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0" r:id="rId2"/>
    <p:sldId id="343" r:id="rId3"/>
    <p:sldId id="353" r:id="rId4"/>
    <p:sldId id="369" r:id="rId5"/>
    <p:sldId id="344" r:id="rId6"/>
    <p:sldId id="346" r:id="rId7"/>
    <p:sldId id="383" r:id="rId8"/>
    <p:sldId id="347" r:id="rId9"/>
    <p:sldId id="361" r:id="rId10"/>
    <p:sldId id="362" r:id="rId11"/>
    <p:sldId id="363" r:id="rId12"/>
    <p:sldId id="360" r:id="rId13"/>
    <p:sldId id="350" r:id="rId14"/>
    <p:sldId id="351" r:id="rId15"/>
    <p:sldId id="352" r:id="rId16"/>
    <p:sldId id="349" r:id="rId17"/>
    <p:sldId id="348" r:id="rId18"/>
    <p:sldId id="357" r:id="rId19"/>
    <p:sldId id="355" r:id="rId20"/>
    <p:sldId id="356" r:id="rId21"/>
    <p:sldId id="384" r:id="rId22"/>
    <p:sldId id="403" r:id="rId23"/>
    <p:sldId id="385" r:id="rId24"/>
    <p:sldId id="387" r:id="rId25"/>
    <p:sldId id="371" r:id="rId26"/>
    <p:sldId id="376" r:id="rId27"/>
    <p:sldId id="378" r:id="rId28"/>
    <p:sldId id="381" r:id="rId29"/>
    <p:sldId id="380" r:id="rId30"/>
    <p:sldId id="386" r:id="rId31"/>
    <p:sldId id="269" r:id="rId3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048" autoAdjust="0"/>
  </p:normalViewPr>
  <p:slideViewPr>
    <p:cSldViewPr snapToGrid="0">
      <p:cViewPr varScale="1">
        <p:scale>
          <a:sx n="73" d="100"/>
          <a:sy n="73" d="100"/>
        </p:scale>
        <p:origin x="998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14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2023. 05. 03.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416858"/>
            <a:ext cx="10636624" cy="3496521"/>
          </a:xfrm>
        </p:spPr>
        <p:txBody>
          <a:bodyPr>
            <a:normAutofit/>
          </a:bodyPr>
          <a:lstStyle/>
          <a:p>
            <a:r>
              <a:rPr lang="hu-HU" b="1" noProof="0" dirty="0"/>
              <a:t>Bevezetés a vallástudományba</a:t>
            </a:r>
            <a:br>
              <a:rPr lang="hu-HU" b="1" noProof="0" dirty="0"/>
            </a:br>
            <a:br>
              <a:rPr lang="hu-HU" sz="2400" b="1" noProof="0" dirty="0"/>
            </a:br>
            <a:r>
              <a:rPr lang="hu-HU" sz="5400" i="1" noProof="0" dirty="0"/>
              <a:t>8. </a:t>
            </a:r>
            <a:r>
              <a:rPr lang="hu-HU" sz="5400" dirty="0"/>
              <a:t>A valláskutatás módszerei</a:t>
            </a:r>
            <a:endParaRPr lang="hu-HU" sz="4000" b="1" i="1" noProof="0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4335558"/>
            <a:ext cx="9144000" cy="1026743"/>
          </a:xfrm>
        </p:spPr>
        <p:txBody>
          <a:bodyPr>
            <a:normAutofit lnSpcReduction="10000"/>
          </a:bodyPr>
          <a:lstStyle/>
          <a:p>
            <a:r>
              <a:rPr lang="hu-HU" altLang="hu-HU" sz="3200" b="1" noProof="0" dirty="0"/>
              <a:t>Biró Tamás</a:t>
            </a:r>
          </a:p>
          <a:p>
            <a:r>
              <a:rPr lang="hu-HU" altLang="hu-HU" sz="2800" i="1" noProof="0" dirty="0"/>
              <a:t>birot@or-zse.hu, http://birot.web.elte.hu/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784481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/>
              <a:t>2023. április 25. és május 02.</a:t>
            </a:r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teológia módszertana (2)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080" y="1825624"/>
            <a:ext cx="11521440" cy="48494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5000"/>
              </a:lnSpc>
              <a:buNone/>
            </a:pPr>
            <a:r>
              <a:rPr lang="hu-HU" b="1" dirty="0"/>
              <a:t>Vizi E. Szilveszter:</a:t>
            </a:r>
            <a:r>
              <a:rPr lang="hu-HU" dirty="0"/>
              <a:t> A dogma soha nem lehet a tudós témája, </a:t>
            </a:r>
            <a:r>
              <a:rPr lang="hu-HU" b="1" dirty="0">
                <a:solidFill>
                  <a:srgbClr val="FF0000"/>
                </a:solidFill>
              </a:rPr>
              <a:t>mivel nem kutatható</a:t>
            </a:r>
            <a:r>
              <a:rPr lang="hu-HU" dirty="0"/>
              <a:t>. A dogma szerintem kulturális terméke az emberiségnek, ezért nem működési területe a teológia a Magyar Tudományos Akadémiának.</a:t>
            </a:r>
          </a:p>
          <a:p>
            <a:pPr marL="0" indent="0" algn="just">
              <a:lnSpc>
                <a:spcPct val="105000"/>
              </a:lnSpc>
              <a:buNone/>
            </a:pPr>
            <a:r>
              <a:rPr lang="hu-HU" b="1" dirty="0"/>
              <a:t>Erdő Péter:</a:t>
            </a:r>
            <a:r>
              <a:rPr lang="hu-HU" dirty="0"/>
              <a:t> Ezzel nem értek egyet. Az MTA régi alapító okmányai szerint ott nem a hittudomány tudomány jellegének kétségbe vonását találjuk, hanem hogy minden tudománnyal foglalkozik, az egy hittudományt kivéve. Kvázi nem tekinti magát illetékesnek az MTA arra, hogy a hittudomány kérdésével is foglalkozzék. A mi meggyőződésünk szerint </a:t>
            </a:r>
            <a:r>
              <a:rPr lang="hu-HU" b="1" dirty="0">
                <a:solidFill>
                  <a:srgbClr val="FF0000"/>
                </a:solidFill>
              </a:rPr>
              <a:t>a teológia is valódi tudomány</a:t>
            </a:r>
            <a:r>
              <a:rPr lang="hu-HU" dirty="0"/>
              <a:t>, valódi ismeretekről szól, és azokat igazolható módon próbálja meg rend-szerezni, de hitünk szerint Istenről is tudunk bizonyos ismereteket nyerni (…)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7650480" y="365125"/>
            <a:ext cx="4328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Erdő Péter, Vizi E. Szilveszter, Schweitzer József: </a:t>
            </a:r>
            <a:r>
              <a:rPr lang="hu-HU" sz="2000" i="1" dirty="0"/>
              <a:t>Hit, erkölcs, tudomány.</a:t>
            </a:r>
            <a:r>
              <a:rPr lang="hu-HU" sz="2000" dirty="0"/>
              <a:t> (Éghajlat Könyvkiadó, 2006), pp. 103–104.</a:t>
            </a:r>
          </a:p>
        </p:txBody>
      </p:sp>
    </p:spTree>
    <p:extLst>
      <p:ext uri="{BB962C8B-B14F-4D97-AF65-F5344CB8AC3E}">
        <p14:creationId xmlns:p14="http://schemas.microsoft.com/office/powerpoint/2010/main" val="1503477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teológia módszertana (2)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080" y="1937918"/>
            <a:ext cx="11521440" cy="48494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5000"/>
              </a:lnSpc>
              <a:buNone/>
            </a:pPr>
            <a:r>
              <a:rPr lang="hu-HU" dirty="0"/>
              <a:t>(…) </a:t>
            </a:r>
          </a:p>
          <a:p>
            <a:pPr marL="0" indent="0" algn="just">
              <a:lnSpc>
                <a:spcPct val="105000"/>
              </a:lnSpc>
              <a:buNone/>
            </a:pPr>
            <a:r>
              <a:rPr lang="hu-HU" b="1" dirty="0"/>
              <a:t>EP:</a:t>
            </a:r>
            <a:r>
              <a:rPr lang="hu-HU" dirty="0"/>
              <a:t> És minden tudománynak van a tárgyához mért sajátos módszere. II. János Pál pápa a katolikus teológiáról azt mondja, hogy abban az Egyházi Tanítóhivatalhoz való hűség módszertani követelmény. Nem korlátja a tudományos kutatás szabadságának, hanem módszertani előfeltétele annak, hogy az adott diszciplínát katolikus teológiaként műveljék. (…) Természetesen más szemszögből is lehet azt a szellem-történeti folyamatot vizsgálni, de ha nem tartjuk magunkat a Tanítóhivatal intencióihoz, nem azt tartjuk mérvadó ismeretforrásnak, akkor az nem katolikus teológia, hanem vallástörténet vagy egyéb diszciplína lesz.</a:t>
            </a:r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8893843" y="365125"/>
            <a:ext cx="31858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Erdő Péter, Vizi E. Szilveszter, Schweitzer József: </a:t>
            </a:r>
            <a:br>
              <a:rPr lang="hu-HU" sz="2000" dirty="0"/>
            </a:br>
            <a:r>
              <a:rPr lang="hu-HU" sz="2000" i="1" dirty="0"/>
              <a:t>Hit, erkölcs, tudomány </a:t>
            </a:r>
            <a:r>
              <a:rPr lang="hu-HU" sz="2000" dirty="0"/>
              <a:t>(Éghajlat Könyvkiadó, 2006), pp. 103–104.</a:t>
            </a:r>
          </a:p>
        </p:txBody>
      </p:sp>
      <p:pic>
        <p:nvPicPr>
          <p:cNvPr id="1026" name="Picture 2" descr="Hit, erkölcs, tudomány · Erdő Péter – Schweitzer József – Vizi E.  Szilveszter · Könyv · Moly">
            <a:extLst>
              <a:ext uri="{FF2B5EF4-FFF2-40B4-BE49-F238E27FC236}">
                <a16:creationId xmlns:a16="http://schemas.microsoft.com/office/drawing/2014/main" id="{31FFCB47-7426-4EBB-81B0-C2147CCF6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094" y="12032"/>
            <a:ext cx="180975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697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905448" cy="2852737"/>
          </a:xfrm>
        </p:spPr>
        <p:txBody>
          <a:bodyPr/>
          <a:lstStyle/>
          <a:p>
            <a:r>
              <a:rPr lang="hu-HU" dirty="0"/>
              <a:t>A vallás mint </a:t>
            </a:r>
            <a:r>
              <a:rPr lang="hu-HU" i="1" dirty="0" err="1"/>
              <a:t>sui</a:t>
            </a:r>
            <a:r>
              <a:rPr lang="hu-HU" i="1" dirty="0"/>
              <a:t> generis</a:t>
            </a:r>
            <a:r>
              <a:rPr lang="hu-HU" dirty="0"/>
              <a:t> jelenség:</a:t>
            </a:r>
            <a:br>
              <a:rPr lang="hu-HU" dirty="0"/>
            </a:br>
            <a:r>
              <a:rPr lang="hu-HU" sz="5400" i="1" dirty="0"/>
              <a:t>2. </a:t>
            </a:r>
            <a:r>
              <a:rPr lang="hu-HU" sz="5400" i="1" dirty="0" err="1"/>
              <a:t>vallásfenomenológia</a:t>
            </a:r>
            <a:endParaRPr lang="hu-HU" sz="5400" i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93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Fenomenológiai filozófia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8" y="1557337"/>
            <a:ext cx="11091865" cy="5157787"/>
          </a:xfrm>
        </p:spPr>
        <p:txBody>
          <a:bodyPr>
            <a:normAutofit/>
          </a:bodyPr>
          <a:lstStyle/>
          <a:p>
            <a:r>
              <a:rPr lang="hu-HU" dirty="0"/>
              <a:t>Megalapító: Edmund Husserl (1859 – 1938).</a:t>
            </a:r>
          </a:p>
          <a:p>
            <a:r>
              <a:rPr lang="hu-HU" sz="2500" dirty="0"/>
              <a:t>Maurice </a:t>
            </a:r>
            <a:r>
              <a:rPr lang="hu-HU" sz="2500" dirty="0" err="1"/>
              <a:t>Merleau-Ponty</a:t>
            </a:r>
            <a:r>
              <a:rPr lang="hu-HU" sz="2500" dirty="0"/>
              <a:t> (1908 – 1961). Lásd még: Heidegger, Sartre, </a:t>
            </a:r>
            <a:r>
              <a:rPr lang="hu-HU" sz="2500" dirty="0" err="1"/>
              <a:t>Levinas</a:t>
            </a:r>
            <a:r>
              <a:rPr lang="hu-HU" sz="2500" dirty="0"/>
              <a:t>, stb.</a:t>
            </a:r>
          </a:p>
          <a:p>
            <a:r>
              <a:rPr lang="hu-HU" dirty="0"/>
              <a:t>A kutatás tárgya nem az anyagi világ maga, hanem a </a:t>
            </a:r>
            <a:r>
              <a:rPr lang="hu-HU" i="1" u="sng" dirty="0"/>
              <a:t>fenomének</a:t>
            </a:r>
            <a:r>
              <a:rPr lang="hu-HU" i="1" dirty="0"/>
              <a:t>:</a:t>
            </a:r>
            <a:r>
              <a:rPr lang="hu-HU" dirty="0"/>
              <a:t> </a:t>
            </a:r>
          </a:p>
          <a:p>
            <a:pPr lvl="1"/>
            <a:r>
              <a:rPr lang="hu-HU" dirty="0"/>
              <a:t>a megfigyelő, megismerő 				</a:t>
            </a:r>
          </a:p>
          <a:p>
            <a:pPr lvl="1"/>
            <a:r>
              <a:rPr lang="hu-HU" i="1" dirty="0"/>
              <a:t>intencionális élménye</a:t>
            </a:r>
            <a:r>
              <a:rPr lang="hu-HU" dirty="0"/>
              <a:t> 					 – </a:t>
            </a:r>
            <a:r>
              <a:rPr lang="hu-HU" i="1" u="sng" dirty="0"/>
              <a:t>tudatos</a:t>
            </a:r>
            <a:r>
              <a:rPr lang="hu-HU" i="1" dirty="0"/>
              <a:t>odott</a:t>
            </a:r>
            <a:r>
              <a:rPr lang="hu-HU" dirty="0"/>
              <a:t> élmény!</a:t>
            </a:r>
          </a:p>
          <a:p>
            <a:pPr lvl="1"/>
            <a:r>
              <a:rPr lang="hu-HU" dirty="0"/>
              <a:t>a világ valamely tárgyával kapcsolatban.		</a:t>
            </a:r>
            <a:r>
              <a:rPr lang="hu-HU" sz="2000" i="1" dirty="0"/>
              <a:t>(Itt tárgy = bármely létező.)</a:t>
            </a:r>
          </a:p>
          <a:p>
            <a:pPr lvl="1"/>
            <a:r>
              <a:rPr lang="hu-HU" dirty="0"/>
              <a:t>A valóság leképeződése a megfigyelő tudatában, </a:t>
            </a:r>
          </a:p>
          <a:p>
            <a:pPr lvl="1"/>
            <a:r>
              <a:rPr lang="hu-HU" dirty="0"/>
              <a:t>és annak egyes szám első személyű megélése, leírása (</a:t>
            </a:r>
            <a:r>
              <a:rPr lang="hu-HU" i="1" dirty="0" err="1"/>
              <a:t>qualia</a:t>
            </a:r>
            <a:r>
              <a:rPr lang="hu-HU" dirty="0"/>
              <a:t>).</a:t>
            </a:r>
          </a:p>
          <a:p>
            <a:r>
              <a:rPr lang="hu-HU" dirty="0"/>
              <a:t>Ez a leképeződés azonban nem automatikusan jön létre: </a:t>
            </a:r>
            <a:br>
              <a:rPr lang="hu-HU" dirty="0"/>
            </a:br>
            <a:r>
              <a:rPr lang="hu-HU" sz="2600" dirty="0"/>
              <a:t>az elménkben lévő fogalmak, gondolatok, képek, nyelv stb. révén keletkezik.</a:t>
            </a:r>
          </a:p>
          <a:p>
            <a:pPr lvl="1"/>
            <a:r>
              <a:rPr lang="hu-HU" u="sng" dirty="0"/>
              <a:t>Jelentést</a:t>
            </a:r>
            <a:r>
              <a:rPr lang="hu-HU" dirty="0"/>
              <a:t> az élmény ad a világ tárgyainak: ahogy azok leképeződnek az élményben.</a:t>
            </a:r>
          </a:p>
        </p:txBody>
      </p:sp>
    </p:spTree>
    <p:extLst>
      <p:ext uri="{BB962C8B-B14F-4D97-AF65-F5344CB8AC3E}">
        <p14:creationId xmlns:p14="http://schemas.microsoft.com/office/powerpoint/2010/main" val="4062076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Fenomenológiai filozófia (folyt.)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8" y="1557338"/>
            <a:ext cx="10991852" cy="5072062"/>
          </a:xfrm>
        </p:spPr>
        <p:txBody>
          <a:bodyPr>
            <a:normAutofit/>
          </a:bodyPr>
          <a:lstStyle/>
          <a:p>
            <a:r>
              <a:rPr lang="hu-HU" dirty="0"/>
              <a:t>A kutatás tárgya nem az anyagi világ maga, hanem a </a:t>
            </a:r>
            <a:r>
              <a:rPr lang="hu-HU" i="1" u="sng" dirty="0"/>
              <a:t>fenomének</a:t>
            </a:r>
            <a:r>
              <a:rPr lang="hu-HU" i="1" dirty="0"/>
              <a:t>:</a:t>
            </a:r>
            <a:r>
              <a:rPr lang="hu-HU" dirty="0"/>
              <a:t> </a:t>
            </a:r>
          </a:p>
          <a:p>
            <a:pPr lvl="1"/>
            <a:r>
              <a:rPr lang="hu-HU" dirty="0"/>
              <a:t>a megfigyelő, megismerő 				</a:t>
            </a:r>
          </a:p>
          <a:p>
            <a:pPr lvl="1"/>
            <a:r>
              <a:rPr lang="hu-HU" i="1" dirty="0"/>
              <a:t>intencionális élménye</a:t>
            </a:r>
            <a:r>
              <a:rPr lang="hu-HU" dirty="0"/>
              <a:t> 					 – </a:t>
            </a:r>
            <a:r>
              <a:rPr lang="hu-HU" i="1" u="sng" dirty="0"/>
              <a:t>tudatos</a:t>
            </a:r>
            <a:r>
              <a:rPr lang="hu-HU" i="1" dirty="0"/>
              <a:t>odott</a:t>
            </a:r>
            <a:r>
              <a:rPr lang="hu-HU" dirty="0"/>
              <a:t> élmény!</a:t>
            </a:r>
          </a:p>
          <a:p>
            <a:pPr lvl="1"/>
            <a:r>
              <a:rPr lang="hu-HU" dirty="0"/>
              <a:t>a világ valamely tárgyával kapcsolatban.		</a:t>
            </a:r>
            <a:r>
              <a:rPr lang="hu-HU" sz="2000" i="1" dirty="0"/>
              <a:t>(Itt tárgy = bármely létező.)</a:t>
            </a:r>
          </a:p>
          <a:p>
            <a:pPr lvl="1"/>
            <a:r>
              <a:rPr lang="hu-HU" dirty="0"/>
              <a:t>A valóság leképeződése a megfigyelő tudatában, </a:t>
            </a:r>
          </a:p>
          <a:p>
            <a:pPr lvl="1"/>
            <a:r>
              <a:rPr lang="hu-HU" dirty="0"/>
              <a:t>és annak egyes szám első személyű megélése, leírása (</a:t>
            </a:r>
            <a:r>
              <a:rPr lang="hu-HU" i="1" dirty="0" err="1"/>
              <a:t>qualia</a:t>
            </a:r>
            <a:r>
              <a:rPr lang="hu-HU" dirty="0"/>
              <a:t>).</a:t>
            </a:r>
          </a:p>
          <a:p>
            <a:pPr lvl="1"/>
            <a:r>
              <a:rPr lang="hu-HU" dirty="0"/>
              <a:t>Ez a leképeződés nem automatikus: elménk fogalmai, gondolatai, képei… révén.</a:t>
            </a:r>
          </a:p>
          <a:p>
            <a:pPr lvl="1"/>
            <a:r>
              <a:rPr lang="hu-HU" dirty="0"/>
              <a:t>A világ tárgyainak </a:t>
            </a:r>
            <a:r>
              <a:rPr lang="hu-HU" u="sng" dirty="0"/>
              <a:t>jelentése</a:t>
            </a:r>
            <a:r>
              <a:rPr lang="hu-HU" dirty="0"/>
              <a:t>: ahogy azok leképeződnek a megfigyelő élményében.</a:t>
            </a:r>
          </a:p>
          <a:p>
            <a:r>
              <a:rPr lang="hu-HU" dirty="0"/>
              <a:t>A </a:t>
            </a:r>
            <a:r>
              <a:rPr lang="hu-HU" dirty="0" err="1"/>
              <a:t>fenomenológus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fenoméneket előítéletektől mentesen írja le.</a:t>
            </a:r>
          </a:p>
          <a:p>
            <a:r>
              <a:rPr lang="hu-HU" u="sng" dirty="0"/>
              <a:t>Fenomenológiai redukció</a:t>
            </a:r>
            <a:r>
              <a:rPr lang="hu-HU" dirty="0"/>
              <a:t>: (a világ létét nem tagadjuk, de) figyelmünket </a:t>
            </a:r>
            <a:br>
              <a:rPr lang="hu-HU" dirty="0"/>
            </a:br>
            <a:r>
              <a:rPr lang="hu-HU" dirty="0"/>
              <a:t>az intencionális élményekre és a fenoménekre összpontosítjuk.</a:t>
            </a:r>
          </a:p>
          <a:p>
            <a:pPr lvl="1"/>
            <a:r>
              <a:rPr lang="hu-HU" dirty="0"/>
              <a:t>Ezt a módszert a vallási jelenségekre alkalmazva kapjuk a </a:t>
            </a:r>
            <a:r>
              <a:rPr lang="hu-HU" i="1" dirty="0"/>
              <a:t>vallásfenomenológiát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7290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Vallásfenomenológia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1077576" cy="46609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dirty="0"/>
              <a:t>A fenomenológiai módszer (fenomenológiai redukció) a vallásra alkalmazva:</a:t>
            </a:r>
            <a:br>
              <a:rPr lang="hu-HU" dirty="0"/>
            </a:br>
            <a:endParaRPr lang="hu-HU" dirty="0"/>
          </a:p>
          <a:p>
            <a:pPr>
              <a:lnSpc>
                <a:spcPct val="110000"/>
              </a:lnSpc>
            </a:pPr>
            <a:r>
              <a:rPr lang="hu-HU" dirty="0"/>
              <a:t>Nem tudjuk, de nem is érdekel, hogy mi van a világban </a:t>
            </a:r>
          </a:p>
          <a:p>
            <a:pPr>
              <a:lnSpc>
                <a:spcPct val="110000"/>
              </a:lnSpc>
            </a:pPr>
            <a:r>
              <a:rPr lang="hu-HU" sz="2400" dirty="0"/>
              <a:t>(létezik-e transzcendens. Feltételezik, hogy létezik, de ami fontosabb, az)</a:t>
            </a:r>
          </a:p>
          <a:p>
            <a:pPr>
              <a:lnSpc>
                <a:spcPct val="110000"/>
              </a:lnSpc>
            </a:pPr>
            <a:r>
              <a:rPr lang="hu-HU" dirty="0"/>
              <a:t>A vallásos egyén (</a:t>
            </a:r>
            <a:r>
              <a:rPr lang="hu-HU" i="1" dirty="0"/>
              <a:t>homo </a:t>
            </a:r>
            <a:r>
              <a:rPr lang="hu-HU" i="1" dirty="0" err="1"/>
              <a:t>religiosus</a:t>
            </a:r>
            <a:r>
              <a:rPr lang="hu-HU" dirty="0"/>
              <a:t>) vallásos élménye, </a:t>
            </a:r>
            <a:br>
              <a:rPr lang="hu-HU" dirty="0"/>
            </a:br>
            <a:r>
              <a:rPr lang="hu-HU" dirty="0"/>
              <a:t>ahogy ő, egyes szám első személyben, megéli a vallásosságát.</a:t>
            </a:r>
          </a:p>
          <a:p>
            <a:pPr>
              <a:lnSpc>
                <a:spcPct val="110000"/>
              </a:lnSpc>
            </a:pPr>
            <a:r>
              <a:rPr lang="hu-HU" dirty="0"/>
              <a:t>Ezt igyekszik a </a:t>
            </a:r>
            <a:r>
              <a:rPr lang="hu-HU" dirty="0" err="1"/>
              <a:t>vallásfenomenológus</a:t>
            </a:r>
            <a:r>
              <a:rPr lang="hu-HU" dirty="0"/>
              <a:t> előítéletektől mentesen, </a:t>
            </a:r>
            <a:br>
              <a:rPr lang="hu-HU" dirty="0"/>
            </a:br>
            <a:r>
              <a:rPr lang="hu-HU" dirty="0"/>
              <a:t>világnézetileg semleges módon leírni, vallástörténeti kontextusba </a:t>
            </a:r>
            <a:br>
              <a:rPr lang="hu-HU" dirty="0"/>
            </a:br>
            <a:r>
              <a:rPr lang="hu-HU" dirty="0"/>
              <a:t>ágyazni, stb. – ezért tekinti a módszerét (objektív) tudományosnak.</a:t>
            </a:r>
          </a:p>
        </p:txBody>
      </p:sp>
    </p:spTree>
    <p:extLst>
      <p:ext uri="{BB962C8B-B14F-4D97-AF65-F5344CB8AC3E}">
        <p14:creationId xmlns:p14="http://schemas.microsoft.com/office/powerpoint/2010/main" val="2135469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Vallásfenomenológia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0088" y="1662112"/>
            <a:ext cx="11258550" cy="516731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hu-HU" dirty="0"/>
              <a:t>„a vallás lényegének a </a:t>
            </a:r>
            <a:r>
              <a:rPr lang="hu-HU" i="1" dirty="0"/>
              <a:t>Szent</a:t>
            </a:r>
            <a:r>
              <a:rPr lang="hu-HU" dirty="0"/>
              <a:t> létezését és megmutatkozását, a valóság szent és profán dimenzióinak elkülönülését, az embernek a világ szent – és transzcendens – rendjével való találkozását veszi, módszertani alapjának pedig a </a:t>
            </a:r>
            <a:r>
              <a:rPr lang="hu-HU" i="1" dirty="0"/>
              <a:t>fenomenológiai filozófia</a:t>
            </a:r>
            <a:r>
              <a:rPr lang="hu-HU" dirty="0"/>
              <a:t> eljárását tekinti. A </a:t>
            </a:r>
            <a:r>
              <a:rPr lang="hu-HU" dirty="0" err="1"/>
              <a:t>vallásfenomenológia</a:t>
            </a:r>
            <a:r>
              <a:rPr lang="hu-HU" dirty="0"/>
              <a:t> lényege a vallási jelenségek gazdag sokféleségének néhány alapvető létdimenzióra való leszűkítése és az egyedi, alkalmi elté­résektől elvonatkoztató ábrázolása, amelynek intellektuális keretét az ember mint </a:t>
            </a:r>
            <a:r>
              <a:rPr lang="hu-HU" i="1" dirty="0"/>
              <a:t>homo </a:t>
            </a:r>
            <a:r>
              <a:rPr lang="hu-HU" i="1" dirty="0" err="1"/>
              <a:t>religiosus</a:t>
            </a:r>
            <a:r>
              <a:rPr lang="hu-HU" dirty="0"/>
              <a:t> közvetlen tapasztalata és szemlélete, tartalmát pedig a vallási jelenségek gazdag sokfélesége adja. […] a Szent megjelenésének, megmutatkozásának olyan mo­tívumaira épül, mint a Szent terének és idejének elemzése, a szent szemé­lyek, viszonyok és cselekvések tipológiájának meg­alkotása.”</a:t>
            </a:r>
            <a:endParaRPr lang="hu-HU" sz="1300" dirty="0"/>
          </a:p>
          <a:p>
            <a:pPr marL="0" indent="0" algn="just">
              <a:buNone/>
            </a:pPr>
            <a:endParaRPr lang="hu-HU" sz="1300" dirty="0"/>
          </a:p>
          <a:p>
            <a:pPr marL="0" indent="0">
              <a:buNone/>
            </a:pPr>
            <a:r>
              <a:rPr lang="hu-HU" sz="2200" dirty="0"/>
              <a:t>(Horváth Pál: „</a:t>
            </a:r>
            <a:r>
              <a:rPr lang="hu-HU" sz="2200" dirty="0" err="1"/>
              <a:t>Vallásfenomenológia</a:t>
            </a:r>
            <a:r>
              <a:rPr lang="hu-HU" sz="2200" dirty="0"/>
              <a:t>”, </a:t>
            </a:r>
            <a:r>
              <a:rPr lang="hu-HU" sz="2200" dirty="0" err="1"/>
              <a:t>in</a:t>
            </a:r>
            <a:r>
              <a:rPr lang="hu-HU" sz="2200" dirty="0"/>
              <a:t>: </a:t>
            </a:r>
            <a:r>
              <a:rPr lang="hu-HU" sz="2200" i="1" dirty="0"/>
              <a:t>Magyar Virtuális Enciklopédia</a:t>
            </a:r>
            <a:r>
              <a:rPr lang="hu-HU" sz="2200" dirty="0"/>
              <a:t>. MTA Filozófiai Kutatóintézet, 2004. http://www.enc.hu/1enciklopedia/fogalmi/valltud/vallasfenomenologia.htm)</a:t>
            </a:r>
          </a:p>
        </p:txBody>
      </p:sp>
    </p:spTree>
    <p:extLst>
      <p:ext uri="{BB962C8B-B14F-4D97-AF65-F5344CB8AC3E}">
        <p14:creationId xmlns:p14="http://schemas.microsoft.com/office/powerpoint/2010/main" val="196916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6162" cy="1325563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vallásfenomenológia</a:t>
            </a:r>
            <a:r>
              <a:rPr lang="hu-HU" dirty="0"/>
              <a:t> legfontosabb képviselői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721168"/>
            <a:ext cx="11206163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Rudolf Otto (1869 – 1937), német evangélikus lelkész</a:t>
            </a:r>
          </a:p>
          <a:p>
            <a:pPr lvl="1"/>
            <a:r>
              <a:rPr lang="de-DE" dirty="0"/>
              <a:t>1917</a:t>
            </a:r>
            <a:r>
              <a:rPr lang="hu-HU" dirty="0"/>
              <a:t>:</a:t>
            </a:r>
            <a:r>
              <a:rPr lang="de-DE" dirty="0"/>
              <a:t> </a:t>
            </a:r>
            <a:r>
              <a:rPr lang="de-DE" i="1" dirty="0"/>
              <a:t>Das Heilige - Über das Irrationale in der Idee </a:t>
            </a:r>
            <a:br>
              <a:rPr lang="hu-HU" i="1" dirty="0"/>
            </a:br>
            <a:r>
              <a:rPr lang="de-DE" i="1" dirty="0"/>
              <a:t>des Göttlichen und sein Verhältnis zum Rationalen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(A Szent: Az isteni eszméjében rejlő irracionális és </a:t>
            </a:r>
            <a:br>
              <a:rPr lang="hu-HU" dirty="0"/>
            </a:br>
            <a:r>
              <a:rPr lang="hu-HU" dirty="0"/>
              <a:t>viszonya a racionálishoz).</a:t>
            </a:r>
          </a:p>
          <a:p>
            <a:pPr marL="457200" lvl="1" indent="0">
              <a:buNone/>
            </a:pPr>
            <a:endParaRPr lang="hu-HU" sz="1200" dirty="0"/>
          </a:p>
          <a:p>
            <a:pPr lvl="1"/>
            <a:r>
              <a:rPr lang="hu-HU" i="1" u="sng" dirty="0"/>
              <a:t>Homo </a:t>
            </a:r>
            <a:r>
              <a:rPr lang="hu-HU" i="1" u="sng" dirty="0" err="1"/>
              <a:t>religiosus</a:t>
            </a:r>
            <a:r>
              <a:rPr lang="hu-HU" dirty="0"/>
              <a:t>: a vallásos ember, </a:t>
            </a:r>
            <a:br>
              <a:rPr lang="hu-HU" dirty="0"/>
            </a:br>
            <a:r>
              <a:rPr lang="hu-HU" dirty="0"/>
              <a:t>akinek az intencionális élményét írjuk le.</a:t>
            </a:r>
            <a:endParaRPr lang="hu-HU" i="1" dirty="0"/>
          </a:p>
          <a:p>
            <a:pPr lvl="1"/>
            <a:r>
              <a:rPr lang="hu-HU" u="sng" dirty="0" err="1"/>
              <a:t>Numen</a:t>
            </a:r>
            <a:r>
              <a:rPr lang="hu-HU" u="sng" dirty="0"/>
              <a:t>, </a:t>
            </a:r>
            <a:r>
              <a:rPr lang="hu-HU" u="sng" dirty="0" err="1"/>
              <a:t>numinózus</a:t>
            </a:r>
            <a:r>
              <a:rPr lang="hu-HU" dirty="0"/>
              <a:t> – az isteni, a Szent megtapasztalása.</a:t>
            </a:r>
            <a:br>
              <a:rPr lang="hu-HU" dirty="0"/>
            </a:br>
            <a:r>
              <a:rPr lang="hu-HU" dirty="0"/>
              <a:t>Nem racionális, nem érzéki, tárgya az </a:t>
            </a:r>
            <a:r>
              <a:rPr lang="hu-HU" i="1" dirty="0"/>
              <a:t>én</a:t>
            </a:r>
            <a:r>
              <a:rPr lang="hu-HU" dirty="0"/>
              <a:t>-en kívül van.</a:t>
            </a:r>
            <a:br>
              <a:rPr lang="hu-HU" dirty="0"/>
            </a:br>
            <a:r>
              <a:rPr lang="hu-HU" i="1" dirty="0"/>
              <a:t>Ganz </a:t>
            </a:r>
            <a:r>
              <a:rPr lang="hu-HU" i="1" dirty="0" err="1"/>
              <a:t>andere</a:t>
            </a:r>
            <a:r>
              <a:rPr lang="hu-HU" i="1" dirty="0"/>
              <a:t>: </a:t>
            </a:r>
            <a:r>
              <a:rPr lang="hu-HU" dirty="0"/>
              <a:t>visszavezethetetlen bármely más érzésre, </a:t>
            </a:r>
            <a:br>
              <a:rPr lang="hu-HU" dirty="0"/>
            </a:br>
            <a:r>
              <a:rPr lang="hu-HU" dirty="0"/>
              <a:t>tapasztalásra. A fenomenológiai módszer alkalmazása a </a:t>
            </a:r>
            <a:br>
              <a:rPr lang="hu-HU" dirty="0"/>
            </a:br>
            <a:r>
              <a:rPr lang="hu-HU" dirty="0"/>
              <a:t>vallásos élményre: a teremtmény rettegése a teremtőtől:</a:t>
            </a:r>
            <a:br>
              <a:rPr lang="hu-HU" dirty="0"/>
            </a:br>
            <a:r>
              <a:rPr lang="hu-HU" dirty="0"/>
              <a:t>„ </a:t>
            </a:r>
            <a:r>
              <a:rPr lang="hu-HU" i="1" dirty="0" err="1"/>
              <a:t>Mysterium</a:t>
            </a:r>
            <a:r>
              <a:rPr lang="hu-HU" i="1" dirty="0"/>
              <a:t> </a:t>
            </a:r>
            <a:r>
              <a:rPr lang="hu-HU" i="1" dirty="0" err="1"/>
              <a:t>tremendum</a:t>
            </a:r>
            <a:r>
              <a:rPr lang="hu-HU" i="1" dirty="0"/>
              <a:t> et </a:t>
            </a:r>
            <a:r>
              <a:rPr lang="hu-HU" i="1" dirty="0" err="1"/>
              <a:t>fascinans</a:t>
            </a:r>
            <a:r>
              <a:rPr lang="hu-HU" dirty="0"/>
              <a:t>” (`megrettentő és lenyűgöző misztérium’).</a:t>
            </a:r>
          </a:p>
        </p:txBody>
      </p:sp>
      <p:pic>
        <p:nvPicPr>
          <p:cNvPr id="3074" name="Picture 2" descr="RudolfOt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918" y="1438236"/>
            <a:ext cx="2223821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8851905" y="4854494"/>
            <a:ext cx="286653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i="1" dirty="0"/>
              <a:t>https://upload.wikimedia.org/</a:t>
            </a:r>
            <a:br>
              <a:rPr lang="hu-HU" sz="1700" i="1" dirty="0"/>
            </a:br>
            <a:r>
              <a:rPr lang="hu-HU" sz="1700" i="1" dirty="0" err="1"/>
              <a:t>wikipedia</a:t>
            </a:r>
            <a:r>
              <a:rPr lang="hu-HU" sz="1700" i="1" dirty="0"/>
              <a:t>/</a:t>
            </a:r>
            <a:r>
              <a:rPr lang="hu-HU" sz="1700" i="1" dirty="0" err="1"/>
              <a:t>commons</a:t>
            </a:r>
            <a:r>
              <a:rPr lang="hu-HU" sz="1700" i="1" dirty="0"/>
              <a:t>/e/e4/</a:t>
            </a:r>
            <a:br>
              <a:rPr lang="hu-HU" sz="1700" i="1" dirty="0"/>
            </a:br>
            <a:r>
              <a:rPr lang="hu-HU" sz="1700" i="1" dirty="0" err="1"/>
              <a:t>RudolfOtto.jpg</a:t>
            </a:r>
            <a:endParaRPr lang="hu-HU" sz="1700" i="1" dirty="0"/>
          </a:p>
        </p:txBody>
      </p:sp>
      <p:sp>
        <p:nvSpPr>
          <p:cNvPr id="5" name="Téglalapbuborék 4"/>
          <p:cNvSpPr/>
          <p:nvPr/>
        </p:nvSpPr>
        <p:spPr>
          <a:xfrm>
            <a:off x="257174" y="3678539"/>
            <a:ext cx="937351" cy="2468834"/>
          </a:xfrm>
          <a:prstGeom prst="wedgeRectCallout">
            <a:avLst>
              <a:gd name="adj1" fmla="val 84743"/>
              <a:gd name="adj2" fmla="val 4242"/>
            </a:avLst>
          </a:prstGeom>
          <a:solidFill>
            <a:srgbClr val="B17E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tIns="36000" rIns="36000" bIns="36000" rtlCol="0" anchor="ctr"/>
          <a:lstStyle/>
          <a:p>
            <a:pPr algn="ctr">
              <a:lnSpc>
                <a:spcPct val="90000"/>
              </a:lnSpc>
            </a:pPr>
            <a:r>
              <a:rPr lang="hu-HU" sz="2200" i="1" dirty="0">
                <a:solidFill>
                  <a:srgbClr val="002060"/>
                </a:solidFill>
              </a:rPr>
              <a:t>A vallás másra</a:t>
            </a:r>
            <a:br>
              <a:rPr lang="hu-HU" sz="2200" i="1" dirty="0">
                <a:solidFill>
                  <a:srgbClr val="002060"/>
                </a:solidFill>
              </a:rPr>
            </a:br>
            <a:r>
              <a:rPr lang="hu-HU" sz="2200" i="1" dirty="0">
                <a:solidFill>
                  <a:srgbClr val="002060"/>
                </a:solidFill>
              </a:rPr>
              <a:t>nem redukálható, </a:t>
            </a:r>
            <a:br>
              <a:rPr lang="hu-HU" sz="2200" i="1" dirty="0">
                <a:solidFill>
                  <a:srgbClr val="002060"/>
                </a:solidFill>
              </a:rPr>
            </a:br>
            <a:r>
              <a:rPr lang="hu-HU" sz="2200" i="1" dirty="0" err="1">
                <a:solidFill>
                  <a:srgbClr val="002060"/>
                </a:solidFill>
              </a:rPr>
              <a:t>sui</a:t>
            </a:r>
            <a:r>
              <a:rPr lang="hu-HU" sz="2200" i="1" dirty="0">
                <a:solidFill>
                  <a:srgbClr val="002060"/>
                </a:solidFill>
              </a:rPr>
              <a:t> generis jelenség</a:t>
            </a:r>
          </a:p>
        </p:txBody>
      </p:sp>
    </p:spTree>
    <p:extLst>
      <p:ext uri="{BB962C8B-B14F-4D97-AF65-F5344CB8AC3E}">
        <p14:creationId xmlns:p14="http://schemas.microsoft.com/office/powerpoint/2010/main" val="4110939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6162" cy="1325563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vallásfenomenológia</a:t>
            </a:r>
            <a:r>
              <a:rPr lang="hu-HU" dirty="0"/>
              <a:t> legfontosabb képviselői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1206163" cy="4864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/>
              <a:t>Gerardus</a:t>
            </a:r>
            <a:r>
              <a:rPr lang="hu-HU" dirty="0"/>
              <a:t> van der </a:t>
            </a:r>
            <a:r>
              <a:rPr lang="hu-HU" dirty="0" err="1"/>
              <a:t>Leeuw</a:t>
            </a:r>
            <a:r>
              <a:rPr lang="hu-HU" dirty="0"/>
              <a:t> (1890 – 1950)</a:t>
            </a:r>
          </a:p>
          <a:p>
            <a:r>
              <a:rPr lang="hu-HU" dirty="0"/>
              <a:t>Holland  teológus, lelkész, </a:t>
            </a:r>
            <a:br>
              <a:rPr lang="hu-HU" dirty="0"/>
            </a:br>
            <a:r>
              <a:rPr lang="hu-HU" dirty="0"/>
              <a:t>vallástörténész a Groningeni Egyetemen</a:t>
            </a:r>
            <a:br>
              <a:rPr lang="hu-HU" dirty="0"/>
            </a:br>
            <a:r>
              <a:rPr lang="hu-HU" sz="2400" dirty="0"/>
              <a:t>(és 1945-46-ban politikus, oktatásügyi miniszter)</a:t>
            </a:r>
          </a:p>
          <a:p>
            <a:endParaRPr lang="hu-HU" sz="1200" i="1" dirty="0"/>
          </a:p>
          <a:p>
            <a:r>
              <a:rPr lang="hu-HU" i="1" dirty="0" err="1"/>
              <a:t>Phänomenologie</a:t>
            </a:r>
            <a:r>
              <a:rPr lang="hu-HU" i="1" dirty="0"/>
              <a:t> der </a:t>
            </a:r>
            <a:r>
              <a:rPr lang="hu-HU" i="1" dirty="0" err="1"/>
              <a:t>Religion</a:t>
            </a:r>
            <a:r>
              <a:rPr lang="hu-HU" dirty="0"/>
              <a:t> (1933)</a:t>
            </a:r>
          </a:p>
          <a:p>
            <a:r>
              <a:rPr lang="hu-HU" dirty="0"/>
              <a:t>Husserl, Rudolf Otto </a:t>
            </a:r>
            <a:r>
              <a:rPr lang="hu-HU" sz="2200" dirty="0"/>
              <a:t>(G. </a:t>
            </a:r>
            <a:r>
              <a:rPr lang="hu-HU" sz="2200" dirty="0" err="1"/>
              <a:t>vd</a:t>
            </a:r>
            <a:r>
              <a:rPr lang="hu-HU" sz="2200" dirty="0"/>
              <a:t> L előszót ír 1928-ban az</a:t>
            </a:r>
            <a:br>
              <a:rPr lang="hu-HU" sz="2200" dirty="0"/>
            </a:br>
            <a:r>
              <a:rPr lang="hu-HU" sz="2200" i="1" dirty="0"/>
              <a:t>A Szent </a:t>
            </a:r>
            <a:r>
              <a:rPr lang="hu-HU" sz="2200" dirty="0"/>
              <a:t>holland fordításához)</a:t>
            </a:r>
            <a:r>
              <a:rPr lang="hu-HU" dirty="0"/>
              <a:t> és mások hatására </a:t>
            </a:r>
            <a:br>
              <a:rPr lang="hu-HU" dirty="0"/>
            </a:br>
            <a:r>
              <a:rPr lang="hu-HU" dirty="0"/>
              <a:t>részletesen kidolgozza a vallás fenomenológiáját. </a:t>
            </a:r>
          </a:p>
          <a:p>
            <a:r>
              <a:rPr lang="hu-HU" dirty="0" err="1"/>
              <a:t>Introspekció</a:t>
            </a:r>
            <a:r>
              <a:rPr lang="hu-HU" dirty="0"/>
              <a:t> </a:t>
            </a:r>
            <a:r>
              <a:rPr lang="hu-HU" dirty="0">
                <a:sym typeface="Wingdings" panose="05000000000000000000" pitchFamily="2" charset="2"/>
              </a:rPr>
              <a:t> a vallási élmény pszichológiája  </a:t>
            </a:r>
            <a:br>
              <a:rPr lang="hu-HU" dirty="0">
                <a:sym typeface="Wingdings" panose="05000000000000000000" pitchFamily="2" charset="2"/>
              </a:rPr>
            </a:br>
            <a:r>
              <a:rPr lang="hu-HU" dirty="0">
                <a:sym typeface="Wingdings" panose="05000000000000000000" pitchFamily="2" charset="2"/>
              </a:rPr>
              <a:t>a vallástörténetben megfigyelt jelenségek kategorizálása.</a:t>
            </a:r>
            <a:endParaRPr lang="hu-HU" dirty="0"/>
          </a:p>
        </p:txBody>
      </p:sp>
      <p:pic>
        <p:nvPicPr>
          <p:cNvPr id="2052" name="Picture 4" descr="https://upload.wikimedia.org/wikipedia/commons/5/56/Gerardus_van_der_Leeu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427" y="1700943"/>
            <a:ext cx="24765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8789184" y="5016575"/>
            <a:ext cx="3028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/>
              <a:t>https://upload.wikimedia.org/wikipedia/commons/5/56/</a:t>
            </a:r>
            <a:br>
              <a:rPr lang="hu-HU" i="1" dirty="0"/>
            </a:br>
            <a:r>
              <a:rPr lang="hu-HU" i="1" dirty="0" err="1"/>
              <a:t>Gerardus</a:t>
            </a:r>
            <a:r>
              <a:rPr lang="hu-HU" i="1" dirty="0"/>
              <a:t>_van_der_</a:t>
            </a:r>
            <a:r>
              <a:rPr lang="hu-HU" i="1" dirty="0" err="1"/>
              <a:t>Leeuw.jpg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674924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6162" cy="1325563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vallásfenomenológia</a:t>
            </a:r>
            <a:r>
              <a:rPr lang="hu-HU" dirty="0"/>
              <a:t> legfontosabb képviselői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569720"/>
            <a:ext cx="11206163" cy="5074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/>
              <a:t>Mircea</a:t>
            </a:r>
            <a:r>
              <a:rPr lang="hu-HU" dirty="0"/>
              <a:t> </a:t>
            </a:r>
            <a:r>
              <a:rPr lang="hu-HU" dirty="0" err="1"/>
              <a:t>Eliade</a:t>
            </a:r>
            <a:r>
              <a:rPr lang="hu-HU" dirty="0"/>
              <a:t> (1907 – 1986): román származású, </a:t>
            </a:r>
            <a:br>
              <a:rPr lang="hu-HU" dirty="0"/>
            </a:br>
            <a:r>
              <a:rPr lang="hu-HU" dirty="0"/>
              <a:t>az USA-ban dolgozó író és vallástörténész.</a:t>
            </a:r>
          </a:p>
          <a:p>
            <a:r>
              <a:rPr lang="hu-HU" dirty="0"/>
              <a:t>Legfontosabb művei:</a:t>
            </a:r>
          </a:p>
          <a:p>
            <a:r>
              <a:rPr lang="hu-HU" i="1" dirty="0"/>
              <a:t>Az örök visszatérés mítosza </a:t>
            </a:r>
            <a:r>
              <a:rPr lang="hu-HU" dirty="0"/>
              <a:t>(1949)</a:t>
            </a:r>
          </a:p>
          <a:p>
            <a:r>
              <a:rPr lang="hu-HU" i="1" dirty="0"/>
              <a:t>A szent és a profán: a vallási lényegről </a:t>
            </a:r>
            <a:r>
              <a:rPr lang="hu-HU" dirty="0"/>
              <a:t>(1957)</a:t>
            </a:r>
          </a:p>
          <a:p>
            <a:pPr lvl="1"/>
            <a:r>
              <a:rPr lang="hu-HU" dirty="0"/>
              <a:t>Szent: az emberi tapasztalás egyik dimenziója, amely </a:t>
            </a:r>
            <a:br>
              <a:rPr lang="hu-HU" dirty="0"/>
            </a:br>
            <a:r>
              <a:rPr lang="hu-HU" dirty="0"/>
              <a:t>nem vezethető vissza semmi másra (pszicho, </a:t>
            </a:r>
            <a:r>
              <a:rPr lang="hu-HU" dirty="0" err="1"/>
              <a:t>szocio-ra</a:t>
            </a:r>
            <a:r>
              <a:rPr lang="hu-HU" dirty="0"/>
              <a:t>).</a:t>
            </a:r>
          </a:p>
          <a:p>
            <a:pPr lvl="1"/>
            <a:r>
              <a:rPr lang="hu-HU" dirty="0"/>
              <a:t>Bevezeti a </a:t>
            </a:r>
            <a:r>
              <a:rPr lang="hu-HU" i="1" dirty="0"/>
              <a:t>szent tér</a:t>
            </a:r>
            <a:r>
              <a:rPr lang="hu-HU" dirty="0"/>
              <a:t> és </a:t>
            </a:r>
            <a:r>
              <a:rPr lang="hu-HU" i="1" dirty="0"/>
              <a:t>szent idő</a:t>
            </a:r>
            <a:r>
              <a:rPr lang="hu-HU" dirty="0"/>
              <a:t> fogalmát: a térnek, időnek </a:t>
            </a:r>
            <a:br>
              <a:rPr lang="hu-HU" dirty="0"/>
            </a:br>
            <a:r>
              <a:rPr lang="hu-HU" dirty="0"/>
              <a:t>a vallásos ember által megtapasztalt „inhomogenitása”</a:t>
            </a:r>
          </a:p>
          <a:p>
            <a:r>
              <a:rPr lang="hu-HU" i="1" dirty="0"/>
              <a:t>Vallási hiedelmek és eszmék története </a:t>
            </a:r>
            <a:r>
              <a:rPr lang="hu-HU" dirty="0"/>
              <a:t>(1976-83)</a:t>
            </a:r>
          </a:p>
          <a:p>
            <a:pPr lvl="1"/>
            <a:r>
              <a:rPr lang="hu-HU" dirty="0"/>
              <a:t>Teljes vallástörténet 3 kötetben, mint a </a:t>
            </a:r>
            <a:r>
              <a:rPr lang="hu-HU" i="1" dirty="0"/>
              <a:t>Szent </a:t>
            </a:r>
            <a:r>
              <a:rPr lang="hu-HU" dirty="0"/>
              <a:t>megnyilvánulási formáinak története.</a:t>
            </a:r>
          </a:p>
        </p:txBody>
      </p:sp>
      <p:pic>
        <p:nvPicPr>
          <p:cNvPr id="1028" name="Picture 4" descr="Mircea.eli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772" y="1690688"/>
            <a:ext cx="23622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8924249" y="4883151"/>
            <a:ext cx="3007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/>
              <a:t>https://upload.wikimedia.org/wikipedia/en/8/8c/</a:t>
            </a:r>
            <a:br>
              <a:rPr lang="hu-HU" i="1" dirty="0"/>
            </a:br>
            <a:r>
              <a:rPr lang="hu-HU" i="1" dirty="0" err="1"/>
              <a:t>Mircea.eliade.jpg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45905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Bevezetés </a:t>
            </a:r>
            <a:br>
              <a:rPr lang="hu-HU" dirty="0"/>
            </a:br>
            <a:r>
              <a:rPr lang="hu-HU" dirty="0"/>
              <a:t>a vallástudomány módszereibe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974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6162" cy="1325563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vallásfenomenológia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hatása a zsidó vallásfilozófiára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1206163" cy="50323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dirty="0"/>
              <a:t>Joseph </a:t>
            </a:r>
            <a:r>
              <a:rPr lang="hu-HU" dirty="0" err="1"/>
              <a:t>Baer</a:t>
            </a:r>
            <a:r>
              <a:rPr lang="hu-HU" dirty="0"/>
              <a:t> </a:t>
            </a:r>
            <a:r>
              <a:rPr lang="hu-HU" dirty="0" err="1"/>
              <a:t>Soloveitchik</a:t>
            </a:r>
            <a:r>
              <a:rPr lang="hu-HU" dirty="0"/>
              <a:t> („a </a:t>
            </a:r>
            <a:r>
              <a:rPr lang="hu-HU" dirty="0" err="1"/>
              <a:t>Rav</a:t>
            </a:r>
            <a:r>
              <a:rPr lang="hu-HU" dirty="0"/>
              <a:t>”, 1903 – 1993): </a:t>
            </a:r>
            <a:br>
              <a:rPr lang="hu-HU" dirty="0"/>
            </a:br>
            <a:r>
              <a:rPr lang="hu-HU" sz="2400" dirty="0"/>
              <a:t>neves </a:t>
            </a:r>
            <a:r>
              <a:rPr lang="hu-HU" sz="2400" dirty="0" err="1"/>
              <a:t>rabbicsaládban</a:t>
            </a:r>
            <a:r>
              <a:rPr lang="hu-HU" sz="2400" dirty="0"/>
              <a:t> született Oroszországban, </a:t>
            </a:r>
            <a:r>
              <a:rPr lang="hu-HU" sz="2400" dirty="0" err="1"/>
              <a:t>jesiva</a:t>
            </a:r>
            <a:r>
              <a:rPr lang="hu-HU" sz="2400" dirty="0"/>
              <a:t> után</a:t>
            </a:r>
            <a:br>
              <a:rPr lang="hu-HU" sz="2400" dirty="0"/>
            </a:br>
            <a:r>
              <a:rPr lang="hu-HU" sz="2400" dirty="0"/>
              <a:t>a berlini egyetemre megy. A New York-i </a:t>
            </a:r>
            <a:r>
              <a:rPr lang="hu-HU" sz="2400" dirty="0" err="1"/>
              <a:t>Yeshiva</a:t>
            </a:r>
            <a:r>
              <a:rPr lang="hu-HU" sz="2400" dirty="0"/>
              <a:t> University </a:t>
            </a:r>
            <a:br>
              <a:rPr lang="hu-HU" sz="2400" dirty="0"/>
            </a:br>
            <a:r>
              <a:rPr lang="hu-HU" sz="2400" dirty="0" err="1"/>
              <a:t>rabbiképzőjének</a:t>
            </a:r>
            <a:r>
              <a:rPr lang="hu-HU" sz="2400" dirty="0"/>
              <a:t> a vezetője, az amerikai ortodoxia egyik vezetője.</a:t>
            </a:r>
          </a:p>
          <a:p>
            <a:pPr>
              <a:lnSpc>
                <a:spcPct val="100000"/>
              </a:lnSpc>
            </a:pPr>
            <a:r>
              <a:rPr lang="hu-HU" dirty="0"/>
              <a:t>Fontos filozófiai művei: </a:t>
            </a:r>
            <a:r>
              <a:rPr lang="hu-HU" i="1" dirty="0" err="1"/>
              <a:t>Halakhic</a:t>
            </a:r>
            <a:r>
              <a:rPr lang="hu-HU" i="1" dirty="0"/>
              <a:t> Man </a:t>
            </a:r>
            <a:r>
              <a:rPr lang="hu-HU" sz="2400" dirty="0"/>
              <a:t>(eredetileg </a:t>
            </a:r>
            <a:br>
              <a:rPr lang="hu-HU" sz="2400" dirty="0"/>
            </a:br>
            <a:r>
              <a:rPr lang="hu-HU" sz="2400" dirty="0"/>
              <a:t>héberül: </a:t>
            </a:r>
            <a:r>
              <a:rPr lang="hu-HU" sz="2400" i="1" dirty="0"/>
              <a:t>Is </a:t>
            </a:r>
            <a:r>
              <a:rPr lang="hu-HU" sz="2400" i="1" dirty="0" err="1"/>
              <a:t>ha-halakha</a:t>
            </a:r>
            <a:r>
              <a:rPr lang="hu-HU" sz="2400" i="1" dirty="0"/>
              <a:t>, </a:t>
            </a:r>
            <a:r>
              <a:rPr lang="hu-HU" sz="2400" dirty="0"/>
              <a:t>1944)</a:t>
            </a:r>
            <a:r>
              <a:rPr lang="hu-HU" dirty="0"/>
              <a:t>, </a:t>
            </a:r>
            <a:r>
              <a:rPr lang="en-US" i="1" dirty="0"/>
              <a:t>The Lonely Man of Faith</a:t>
            </a:r>
            <a:r>
              <a:rPr lang="hu-HU" i="1" dirty="0"/>
              <a:t> </a:t>
            </a:r>
            <a:br>
              <a:rPr lang="hu-HU" i="1" dirty="0"/>
            </a:br>
            <a:r>
              <a:rPr lang="hu-HU" sz="2400" dirty="0"/>
              <a:t>(1965)</a:t>
            </a:r>
            <a:r>
              <a:rPr lang="en-US" dirty="0"/>
              <a:t>,</a:t>
            </a:r>
            <a:r>
              <a:rPr lang="hu-HU" dirty="0"/>
              <a:t> </a:t>
            </a:r>
            <a:r>
              <a:rPr lang="hu-HU" i="1" dirty="0" err="1"/>
              <a:t>Halakhic</a:t>
            </a:r>
            <a:r>
              <a:rPr lang="hu-HU" i="1" dirty="0"/>
              <a:t> Mind</a:t>
            </a:r>
            <a:r>
              <a:rPr lang="hu-HU" sz="2400" dirty="0"/>
              <a:t> (1944-ben írta, 1986-ban jelenik meg)</a:t>
            </a:r>
            <a:r>
              <a:rPr lang="hu-HU" dirty="0"/>
              <a:t>.</a:t>
            </a:r>
          </a:p>
          <a:p>
            <a:pPr>
              <a:lnSpc>
                <a:spcPct val="100000"/>
              </a:lnSpc>
            </a:pPr>
            <a:r>
              <a:rPr lang="hu-HU" dirty="0" err="1"/>
              <a:t>Halakhic</a:t>
            </a:r>
            <a:r>
              <a:rPr lang="hu-HU" dirty="0"/>
              <a:t> Man: három emberi prototípus fenomenológiája:</a:t>
            </a:r>
          </a:p>
          <a:p>
            <a:pPr lvl="1">
              <a:lnSpc>
                <a:spcPct val="100000"/>
              </a:lnSpc>
            </a:pPr>
            <a:r>
              <a:rPr lang="hu-HU" i="1" dirty="0" err="1"/>
              <a:t>Cognitive</a:t>
            </a:r>
            <a:r>
              <a:rPr lang="hu-HU" i="1" dirty="0"/>
              <a:t> man</a:t>
            </a:r>
            <a:r>
              <a:rPr lang="hu-HU" dirty="0"/>
              <a:t>: célja a világ megismerése és megértése.</a:t>
            </a:r>
          </a:p>
          <a:p>
            <a:pPr lvl="1">
              <a:lnSpc>
                <a:spcPct val="100000"/>
              </a:lnSpc>
            </a:pPr>
            <a:r>
              <a:rPr lang="hu-HU" i="1" dirty="0"/>
              <a:t>Homo </a:t>
            </a:r>
            <a:r>
              <a:rPr lang="hu-HU" i="1" dirty="0" err="1"/>
              <a:t>religiosus</a:t>
            </a:r>
            <a:r>
              <a:rPr lang="hu-HU" dirty="0"/>
              <a:t>: a lét félelmetes misztériumát éli meg.</a:t>
            </a:r>
          </a:p>
          <a:p>
            <a:pPr lvl="1">
              <a:lnSpc>
                <a:spcPct val="100000"/>
              </a:lnSpc>
            </a:pPr>
            <a:r>
              <a:rPr lang="hu-HU" i="1" dirty="0" err="1"/>
              <a:t>Halakhic</a:t>
            </a:r>
            <a:r>
              <a:rPr lang="hu-HU" i="1" dirty="0"/>
              <a:t> man</a:t>
            </a:r>
            <a:r>
              <a:rPr lang="hu-HU" dirty="0"/>
              <a:t>: a személyiségében rejlő „a priori képek” révén közelít a valósághoz.</a:t>
            </a:r>
          </a:p>
        </p:txBody>
      </p:sp>
      <p:pic>
        <p:nvPicPr>
          <p:cNvPr id="4098" name="Picture 2" descr="Rav Joseph Soloveitch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207" y="135199"/>
            <a:ext cx="3011805" cy="378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9012009" y="3924244"/>
            <a:ext cx="3043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/>
              <a:t>https://upload.wikimedia.org/wikipedia/en/f/fe/</a:t>
            </a:r>
            <a:br>
              <a:rPr lang="hu-HU" i="1" dirty="0"/>
            </a:br>
            <a:r>
              <a:rPr lang="hu-HU" i="1" dirty="0" err="1"/>
              <a:t>Rav</a:t>
            </a:r>
            <a:r>
              <a:rPr lang="hu-HU" i="1" dirty="0"/>
              <a:t>_Joseph_</a:t>
            </a:r>
            <a:r>
              <a:rPr lang="hu-HU" i="1" dirty="0" err="1"/>
              <a:t>Soloveitchik.gif</a:t>
            </a:r>
            <a:endParaRPr lang="hu-HU" i="1" dirty="0"/>
          </a:p>
        </p:txBody>
      </p:sp>
      <p:sp>
        <p:nvSpPr>
          <p:cNvPr id="5" name="Téglalapbuborék 4"/>
          <p:cNvSpPr/>
          <p:nvPr/>
        </p:nvSpPr>
        <p:spPr>
          <a:xfrm>
            <a:off x="9784080" y="4891697"/>
            <a:ext cx="2260282" cy="1219200"/>
          </a:xfrm>
          <a:prstGeom prst="wedgeRectCallout">
            <a:avLst>
              <a:gd name="adj1" fmla="val -116333"/>
              <a:gd name="adj2" fmla="val 66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i="1" dirty="0"/>
              <a:t>Normatív-kognitív megközelítés a </a:t>
            </a:r>
            <a:r>
              <a:rPr lang="hu-HU" sz="2000" i="1" dirty="0" err="1"/>
              <a:t>Sinai-hegyen</a:t>
            </a:r>
            <a:r>
              <a:rPr lang="hu-HU" sz="2000" i="1" dirty="0"/>
              <a:t> kapott Tóra segítségével.</a:t>
            </a:r>
          </a:p>
        </p:txBody>
      </p:sp>
    </p:spTree>
    <p:extLst>
      <p:ext uri="{BB962C8B-B14F-4D97-AF65-F5344CB8AC3E}">
        <p14:creationId xmlns:p14="http://schemas.microsoft.com/office/powerpoint/2010/main" val="3519852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vallás</a:t>
            </a:r>
            <a:br>
              <a:rPr lang="hu-HU" dirty="0"/>
            </a:br>
            <a:r>
              <a:rPr lang="hu-HU" dirty="0"/>
              <a:t>mint pszichológiai jelenség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254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4F27A2-A668-4CD1-9C1A-DACE125AC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Valláspszichológia: 	két jelentés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43F202-D814-4EF5-976E-0FB2CEB92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702"/>
            <a:ext cx="10728157" cy="5032376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hu-HU" dirty="0"/>
              <a:t>Pszichológiai kérdések vallási kontextusban:</a:t>
            </a:r>
          </a:p>
          <a:p>
            <a:pPr marL="977900">
              <a:lnSpc>
                <a:spcPct val="120000"/>
              </a:lnSpc>
            </a:pPr>
            <a:r>
              <a:rPr lang="hu-HU" sz="2600" u="sng" dirty="0"/>
              <a:t>Pasztorálpszichológia</a:t>
            </a:r>
            <a:r>
              <a:rPr lang="hu-HU" sz="2600" dirty="0"/>
              <a:t>: a lelki vezető (pap, lelkész, rabbi…) </a:t>
            </a:r>
            <a:br>
              <a:rPr lang="hu-HU" sz="2600" dirty="0"/>
            </a:br>
            <a:r>
              <a:rPr lang="hu-HU" sz="2600" dirty="0"/>
              <a:t>munkájának pszichológiai aspektusai (pl. gyászfeldolgozás, beteggondozás, hittantanítás során életkori sajátosságok stb.)</a:t>
            </a:r>
          </a:p>
          <a:p>
            <a:pPr marL="977900">
              <a:lnSpc>
                <a:spcPct val="120000"/>
              </a:lnSpc>
            </a:pPr>
            <a:r>
              <a:rPr lang="hu-HU" sz="2600" u="sng" dirty="0"/>
              <a:t>Pszichológusi támogatás</a:t>
            </a:r>
            <a:r>
              <a:rPr lang="hu-HU" sz="2600" dirty="0"/>
              <a:t> vallásos emberek részére, akár általános, akár a vallásos hitből, életformából, közösségből fakadó speciális problémák esetén. Milyen speciális szempontok merülnek fel? Hogy oldható meg?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2"/>
            </a:pPr>
            <a:r>
              <a:rPr lang="hu-HU" dirty="0"/>
              <a:t>A vall</a:t>
            </a:r>
            <a:r>
              <a:rPr lang="en-US" dirty="0"/>
              <a:t>á</a:t>
            </a:r>
            <a:r>
              <a:rPr lang="hu-HU" dirty="0"/>
              <a:t>s mint pszichológiai jelenség </a:t>
            </a:r>
            <a:r>
              <a:rPr lang="en-US" dirty="0"/>
              <a:t>—</a:t>
            </a:r>
            <a:r>
              <a:rPr lang="hu-HU" dirty="0"/>
              <a:t> azaz nem </a:t>
            </a:r>
            <a:r>
              <a:rPr lang="hu-HU" i="1" dirty="0" err="1"/>
              <a:t>sui</a:t>
            </a:r>
            <a:r>
              <a:rPr lang="hu-HU" i="1" dirty="0"/>
              <a:t> generis</a:t>
            </a:r>
            <a:r>
              <a:rPr lang="hu-HU" dirty="0"/>
              <a:t> jelenség: 	</a:t>
            </a:r>
            <a:r>
              <a:rPr lang="hu-HU" sz="2600" dirty="0"/>
              <a:t>A vallási élmény összehasonlítható más lelki jelenségekkel, hasonló 	módszertannal kutatható, és hasonló fogalmi rendszerrel írható le.</a:t>
            </a:r>
            <a:endParaRPr lang="en-US" sz="26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C2E8C590-D0DA-4717-A7DC-94553909FB37}"/>
              </a:ext>
            </a:extLst>
          </p:cNvPr>
          <p:cNvSpPr txBox="1"/>
          <p:nvPr/>
        </p:nvSpPr>
        <p:spPr>
          <a:xfrm rot="619589">
            <a:off x="8646694" y="1000538"/>
            <a:ext cx="333675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u="sng" dirty="0"/>
              <a:t>A vallás</a:t>
            </a:r>
          </a:p>
          <a:p>
            <a:pPr marL="625475" indent="-285750">
              <a:buFontTx/>
              <a:buChar char="-"/>
            </a:pPr>
            <a:r>
              <a:rPr lang="hu-HU" sz="2400" b="1" i="1" dirty="0"/>
              <a:t>mint lelki támasz?</a:t>
            </a:r>
          </a:p>
          <a:p>
            <a:pPr marL="625475" indent="-285750">
              <a:buFontTx/>
              <a:buChar char="-"/>
            </a:pPr>
            <a:r>
              <a:rPr lang="hu-HU" sz="2400" b="1" i="1" dirty="0"/>
              <a:t>mint ópium?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509165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751274"/>
            <a:ext cx="10515600" cy="860584"/>
          </a:xfrm>
        </p:spPr>
        <p:txBody>
          <a:bodyPr/>
          <a:lstStyle/>
          <a:p>
            <a:r>
              <a:rPr lang="hu-HU" dirty="0"/>
              <a:t>A vallás mint pszichológiai jelenség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2440" y="1660208"/>
            <a:ext cx="11719560" cy="5167312"/>
          </a:xfrm>
        </p:spPr>
        <p:txBody>
          <a:bodyPr>
            <a:normAutofit/>
          </a:bodyPr>
          <a:lstStyle/>
          <a:p>
            <a:pPr>
              <a:lnSpc>
                <a:spcPct val="101000"/>
              </a:lnSpc>
            </a:pPr>
            <a:r>
              <a:rPr lang="hu-HU" dirty="0"/>
              <a:t>A vallás mint egyének viselkedési mintája.</a:t>
            </a:r>
          </a:p>
          <a:p>
            <a:pPr>
              <a:lnSpc>
                <a:spcPct val="101000"/>
              </a:lnSpc>
            </a:pPr>
            <a:r>
              <a:rPr lang="hu-HU" dirty="0"/>
              <a:t>Mi a vallás </a:t>
            </a:r>
            <a:r>
              <a:rPr lang="hu-HU" b="1" dirty="0"/>
              <a:t>funkciója</a:t>
            </a:r>
            <a:r>
              <a:rPr lang="hu-HU" dirty="0"/>
              <a:t> (= társadalomban betöltött szerepe)?</a:t>
            </a:r>
            <a:endParaRPr lang="hu-HU" sz="2000" strike="sngStrike" dirty="0"/>
          </a:p>
          <a:p>
            <a:pPr lvl="1">
              <a:lnSpc>
                <a:spcPct val="101000"/>
              </a:lnSpc>
            </a:pPr>
            <a:r>
              <a:rPr lang="hu-HU" sz="2800" dirty="0">
                <a:solidFill>
                  <a:prstClr val="black"/>
                </a:solidFill>
              </a:rPr>
              <a:t>„Egészséges, normális” vagy „beteg, abnormális” viselkedési minta? </a:t>
            </a:r>
            <a:br>
              <a:rPr lang="hu-HU" sz="2800" dirty="0">
                <a:solidFill>
                  <a:prstClr val="black"/>
                </a:solidFill>
              </a:rPr>
            </a:br>
            <a:r>
              <a:rPr lang="hu-HU" dirty="0">
                <a:solidFill>
                  <a:prstClr val="black"/>
                </a:solidFill>
              </a:rPr>
              <a:t>[Mi a normalitás?] Például Freud szerint inkább abnormális, Jung szerint normális viselkedési minta. Esetleg az </a:t>
            </a:r>
            <a:r>
              <a:rPr lang="hu-HU" i="1" dirty="0">
                <a:solidFill>
                  <a:prstClr val="black"/>
                </a:solidFill>
              </a:rPr>
              <a:t>ateizmus</a:t>
            </a:r>
            <a:r>
              <a:rPr lang="hu-HU" dirty="0">
                <a:solidFill>
                  <a:prstClr val="black"/>
                </a:solidFill>
              </a:rPr>
              <a:t> az, ami abnormális?</a:t>
            </a:r>
          </a:p>
          <a:p>
            <a:pPr lvl="1">
              <a:lnSpc>
                <a:spcPct val="101000"/>
              </a:lnSpc>
            </a:pPr>
            <a:r>
              <a:rPr lang="hu-HU" sz="2800" dirty="0">
                <a:solidFill>
                  <a:prstClr val="black"/>
                </a:solidFill>
              </a:rPr>
              <a:t>Kognitív vallástudomány </a:t>
            </a:r>
            <a:r>
              <a:rPr lang="hu-HU" sz="2200" dirty="0">
                <a:solidFill>
                  <a:prstClr val="black"/>
                </a:solidFill>
              </a:rPr>
              <a:t>(pl. R. </a:t>
            </a:r>
            <a:r>
              <a:rPr lang="hu-HU" sz="2200" dirty="0" err="1">
                <a:solidFill>
                  <a:prstClr val="black"/>
                </a:solidFill>
              </a:rPr>
              <a:t>McCauley</a:t>
            </a:r>
            <a:r>
              <a:rPr lang="hu-HU" sz="2200" dirty="0">
                <a:solidFill>
                  <a:prstClr val="black"/>
                </a:solidFill>
              </a:rPr>
              <a:t>: </a:t>
            </a:r>
            <a:r>
              <a:rPr lang="hu-HU" sz="2200" i="1" dirty="0" err="1">
                <a:solidFill>
                  <a:prstClr val="black"/>
                </a:solidFill>
              </a:rPr>
              <a:t>Why</a:t>
            </a:r>
            <a:r>
              <a:rPr lang="hu-HU" sz="2200" i="1" dirty="0">
                <a:solidFill>
                  <a:prstClr val="black"/>
                </a:solidFill>
              </a:rPr>
              <a:t> </a:t>
            </a:r>
            <a:r>
              <a:rPr lang="hu-HU" sz="2200" i="1" dirty="0" err="1">
                <a:solidFill>
                  <a:prstClr val="black"/>
                </a:solidFill>
              </a:rPr>
              <a:t>Religion</a:t>
            </a:r>
            <a:r>
              <a:rPr lang="hu-HU" sz="2200" i="1" dirty="0">
                <a:solidFill>
                  <a:prstClr val="black"/>
                </a:solidFill>
              </a:rPr>
              <a:t> is </a:t>
            </a:r>
            <a:r>
              <a:rPr lang="hu-HU" sz="2200" i="1" dirty="0" err="1">
                <a:solidFill>
                  <a:prstClr val="black"/>
                </a:solidFill>
              </a:rPr>
              <a:t>Natural</a:t>
            </a:r>
            <a:r>
              <a:rPr lang="hu-HU" sz="2200" i="1" dirty="0">
                <a:solidFill>
                  <a:prstClr val="black"/>
                </a:solidFill>
              </a:rPr>
              <a:t> and Science is </a:t>
            </a:r>
            <a:r>
              <a:rPr lang="hu-HU" sz="2200" i="1" dirty="0" err="1">
                <a:solidFill>
                  <a:prstClr val="black"/>
                </a:solidFill>
              </a:rPr>
              <a:t>not</a:t>
            </a:r>
            <a:r>
              <a:rPr lang="hu-HU" sz="2200" i="1" dirty="0">
                <a:solidFill>
                  <a:prstClr val="black"/>
                </a:solidFill>
              </a:rPr>
              <a:t>? </a:t>
            </a:r>
            <a:r>
              <a:rPr lang="hu-HU" sz="2200" dirty="0">
                <a:solidFill>
                  <a:prstClr val="black"/>
                </a:solidFill>
              </a:rPr>
              <a:t>):</a:t>
            </a:r>
            <a:br>
              <a:rPr lang="hu-HU" dirty="0">
                <a:solidFill>
                  <a:prstClr val="black"/>
                </a:solidFill>
              </a:rPr>
            </a:br>
            <a:r>
              <a:rPr lang="hu-HU" sz="2800" dirty="0">
                <a:solidFill>
                  <a:prstClr val="black"/>
                </a:solidFill>
              </a:rPr>
              <a:t>a vallás mint az emberi agy/elme tevékenységének velejárója?</a:t>
            </a:r>
          </a:p>
          <a:p>
            <a:pPr lvl="1">
              <a:lnSpc>
                <a:spcPct val="101000"/>
              </a:lnSpc>
            </a:pPr>
            <a:r>
              <a:rPr lang="hu-HU" sz="2800" dirty="0"/>
              <a:t>Milyen </a:t>
            </a:r>
            <a:r>
              <a:rPr lang="hu-HU" sz="2800" u="sng" dirty="0"/>
              <a:t>funkciókat lát el</a:t>
            </a:r>
            <a:r>
              <a:rPr lang="hu-HU" sz="2800" dirty="0"/>
              <a:t>?</a:t>
            </a:r>
            <a:r>
              <a:rPr lang="hu-HU" dirty="0"/>
              <a:t> Pl. </a:t>
            </a:r>
            <a:r>
              <a:rPr lang="hu-HU" dirty="0" err="1"/>
              <a:t>társ-i</a:t>
            </a:r>
            <a:r>
              <a:rPr lang="hu-HU" dirty="0"/>
              <a:t> kohéziót teremt közös értékrend garantálásával.</a:t>
            </a:r>
            <a:endParaRPr lang="hu-HU" sz="2800" dirty="0"/>
          </a:p>
          <a:p>
            <a:pPr lvl="1">
              <a:lnSpc>
                <a:spcPct val="101000"/>
              </a:lnSpc>
              <a:buFont typeface="Wingdings" panose="05000000000000000000" pitchFamily="2" charset="2"/>
              <a:buChar char="Ø"/>
            </a:pPr>
            <a:r>
              <a:rPr lang="hu-HU" sz="2800" dirty="0"/>
              <a:t> A vallás mint evolúciós termék / melléktermék: azért jött-e létre </a:t>
            </a:r>
            <a:br>
              <a:rPr lang="hu-HU" sz="2800" dirty="0"/>
            </a:br>
            <a:r>
              <a:rPr lang="hu-HU" sz="2800" dirty="0"/>
              <a:t>a </a:t>
            </a:r>
            <a:r>
              <a:rPr lang="hu-HU" sz="2800" i="1" dirty="0"/>
              <a:t>Homo sapiens</a:t>
            </a:r>
            <a:r>
              <a:rPr lang="hu-HU" sz="2800" dirty="0"/>
              <a:t> törzsfejlődése során, mert evolúciós előnnyel jár?</a:t>
            </a:r>
            <a:r>
              <a:rPr lang="hu-HU" sz="2800" spc="-50" dirty="0"/>
              <a:t> </a:t>
            </a:r>
            <a:br>
              <a:rPr lang="hu-HU" sz="2800" spc="-50" dirty="0"/>
            </a:br>
            <a:r>
              <a:rPr lang="hu-HU" spc="-50" dirty="0"/>
              <a:t>(A vallással rendelkező populáció sikeresebb? Vö. a funkcionalista megközelítésekkel.)</a:t>
            </a:r>
          </a:p>
        </p:txBody>
      </p:sp>
      <p:pic>
        <p:nvPicPr>
          <p:cNvPr id="3074" name="Picture 2" descr="Sigmund Freud Ancia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425" y="23018"/>
            <a:ext cx="142875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7315200" y="91440"/>
            <a:ext cx="3276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/>
              <a:t>Sigmund Freud </a:t>
            </a:r>
            <a:r>
              <a:rPr lang="hu-HU" dirty="0"/>
              <a:t>(1856–1939)</a:t>
            </a:r>
          </a:p>
          <a:p>
            <a:pPr algn="r"/>
            <a:r>
              <a:rPr lang="hu-HU" sz="1200" dirty="0"/>
              <a:t>https://hu.wikipedia.org/wiki/Sigmund_Freud#/</a:t>
            </a:r>
            <a:br>
              <a:rPr lang="hu-HU" sz="1200" dirty="0"/>
            </a:br>
            <a:r>
              <a:rPr lang="hu-HU" sz="1200" dirty="0" err="1"/>
              <a:t>media</a:t>
            </a:r>
            <a:r>
              <a:rPr lang="hu-HU" sz="1200" dirty="0"/>
              <a:t>/File:Sigmund_Freud_</a:t>
            </a:r>
            <a:r>
              <a:rPr lang="hu-HU" sz="1200" dirty="0" err="1"/>
              <a:t>Anciano.jpg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263149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B130EB-E2B9-43EC-A778-1E54C561F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Kognitív vallástudomány</a:t>
            </a:r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914754-3532-4E96-AB26-B1A8A6869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112062" cy="5041187"/>
          </a:xfrm>
        </p:spPr>
        <p:txBody>
          <a:bodyPr>
            <a:normAutofit/>
          </a:bodyPr>
          <a:lstStyle/>
          <a:p>
            <a:r>
              <a:rPr lang="hu-HU" dirty="0"/>
              <a:t>A vallás mint biológiai jelenség: </a:t>
            </a:r>
            <a:r>
              <a:rPr lang="hu-HU" sz="2400" b="1" i="1" dirty="0">
                <a:solidFill>
                  <a:schemeClr val="accent2">
                    <a:lumMod val="50000"/>
                  </a:schemeClr>
                </a:solidFill>
              </a:rPr>
              <a:t>biológiai, pszichológiai fogalmak és módszertan</a:t>
            </a:r>
          </a:p>
          <a:p>
            <a:pPr lvl="1"/>
            <a:r>
              <a:rPr lang="hu-HU" dirty="0"/>
              <a:t>A </a:t>
            </a:r>
            <a:r>
              <a:rPr lang="hu-HU" i="1" dirty="0"/>
              <a:t>Homo sapiens</a:t>
            </a:r>
            <a:r>
              <a:rPr lang="hu-HU" dirty="0"/>
              <a:t> faj agyának struktúrája teszi lehetővé a vallást: mi ez a struktúra?</a:t>
            </a:r>
          </a:p>
          <a:p>
            <a:pPr marL="457200" lvl="1" indent="0">
              <a:buNone/>
            </a:pPr>
            <a:endParaRPr lang="hu-HU" sz="3200" dirty="0"/>
          </a:p>
          <a:p>
            <a:r>
              <a:rPr lang="hu-HU" dirty="0"/>
              <a:t>A vallás az </a:t>
            </a:r>
            <a:r>
              <a:rPr lang="hu-HU" b="1" dirty="0"/>
              <a:t>agyban</a:t>
            </a:r>
            <a:r>
              <a:rPr lang="hu-HU" dirty="0"/>
              <a:t> </a:t>
            </a:r>
            <a:r>
              <a:rPr lang="hu-HU" sz="2400" dirty="0"/>
              <a:t>(= biológiai szerv)</a:t>
            </a:r>
            <a:r>
              <a:rPr lang="hu-HU" dirty="0"/>
              <a:t> / elmében </a:t>
            </a:r>
            <a:r>
              <a:rPr lang="hu-HU" sz="2400" dirty="0"/>
              <a:t>(= „mentális számítógép”)</a:t>
            </a:r>
          </a:p>
          <a:p>
            <a:pPr lvl="1"/>
            <a:r>
              <a:rPr lang="hu-HU" i="1" dirty="0"/>
              <a:t>Alulról felfelé: </a:t>
            </a:r>
            <a:r>
              <a:rPr lang="hu-HU" i="1" u="sng" dirty="0"/>
              <a:t>neurológia</a:t>
            </a:r>
            <a:r>
              <a:rPr lang="hu-HU" i="1" dirty="0"/>
              <a:t>.    	•  </a:t>
            </a:r>
            <a:r>
              <a:rPr lang="hu-HU" i="1" dirty="0" err="1"/>
              <a:t>Felülről</a:t>
            </a:r>
            <a:r>
              <a:rPr lang="hu-HU" i="1" dirty="0"/>
              <a:t> lefelé: </a:t>
            </a:r>
            <a:r>
              <a:rPr lang="hu-HU" i="1" u="sng" dirty="0"/>
              <a:t>számítógépes modellezés</a:t>
            </a:r>
            <a:r>
              <a:rPr lang="hu-HU" i="1" dirty="0"/>
              <a:t>.</a:t>
            </a:r>
            <a:endParaRPr lang="hu-HU" dirty="0"/>
          </a:p>
          <a:p>
            <a:r>
              <a:rPr lang="hu-HU" dirty="0"/>
              <a:t>Néhány új gondolat:</a:t>
            </a:r>
          </a:p>
          <a:p>
            <a:pPr lvl="1"/>
            <a:r>
              <a:rPr lang="hu-HU" dirty="0"/>
              <a:t>A </a:t>
            </a:r>
            <a:r>
              <a:rPr lang="hu-HU" u="sng" dirty="0"/>
              <a:t>teológiai korrekt vallásosság</a:t>
            </a:r>
            <a:r>
              <a:rPr lang="hu-HU" dirty="0"/>
              <a:t> és az </a:t>
            </a:r>
            <a:r>
              <a:rPr lang="hu-HU" u="sng" dirty="0"/>
              <a:t>intuitív vallásosság</a:t>
            </a:r>
            <a:r>
              <a:rPr lang="hu-HU" dirty="0"/>
              <a:t> szembeállítása</a:t>
            </a:r>
          </a:p>
          <a:p>
            <a:pPr lvl="1"/>
            <a:r>
              <a:rPr lang="hu-HU" dirty="0"/>
              <a:t>„</a:t>
            </a:r>
            <a:r>
              <a:rPr lang="hu-HU" u="sng" dirty="0"/>
              <a:t>Hiperaktív ágens detektálás</a:t>
            </a:r>
            <a:r>
              <a:rPr lang="hu-HU" dirty="0"/>
              <a:t>” („arc a felhőkben”)</a:t>
            </a:r>
          </a:p>
          <a:p>
            <a:r>
              <a:rPr lang="hu-HU" dirty="0"/>
              <a:t>A vallás megjelenése a biológia </a:t>
            </a:r>
            <a:r>
              <a:rPr lang="hu-HU" b="1" dirty="0"/>
              <a:t>evolúció</a:t>
            </a:r>
            <a:r>
              <a:rPr lang="hu-HU" dirty="0"/>
              <a:t> során: </a:t>
            </a:r>
            <a:br>
              <a:rPr lang="hu-HU" dirty="0"/>
            </a:br>
            <a:r>
              <a:rPr lang="hu-HU" dirty="0"/>
              <a:t>a vallás </a:t>
            </a:r>
            <a:r>
              <a:rPr lang="hu-HU" i="1" dirty="0"/>
              <a:t>adaptáció</a:t>
            </a:r>
            <a:r>
              <a:rPr lang="hu-HU" dirty="0"/>
              <a:t> </a:t>
            </a:r>
            <a:r>
              <a:rPr lang="hu-HU" sz="2400" dirty="0"/>
              <a:t>(vagyis evolúciós előnnyel jár)</a:t>
            </a:r>
            <a:r>
              <a:rPr lang="hu-HU" dirty="0"/>
              <a:t> vagy </a:t>
            </a:r>
            <a:r>
              <a:rPr lang="hu-HU" i="1" dirty="0"/>
              <a:t>melléktermék</a:t>
            </a:r>
            <a:r>
              <a:rPr lang="hu-HU" dirty="0"/>
              <a:t>?</a:t>
            </a:r>
          </a:p>
          <a:p>
            <a:r>
              <a:rPr lang="hu-HU" dirty="0"/>
              <a:t>Kísérleti módszertan: </a:t>
            </a:r>
            <a:r>
              <a:rPr lang="hu-HU" sz="2400" dirty="0"/>
              <a:t>kísérletes kognitív pszichológia vallási jelenségek kapcsán.</a:t>
            </a:r>
            <a:endParaRPr lang="en-US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652C1B3-E6F1-4AB4-9ACA-63DB906E54C8}"/>
              </a:ext>
            </a:extLst>
          </p:cNvPr>
          <p:cNvSpPr txBox="1"/>
          <p:nvPr/>
        </p:nvSpPr>
        <p:spPr>
          <a:xfrm>
            <a:off x="1560786" y="2589000"/>
            <a:ext cx="1020029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000" i="1" dirty="0"/>
              <a:t>Ahogy tetszik: a vallás mint az emberi agy terméke / a vallásos agy mint a teremtő Isten terméke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65204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vallás mint társadalmi jelenség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69521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x Weber 18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136525"/>
            <a:ext cx="1930400" cy="257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360" y="136525"/>
            <a:ext cx="10774680" cy="1204595"/>
          </a:xfrm>
        </p:spPr>
        <p:txBody>
          <a:bodyPr anchor="t"/>
          <a:lstStyle/>
          <a:p>
            <a:r>
              <a:rPr lang="hu-HU" dirty="0"/>
              <a:t>Max </a:t>
            </a:r>
            <a:r>
              <a:rPr lang="hu-HU" dirty="0" err="1"/>
              <a:t>Weber</a:t>
            </a:r>
            <a:r>
              <a:rPr lang="hu-HU" dirty="0"/>
              <a:t> </a:t>
            </a:r>
            <a:r>
              <a:rPr lang="hu-HU" sz="3000" dirty="0">
                <a:latin typeface="+mn-lt"/>
              </a:rPr>
              <a:t>(1864–1920, </a:t>
            </a:r>
            <a:br>
              <a:rPr lang="hu-HU" sz="3000" dirty="0">
                <a:latin typeface="+mn-lt"/>
              </a:rPr>
            </a:br>
            <a:r>
              <a:rPr lang="hu-HU" sz="3000" dirty="0">
                <a:latin typeface="+mn-lt"/>
              </a:rPr>
              <a:t>a huszadik század meghatározó társadalomtudósa)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360" y="1528148"/>
            <a:ext cx="11661140" cy="53298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3000"/>
              </a:lnSpc>
              <a:spcBef>
                <a:spcPts val="0"/>
              </a:spcBef>
              <a:buNone/>
            </a:pPr>
            <a:r>
              <a:rPr lang="hu-HU" dirty="0"/>
              <a:t>„(…) mi itt egyáltalán nem a vallás »lényegével«, hanem egy meg- </a:t>
            </a: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buNone/>
            </a:pPr>
            <a:r>
              <a:rPr lang="hu-HU" dirty="0"/>
              <a:t>határozott fajtájú </a:t>
            </a: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közösségi cselekvés feltételeivel és hatásaival</a:t>
            </a: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buNone/>
            </a:pPr>
            <a:r>
              <a:rPr lang="hu-HU" dirty="0"/>
              <a:t>foglalkozunk (…) A vallásos vagy mágikus cselekvés eredetét </a:t>
            </a:r>
          </a:p>
          <a:p>
            <a:pPr marL="0" indent="0" algn="just">
              <a:lnSpc>
                <a:spcPct val="93000"/>
              </a:lnSpc>
              <a:spcBef>
                <a:spcPts val="0"/>
              </a:spcBef>
              <a:buNone/>
            </a:pPr>
            <a:r>
              <a:rPr lang="hu-HU" dirty="0"/>
              <a:t>tekintve evilági </a:t>
            </a:r>
            <a:r>
              <a:rPr lang="hu-HU" dirty="0">
                <a:solidFill>
                  <a:srgbClr val="C00000"/>
                </a:solidFill>
              </a:rPr>
              <a:t>rendeltetésű</a:t>
            </a:r>
            <a:r>
              <a:rPr lang="hu-HU" dirty="0"/>
              <a:t>. A vallás vagy a mágia parancsolta cselekedeteket azért kell végrehajtanod, »hogy jól élj, és hosszú életed legyen a földön«. Még az olyan – főleg városi népeknél előforduló – rendkívüli eseményekhez sem kapcsolódott semmiféle túlvilági várakozás, mint amilyen a föníciai tengerparti városokban szokásos emberáldozat volt. A vallásos vagy mágikus indíttatású cselekvés (…) </a:t>
            </a:r>
            <a:r>
              <a:rPr lang="hu-HU" dirty="0">
                <a:solidFill>
                  <a:srgbClr val="002060"/>
                </a:solidFill>
              </a:rPr>
              <a:t>racionális</a:t>
            </a:r>
            <a:r>
              <a:rPr lang="hu-HU" dirty="0"/>
              <a:t> – legalábbis viszonylag racionális – cselekvés: ha nem is szükségképpen célokhoz és eszközökhöz, de mindenképpen tapasztalati szabályokhoz igazodó cselekvés.”</a:t>
            </a:r>
          </a:p>
          <a:p>
            <a:pPr marL="0" indent="0">
              <a:lnSpc>
                <a:spcPct val="80000"/>
              </a:lnSpc>
              <a:spcBef>
                <a:spcPts val="2000"/>
              </a:spcBef>
              <a:buNone/>
            </a:pPr>
            <a:r>
              <a:rPr lang="hu-HU" sz="2200" dirty="0"/>
              <a:t>Max </a:t>
            </a:r>
            <a:r>
              <a:rPr lang="hu-HU" sz="2200" dirty="0" err="1"/>
              <a:t>Weber</a:t>
            </a:r>
            <a:r>
              <a:rPr lang="hu-HU" sz="2200" dirty="0"/>
              <a:t>. </a:t>
            </a:r>
            <a:r>
              <a:rPr lang="hu-HU" sz="2200" i="1" dirty="0"/>
              <a:t>A protestáns etika és a kapitalizmus szelleme: Vallásszociológiai írások</a:t>
            </a:r>
            <a:r>
              <a:rPr lang="hu-HU" sz="2200" dirty="0"/>
              <a:t>. </a:t>
            </a:r>
            <a:br>
              <a:rPr lang="hu-HU" sz="2200" dirty="0"/>
            </a:br>
            <a:r>
              <a:rPr lang="hu-HU" sz="2200" dirty="0"/>
              <a:t>Közli: Simon Róbert, </a:t>
            </a:r>
            <a:r>
              <a:rPr lang="hu-HU" sz="2200" i="1" dirty="0"/>
              <a:t>A vallástörténet klasszikusai: Szöveggyűjtemény</a:t>
            </a:r>
            <a:r>
              <a:rPr lang="hu-HU" sz="2200" dirty="0"/>
              <a:t> (</a:t>
            </a:r>
            <a:r>
              <a:rPr lang="hu-HU" sz="2200" dirty="0" err="1"/>
              <a:t>Bpest</a:t>
            </a:r>
            <a:r>
              <a:rPr lang="hu-HU" sz="2200" dirty="0"/>
              <a:t>.: Osiris, 2003: 458).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934200" y="85705"/>
            <a:ext cx="4236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https://upload.wikimedia.org/wikipedia/commons/thumb/1/16/Max_Weber_1894.jpg/220px-Max_Weber_1894.jpg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6019800" y="5501640"/>
            <a:ext cx="5778500" cy="6553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hu-HU" sz="2300" b="1" i="1" spc="15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Vallás mint társadalmi viselkedési minta</a:t>
            </a:r>
            <a:r>
              <a:rPr lang="hu-HU" sz="2300" b="1" i="1" spc="1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. </a:t>
            </a:r>
            <a:br>
              <a:rPr lang="hu-HU" sz="2300" b="1" i="1" spc="150" dirty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hu-HU" sz="2300" b="1" i="1" spc="150" dirty="0">
                <a:solidFill>
                  <a:srgbClr val="C00000"/>
                </a:solidFill>
                <a:latin typeface="+mj-lt"/>
              </a:rPr>
              <a:t>Mi a funkciója?</a:t>
            </a:r>
            <a:r>
              <a:rPr lang="hu-HU" sz="2300" b="1" i="1" spc="15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Racionális v. irracionális?</a:t>
            </a:r>
          </a:p>
        </p:txBody>
      </p:sp>
    </p:spTree>
    <p:extLst>
      <p:ext uri="{BB962C8B-B14F-4D97-AF65-F5344CB8AC3E}">
        <p14:creationId xmlns:p14="http://schemas.microsoft.com/office/powerpoint/2010/main" val="1758479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4605"/>
            <a:ext cx="10515600" cy="1325563"/>
          </a:xfrm>
        </p:spPr>
        <p:txBody>
          <a:bodyPr/>
          <a:lstStyle/>
          <a:p>
            <a:r>
              <a:rPr lang="hu-HU" dirty="0"/>
              <a:t>Társadalomtudományok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524000"/>
            <a:ext cx="11353800" cy="53340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hu-HU" u="sng" dirty="0"/>
              <a:t>Szociológia</a:t>
            </a:r>
            <a:r>
              <a:rPr lang="hu-HU" dirty="0"/>
              <a:t>: 		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tipikusan kvantitatív módszerek, nagyobb mintán.</a:t>
            </a:r>
          </a:p>
          <a:p>
            <a:pPr lvl="1">
              <a:lnSpc>
                <a:spcPct val="95000"/>
              </a:lnSpc>
            </a:pPr>
            <a:r>
              <a:rPr lang="hu-HU" dirty="0"/>
              <a:t>Vallásszociológia: </a:t>
            </a:r>
            <a:r>
              <a:rPr lang="hu-HU" sz="2200" dirty="0"/>
              <a:t>Pl. templomlátogatás alakulása társadalmi rétegenként a 20. században.</a:t>
            </a:r>
          </a:p>
          <a:p>
            <a:pPr>
              <a:lnSpc>
                <a:spcPct val="95000"/>
              </a:lnSpc>
            </a:pPr>
            <a:r>
              <a:rPr lang="hu-HU" u="sng" dirty="0"/>
              <a:t>Néprajz = etnológia = etnográfia</a:t>
            </a:r>
            <a:r>
              <a:rPr lang="hu-HU" dirty="0"/>
              <a:t>:</a:t>
            </a:r>
          </a:p>
          <a:p>
            <a:pPr marL="457200" lvl="1" indent="0">
              <a:lnSpc>
                <a:spcPct val="95000"/>
              </a:lnSpc>
              <a:buNone/>
            </a:pPr>
            <a:r>
              <a:rPr lang="hu-HU" dirty="0"/>
              <a:t>A 19. század végén két irány, két motiváció.</a:t>
            </a:r>
          </a:p>
          <a:p>
            <a:pPr lvl="1">
              <a:lnSpc>
                <a:spcPct val="95000"/>
              </a:lnSpc>
            </a:pPr>
            <a:r>
              <a:rPr lang="hu-HU" i="1" dirty="0" err="1"/>
              <a:t>Volkskunde</a:t>
            </a:r>
            <a:r>
              <a:rPr lang="hu-HU" dirty="0"/>
              <a:t>:	saját népünk „romlatlan népi múltjának” feltárása.</a:t>
            </a:r>
          </a:p>
          <a:p>
            <a:pPr lvl="1">
              <a:lnSpc>
                <a:spcPct val="95000"/>
              </a:lnSpc>
            </a:pPr>
            <a:r>
              <a:rPr lang="hu-HU" i="1" dirty="0" err="1"/>
              <a:t>Völkerkunde</a:t>
            </a:r>
            <a:r>
              <a:rPr lang="hu-HU" dirty="0"/>
              <a:t>:	„egzotikus”, Európán kívüli népek feltárása.</a:t>
            </a:r>
          </a:p>
          <a:p>
            <a:pPr lvl="1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i="1" dirty="0"/>
              <a:t>Vallásetnológia</a:t>
            </a:r>
            <a:r>
              <a:rPr lang="hu-HU" dirty="0"/>
              <a:t>: a népi vallásosság és „egzotikus” vall. hiedelmek, szokások, rítusok.</a:t>
            </a:r>
          </a:p>
          <a:p>
            <a:pPr marL="457200" lvl="1" indent="0">
              <a:lnSpc>
                <a:spcPct val="95000"/>
              </a:lnSpc>
              <a:buNone/>
            </a:pPr>
            <a:r>
              <a:rPr lang="hu-HU" dirty="0"/>
              <a:t>A 20. század során a kettő konvergál + saját kultúránk feltárása is </a:t>
            </a:r>
            <a:r>
              <a:rPr lang="hu-HU" dirty="0">
                <a:sym typeface="Wingdings" panose="05000000000000000000" pitchFamily="2" charset="2"/>
              </a:rPr>
              <a:t> antropológia.</a:t>
            </a:r>
            <a:endParaRPr lang="hu-HU" dirty="0"/>
          </a:p>
          <a:p>
            <a:pPr>
              <a:lnSpc>
                <a:spcPct val="95000"/>
              </a:lnSpc>
            </a:pPr>
            <a:r>
              <a:rPr lang="hu-HU" u="sng" dirty="0"/>
              <a:t>Antropológia</a:t>
            </a:r>
            <a:r>
              <a:rPr lang="hu-HU" dirty="0"/>
              <a:t>:		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tipikusan kvalitatív módszerek, terepmunkával.</a:t>
            </a:r>
          </a:p>
          <a:p>
            <a:pPr lvl="1">
              <a:lnSpc>
                <a:spcPct val="95000"/>
              </a:lnSpc>
            </a:pPr>
            <a:r>
              <a:rPr lang="hu-HU" dirty="0"/>
              <a:t>Néprajz + elméleti és módszertani keretek.	(Lásd későbbi diákon.)</a:t>
            </a:r>
          </a:p>
          <a:p>
            <a:pPr lvl="1">
              <a:lnSpc>
                <a:spcPct val="95000"/>
              </a:lnSpc>
            </a:pPr>
            <a:r>
              <a:rPr lang="hu-HU" dirty="0"/>
              <a:t>Amerikában az antropológia négy ágáról beszélnek: </a:t>
            </a:r>
            <a:r>
              <a:rPr lang="hu-HU" i="1" dirty="0" err="1"/>
              <a:t>szocio-kulturális</a:t>
            </a:r>
            <a:r>
              <a:rPr lang="hu-HU" i="1" dirty="0"/>
              <a:t> antropológia</a:t>
            </a:r>
            <a:r>
              <a:rPr lang="hu-HU" dirty="0"/>
              <a:t>, </a:t>
            </a:r>
            <a:br>
              <a:rPr lang="hu-HU" dirty="0"/>
            </a:br>
            <a:r>
              <a:rPr lang="hu-HU" i="1" dirty="0"/>
              <a:t>fizikai </a:t>
            </a:r>
            <a:r>
              <a:rPr lang="hu-HU" dirty="0"/>
              <a:t>[biológiai] </a:t>
            </a:r>
            <a:r>
              <a:rPr lang="hu-HU" i="1" dirty="0"/>
              <a:t>antropológia</a:t>
            </a:r>
            <a:r>
              <a:rPr lang="hu-HU" dirty="0"/>
              <a:t>, </a:t>
            </a:r>
            <a:r>
              <a:rPr lang="hu-HU" i="1" dirty="0"/>
              <a:t>régészeti antropológia</a:t>
            </a:r>
            <a:r>
              <a:rPr lang="hu-HU" dirty="0"/>
              <a:t>, </a:t>
            </a:r>
            <a:r>
              <a:rPr lang="hu-HU" i="1" dirty="0"/>
              <a:t>nyelvészeti antropológia.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7056120" y="5532120"/>
            <a:ext cx="2804160" cy="441960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7056120" y="2363252"/>
            <a:ext cx="4907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Pl. a </a:t>
            </a:r>
            <a:r>
              <a:rPr lang="hu-HU" sz="2000" b="1" dirty="0"/>
              <a:t>szekularizáció</a:t>
            </a:r>
            <a:r>
              <a:rPr lang="hu-HU" sz="2000" dirty="0"/>
              <a:t> mint társadalmi jelenség.</a:t>
            </a:r>
          </a:p>
        </p:txBody>
      </p:sp>
    </p:spTree>
    <p:extLst>
      <p:ext uri="{BB962C8B-B14F-4D97-AF65-F5344CB8AC3E}">
        <p14:creationId xmlns:p14="http://schemas.microsoft.com/office/powerpoint/2010/main" val="320011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08760"/>
            <a:ext cx="10820400" cy="5242560"/>
          </a:xfrm>
        </p:spPr>
        <p:txBody>
          <a:bodyPr>
            <a:normAutofit/>
          </a:bodyPr>
          <a:lstStyle/>
          <a:p>
            <a:r>
              <a:rPr lang="hu-HU" dirty="0"/>
              <a:t>Szemiotika: 	a jelek, jelrendszerek tudománya.</a:t>
            </a:r>
          </a:p>
          <a:p>
            <a:r>
              <a:rPr lang="hu-HU" dirty="0"/>
              <a:t>Jel: 			jelölő + jelentés.</a:t>
            </a:r>
          </a:p>
          <a:p>
            <a:r>
              <a:rPr lang="hu-HU" dirty="0"/>
              <a:t>A vallás mint	</a:t>
            </a:r>
            <a:r>
              <a:rPr lang="hu-HU" i="1" dirty="0"/>
              <a:t>társadalmi konvención alapuló</a:t>
            </a:r>
            <a:r>
              <a:rPr lang="hu-HU" dirty="0"/>
              <a:t> 		jelrendszer.</a:t>
            </a:r>
          </a:p>
          <a:p>
            <a:pPr marL="0" indent="0" algn="r">
              <a:buNone/>
            </a:pPr>
            <a:r>
              <a:rPr lang="hu-HU" sz="2400" dirty="0"/>
              <a:t>(Vö. a nyelv mint társadalmi konvención alapuló jelrendszer)	</a:t>
            </a:r>
          </a:p>
          <a:p>
            <a:endParaRPr lang="hu-HU" dirty="0"/>
          </a:p>
          <a:p>
            <a:endParaRPr lang="hu-HU" dirty="0"/>
          </a:p>
          <a:p>
            <a:endParaRPr lang="hu-HU" sz="1400" dirty="0"/>
          </a:p>
          <a:p>
            <a:r>
              <a:rPr lang="hu-HU" dirty="0"/>
              <a:t>Ferdinand de Saussure</a:t>
            </a:r>
            <a:r>
              <a:rPr lang="hu-HU" sz="2000" dirty="0"/>
              <a:t> (1857–1913; 1916-ban jelent meg:</a:t>
            </a:r>
            <a:r>
              <a:rPr lang="hu-HU" sz="2000" i="1" dirty="0"/>
              <a:t> </a:t>
            </a:r>
            <a:r>
              <a:rPr lang="fr-FR" sz="2000" i="1" dirty="0"/>
              <a:t>Cours de linguistique générale</a:t>
            </a:r>
            <a:r>
              <a:rPr lang="hu-HU" sz="2000" dirty="0"/>
              <a:t>)</a:t>
            </a:r>
          </a:p>
          <a:p>
            <a:r>
              <a:rPr lang="hu-HU" dirty="0"/>
              <a:t>Jelrendszer: jelek strukturális viszonya </a:t>
            </a:r>
            <a:r>
              <a:rPr lang="hu-HU" i="1" dirty="0"/>
              <a:t>(</a:t>
            </a:r>
            <a:r>
              <a:rPr lang="fr-FR" i="1" dirty="0"/>
              <a:t>un système o</a:t>
            </a:r>
            <a:r>
              <a:rPr lang="hu-HU" i="1" dirty="0"/>
              <a:t>ù</a:t>
            </a:r>
            <a:r>
              <a:rPr lang="fr-FR" i="1" dirty="0"/>
              <a:t> tout se tient</a:t>
            </a:r>
            <a:r>
              <a:rPr lang="hu-HU" i="1" dirty="0"/>
              <a:t>).</a:t>
            </a:r>
          </a:p>
          <a:p>
            <a:r>
              <a:rPr lang="hu-HU" dirty="0"/>
              <a:t>A jelek struktúrákba szerveződnek: </a:t>
            </a:r>
            <a:r>
              <a:rPr lang="hu-HU" sz="2400" dirty="0"/>
              <a:t>pl. kisebb jelekből nagyobb jelek</a:t>
            </a:r>
            <a:br>
              <a:rPr lang="hu-HU" sz="2400" dirty="0"/>
            </a:br>
            <a:r>
              <a:rPr lang="hu-HU" sz="2400" dirty="0"/>
              <a:t>rakhatók össze; pl. szembeállíthatók egymással (ellentétes jelentés – eltérő jelölő).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777240" y="3701978"/>
            <a:ext cx="10515600" cy="1205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Strukturalizmus</a:t>
            </a:r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Szemiotika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5867400" y="3788980"/>
            <a:ext cx="5486400" cy="10310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2000" i="1" dirty="0"/>
              <a:t>1920-as évektől </a:t>
            </a:r>
            <a:r>
              <a:rPr lang="hu-HU" i="1" dirty="0"/>
              <a:t>(1957-ig)</a:t>
            </a:r>
            <a:r>
              <a:rPr lang="hu-HU" sz="2000" i="1" dirty="0"/>
              <a:t> strukturalista nyelvészet, majd az 1950-es, 1960-as években strukturalizmus </a:t>
            </a:r>
            <a:br>
              <a:rPr lang="hu-HU" sz="2000" i="1" dirty="0"/>
            </a:br>
            <a:r>
              <a:rPr lang="hu-HU" sz="2000" i="1" dirty="0"/>
              <a:t>az irodalomtudományban, antropológiában, stb.</a:t>
            </a:r>
            <a:br>
              <a:rPr lang="hu-HU" sz="2000" i="1" dirty="0"/>
            </a:br>
            <a:endParaRPr lang="hu-HU" sz="100" i="1" dirty="0"/>
          </a:p>
        </p:txBody>
      </p:sp>
      <p:pic>
        <p:nvPicPr>
          <p:cNvPr id="2050" name="Picture 2" descr="Ferdinand de Sauss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735" y="175260"/>
            <a:ext cx="1859280" cy="225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6861175" y="145480"/>
            <a:ext cx="33375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200" b="1" dirty="0"/>
              <a:t>Ferdinand de Saussure</a:t>
            </a:r>
          </a:p>
          <a:p>
            <a:pPr algn="r"/>
            <a:r>
              <a:rPr lang="hu-HU" sz="1200" dirty="0"/>
              <a:t>https://hu.wikipedia.org/wiki/Ferdinand_de_</a:t>
            </a:r>
            <a:br>
              <a:rPr lang="hu-HU" sz="1200" dirty="0"/>
            </a:br>
            <a:r>
              <a:rPr lang="hu-HU" sz="1200" dirty="0"/>
              <a:t>Saussure#/</a:t>
            </a:r>
            <a:r>
              <a:rPr lang="hu-HU" sz="1200" dirty="0" err="1"/>
              <a:t>media</a:t>
            </a:r>
            <a:r>
              <a:rPr lang="hu-HU" sz="1200" dirty="0"/>
              <a:t>/File:Ferdinand_de_</a:t>
            </a:r>
            <a:r>
              <a:rPr lang="hu-HU" sz="1200" dirty="0" err="1"/>
              <a:t>Saussure.jpg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429725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29300"/>
            <a:ext cx="10515600" cy="861387"/>
          </a:xfrm>
        </p:spPr>
        <p:txBody>
          <a:bodyPr/>
          <a:lstStyle/>
          <a:p>
            <a:r>
              <a:rPr lang="hu-HU" dirty="0"/>
              <a:t>A vallás mint társadalmi jelenség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1000" y="1690688"/>
            <a:ext cx="11247120" cy="5167312"/>
          </a:xfrm>
        </p:spPr>
        <p:txBody>
          <a:bodyPr>
            <a:normAutofit/>
          </a:bodyPr>
          <a:lstStyle/>
          <a:p>
            <a:pPr>
              <a:lnSpc>
                <a:spcPct val="99000"/>
              </a:lnSpc>
            </a:pPr>
            <a:r>
              <a:rPr lang="hu-HU" dirty="0"/>
              <a:t>A vallás mint a társadalom tagjainak viselkedési mintája.</a:t>
            </a:r>
          </a:p>
          <a:p>
            <a:pPr>
              <a:lnSpc>
                <a:spcPct val="99000"/>
              </a:lnSpc>
            </a:pPr>
            <a:r>
              <a:rPr lang="hu-HU" dirty="0"/>
              <a:t>Mi a vallás </a:t>
            </a:r>
            <a:r>
              <a:rPr lang="hu-HU" b="1" dirty="0"/>
              <a:t>társadalmi funkciója</a:t>
            </a:r>
            <a:r>
              <a:rPr lang="hu-HU" dirty="0"/>
              <a:t> (= társadalomban betöltött szerepe)?</a:t>
            </a:r>
          </a:p>
          <a:p>
            <a:pPr lvl="1">
              <a:lnSpc>
                <a:spcPct val="99000"/>
              </a:lnSpc>
            </a:pPr>
            <a:r>
              <a:rPr lang="hu-HU" dirty="0"/>
              <a:t>„Racionális” vagy „nem racionális” viselkedési minta? </a:t>
            </a:r>
            <a:r>
              <a:rPr lang="hu-HU" sz="2000" dirty="0"/>
              <a:t>[Mi a racionalitás?]</a:t>
            </a:r>
          </a:p>
          <a:p>
            <a:pPr lvl="1">
              <a:lnSpc>
                <a:spcPct val="99000"/>
              </a:lnSpc>
            </a:pPr>
            <a:r>
              <a:rPr lang="hu-HU" dirty="0"/>
              <a:t>Milyen </a:t>
            </a:r>
            <a:r>
              <a:rPr lang="hu-HU" u="sng" dirty="0"/>
              <a:t>funkciókból áll</a:t>
            </a:r>
            <a:r>
              <a:rPr lang="hu-HU" dirty="0"/>
              <a:t>? Pl. közös rítusok, a társ. meghatározó intézményei…</a:t>
            </a:r>
          </a:p>
          <a:p>
            <a:pPr lvl="1">
              <a:lnSpc>
                <a:spcPct val="99000"/>
              </a:lnSpc>
            </a:pPr>
            <a:r>
              <a:rPr lang="hu-HU" dirty="0"/>
              <a:t>Milyen </a:t>
            </a:r>
            <a:r>
              <a:rPr lang="hu-HU" u="sng" dirty="0"/>
              <a:t>funkciókat lát el</a:t>
            </a:r>
            <a:r>
              <a:rPr lang="hu-HU" dirty="0"/>
              <a:t>? Pl. </a:t>
            </a:r>
            <a:r>
              <a:rPr lang="hu-HU" dirty="0" err="1"/>
              <a:t>társ-i</a:t>
            </a:r>
            <a:r>
              <a:rPr lang="hu-HU" dirty="0"/>
              <a:t> kohéziót teremt közös értékrend garantálásával.</a:t>
            </a:r>
          </a:p>
          <a:p>
            <a:pPr lvl="1">
              <a:lnSpc>
                <a:spcPct val="99000"/>
              </a:lnSpc>
            </a:pPr>
            <a:r>
              <a:rPr lang="hu-HU" dirty="0"/>
              <a:t>Ld. korábban: mítoszok, rítusok funkciója.</a:t>
            </a:r>
          </a:p>
          <a:p>
            <a:pPr lvl="1">
              <a:lnSpc>
                <a:spcPct val="99000"/>
              </a:lnSpc>
            </a:pPr>
            <a:endParaRPr lang="hu-HU" dirty="0"/>
          </a:p>
          <a:p>
            <a:pPr>
              <a:lnSpc>
                <a:spcPct val="99000"/>
              </a:lnSpc>
            </a:pPr>
            <a:r>
              <a:rPr lang="hu-HU" dirty="0"/>
              <a:t>A vallások által deklarált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ideális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a vallásos egyének és közösségek mindennapi gyakorlata, a 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valóság</a:t>
            </a:r>
            <a:r>
              <a:rPr lang="hu-HU" dirty="0"/>
              <a:t>.</a:t>
            </a:r>
          </a:p>
          <a:p>
            <a:pPr>
              <a:lnSpc>
                <a:spcPct val="99000"/>
              </a:lnSpc>
            </a:pPr>
            <a:r>
              <a:rPr lang="hu-HU" dirty="0"/>
              <a:t>A laikus </a:t>
            </a:r>
            <a:r>
              <a:rPr lang="hu-HU" u="sng" dirty="0"/>
              <a:t>intuitív</a:t>
            </a:r>
            <a:r>
              <a:rPr lang="hu-HU" dirty="0"/>
              <a:t> felfogása, véleménye	</a:t>
            </a:r>
            <a:br>
              <a:rPr lang="hu-HU" dirty="0"/>
            </a:br>
            <a:r>
              <a:rPr lang="hu-HU" dirty="0"/>
              <a:t>a specialista </a:t>
            </a:r>
            <a:r>
              <a:rPr lang="hu-HU" u="sng" dirty="0"/>
              <a:t>teológiailag korrekt</a:t>
            </a:r>
            <a:r>
              <a:rPr lang="hu-HU" dirty="0"/>
              <a:t> felfogása. 	</a:t>
            </a:r>
            <a:endParaRPr lang="hu-HU" sz="2200" dirty="0"/>
          </a:p>
        </p:txBody>
      </p:sp>
      <p:sp>
        <p:nvSpPr>
          <p:cNvPr id="4" name="Balra-jobbra nyíl 3"/>
          <p:cNvSpPr/>
          <p:nvPr/>
        </p:nvSpPr>
        <p:spPr>
          <a:xfrm>
            <a:off x="6659880" y="4977412"/>
            <a:ext cx="731520" cy="265148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Balra-jobbra nyíl 4"/>
          <p:cNvSpPr/>
          <p:nvPr/>
        </p:nvSpPr>
        <p:spPr>
          <a:xfrm>
            <a:off x="6675120" y="6032005"/>
            <a:ext cx="731520" cy="265148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9006840" y="596645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/>
              <a:t>Ld. korábbi diákat, pl. </a:t>
            </a:r>
            <a:br>
              <a:rPr lang="hu-HU" i="1" dirty="0"/>
            </a:br>
            <a:r>
              <a:rPr lang="hu-HU" i="1" dirty="0"/>
              <a:t>szakrális tárgyak kapcsán</a:t>
            </a:r>
          </a:p>
        </p:txBody>
      </p:sp>
      <p:pic>
        <p:nvPicPr>
          <p:cNvPr id="1026" name="Picture 2" descr="Emile Durkhe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822" y="0"/>
            <a:ext cx="1599565" cy="2263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11596301" y="103554"/>
            <a:ext cx="553998" cy="291396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sz="1200" dirty="0"/>
              <a:t>https://hu.wikipedia.org/wiki/%C3%89mile_Durkheim#/media/File:Emile_Durkheim.jpg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274222" y="75248"/>
            <a:ext cx="361188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500" b="1" dirty="0"/>
              <a:t>Émile Durkheim</a:t>
            </a:r>
          </a:p>
          <a:p>
            <a:pPr algn="r"/>
            <a:r>
              <a:rPr lang="hu-HU" i="1" dirty="0"/>
              <a:t>(1858–1917, francia zsidó családból)</a:t>
            </a:r>
          </a:p>
        </p:txBody>
      </p:sp>
    </p:spTree>
    <p:extLst>
      <p:ext uri="{BB962C8B-B14F-4D97-AF65-F5344CB8AC3E}">
        <p14:creationId xmlns:p14="http://schemas.microsoft.com/office/powerpoint/2010/main" val="57418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78980" cy="1325563"/>
          </a:xfrm>
        </p:spPr>
        <p:txBody>
          <a:bodyPr/>
          <a:lstStyle/>
          <a:p>
            <a:r>
              <a:rPr lang="hu-HU" dirty="0"/>
              <a:t>A vallással való foglalkozás története dióhéjban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469614"/>
              </p:ext>
            </p:extLst>
          </p:nvPr>
        </p:nvGraphicFramePr>
        <p:xfrm>
          <a:off x="649518" y="1825625"/>
          <a:ext cx="1107898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23">
                <a:tc>
                  <a:txBody>
                    <a:bodyPr/>
                    <a:lstStyle/>
                    <a:p>
                      <a:endParaRPr lang="hu-HU" sz="2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Mi</a:t>
                      </a:r>
                      <a:r>
                        <a:rPr lang="hu-HU" sz="2200" baseline="0" dirty="0"/>
                        <a:t> a vallás?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Hogyan tanulmányozható?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mióta?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dirty="0"/>
                        <a:t>Teológia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isteni akarat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a kinyilatkoztatott</a:t>
                      </a:r>
                      <a:r>
                        <a:rPr lang="hu-HU" sz="2200" baseline="0" dirty="0"/>
                        <a:t> szöveg értelmezésével és elmélkedéssel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késő ókor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dirty="0"/>
                        <a:t>Vallástörténet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történeti jelenség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történeti-összehasonlító módszerekkel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17.</a:t>
                      </a:r>
                      <a:r>
                        <a:rPr lang="hu-HU" sz="2200" baseline="0" dirty="0"/>
                        <a:t> század</a:t>
                      </a:r>
                      <a:br>
                        <a:rPr lang="hu-HU" sz="2200" baseline="0" dirty="0"/>
                      </a:br>
                      <a:r>
                        <a:rPr lang="hu-HU" sz="2200" baseline="0" dirty="0"/>
                        <a:t>19. század</a:t>
                      </a:r>
                      <a:endParaRPr lang="hu-H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dirty="0" err="1"/>
                        <a:t>Vallásfenomenológia</a:t>
                      </a:r>
                      <a:endParaRPr lang="hu-HU" sz="2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egyéni élmény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önmegfigyeléssel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20.sz. eleje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dirty="0"/>
                        <a:t>Vallásszociológia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társadalmi jelenség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szociológiai módszerekkel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hu-HU" sz="2200" dirty="0"/>
                        <a:t>19. sz. vége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dirty="0"/>
                        <a:t>Vallásantropológia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közösségi jelenség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terepmunkával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23">
                <a:tc>
                  <a:txBody>
                    <a:bodyPr/>
                    <a:lstStyle/>
                    <a:p>
                      <a:r>
                        <a:rPr lang="hu-HU" sz="2200" i="1" dirty="0"/>
                        <a:t>Valláspszichológia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egyéni jelenség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pszichológiai kísérletekkel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20. század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1087">
                <a:tc>
                  <a:txBody>
                    <a:bodyPr/>
                    <a:lstStyle/>
                    <a:p>
                      <a:r>
                        <a:rPr lang="hu-HU" sz="2200" i="1" dirty="0"/>
                        <a:t>Kognitív vallástudomány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a </a:t>
                      </a:r>
                      <a:r>
                        <a:rPr lang="hu-HU" sz="2200" i="1" dirty="0"/>
                        <a:t>Homo sapiens </a:t>
                      </a:r>
                      <a:br>
                        <a:rPr lang="hu-HU" sz="2200" i="1" dirty="0"/>
                      </a:br>
                      <a:r>
                        <a:rPr lang="hu-HU" sz="2200" i="0" dirty="0"/>
                        <a:t>faj</a:t>
                      </a:r>
                      <a:r>
                        <a:rPr lang="hu-HU" sz="2200" baseline="0" dirty="0"/>
                        <a:t> jellemzője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/>
                        <a:t>fentiekkel</a:t>
                      </a:r>
                      <a:r>
                        <a:rPr lang="hu-HU" sz="2000" baseline="0" dirty="0"/>
                        <a:t>, agyi képalkotó eljárásokkal, számítógépes modellezéssel…</a:t>
                      </a:r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200" dirty="0"/>
                        <a:t>20. sz. vége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7641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Nem szabadulunk a vallástörténettől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79904"/>
            <a:ext cx="11201400" cy="5032375"/>
          </a:xfrm>
        </p:spPr>
        <p:txBody>
          <a:bodyPr/>
          <a:lstStyle/>
          <a:p>
            <a:pPr>
              <a:lnSpc>
                <a:spcPct val="99000"/>
              </a:lnSpc>
            </a:pPr>
            <a:r>
              <a:rPr lang="hu-HU" dirty="0"/>
              <a:t>Egy-egy kutató munkája lehet </a:t>
            </a:r>
            <a:r>
              <a:rPr lang="hu-HU" i="1" u="sng" dirty="0">
                <a:solidFill>
                  <a:schemeClr val="accent2">
                    <a:lumMod val="75000"/>
                  </a:schemeClr>
                </a:solidFill>
              </a:rPr>
              <a:t>szinkrón</a:t>
            </a:r>
            <a:r>
              <a:rPr lang="hu-HU" dirty="0"/>
              <a:t> jellegű: </a:t>
            </a:r>
            <a:br>
              <a:rPr lang="hu-HU" dirty="0"/>
            </a:br>
            <a:r>
              <a:rPr lang="hu-HU" dirty="0"/>
              <a:t>azt kutatja, hogy itt és most (vagy ott és akkor) milyen a vallásosság.</a:t>
            </a:r>
          </a:p>
          <a:p>
            <a:pPr>
              <a:lnSpc>
                <a:spcPct val="99000"/>
              </a:lnSpc>
            </a:pPr>
            <a:r>
              <a:rPr lang="hu-HU" dirty="0"/>
              <a:t>De ezekből a kutatásokból nagyon gyakran születnek </a:t>
            </a:r>
            <a:r>
              <a:rPr lang="hu-HU" i="1" u="sng" dirty="0" err="1">
                <a:solidFill>
                  <a:schemeClr val="accent2">
                    <a:lumMod val="75000"/>
                  </a:schemeClr>
                </a:solidFill>
              </a:rPr>
              <a:t>diakrón</a:t>
            </a:r>
            <a:r>
              <a:rPr lang="hu-HU" dirty="0"/>
              <a:t> narratívák:</a:t>
            </a:r>
            <a:br>
              <a:rPr lang="hu-HU" dirty="0"/>
            </a:br>
            <a:r>
              <a:rPr lang="hu-HU" dirty="0"/>
              <a:t>hogyan alakult, fejlődött egy vallás, avagy az emberiség vallásossága?</a:t>
            </a:r>
          </a:p>
          <a:p>
            <a:pPr>
              <a:lnSpc>
                <a:spcPct val="99000"/>
              </a:lnSpc>
            </a:pPr>
            <a:r>
              <a:rPr lang="hu-HU" dirty="0"/>
              <a:t>Nagyon sok vallástudományi elmélet </a:t>
            </a:r>
            <a:r>
              <a:rPr lang="hu-HU" i="1" dirty="0"/>
              <a:t>NAGY</a:t>
            </a:r>
            <a:r>
              <a:rPr lang="hu-HU" dirty="0"/>
              <a:t> vallástörténeti elképzeléssé </a:t>
            </a:r>
            <a:br>
              <a:rPr lang="hu-HU" dirty="0"/>
            </a:br>
            <a:r>
              <a:rPr lang="hu-HU" dirty="0"/>
              <a:t>áll össze, végső soron </a:t>
            </a:r>
            <a:r>
              <a:rPr lang="hu-HU" sz="2200" dirty="0"/>
              <a:t>– főleg a 20. század második feléig –</a:t>
            </a:r>
            <a:r>
              <a:rPr lang="hu-HU" dirty="0"/>
              <a:t> a többség vallás-történetet ír, (kimondott vagy ki nem mondott) erős hipotézisekre építve:</a:t>
            </a:r>
          </a:p>
          <a:p>
            <a:pPr lvl="1">
              <a:lnSpc>
                <a:spcPct val="99000"/>
              </a:lnSpc>
            </a:pPr>
            <a:r>
              <a:rPr lang="hu-HU" dirty="0"/>
              <a:t>akár szociológiai megközelítésből (pl. Karl Marx),</a:t>
            </a:r>
          </a:p>
          <a:p>
            <a:pPr lvl="1">
              <a:lnSpc>
                <a:spcPct val="99000"/>
              </a:lnSpc>
            </a:pPr>
            <a:r>
              <a:rPr lang="hu-HU" dirty="0"/>
              <a:t>akár fenomenológiai megközelítésből (pl. </a:t>
            </a:r>
            <a:r>
              <a:rPr lang="nl-NL" dirty="0"/>
              <a:t>Gerardus van der Leeuw</a:t>
            </a:r>
            <a:r>
              <a:rPr lang="hu-HU" dirty="0"/>
              <a:t>, </a:t>
            </a:r>
            <a:r>
              <a:rPr lang="hu-HU" dirty="0" err="1"/>
              <a:t>Mircea</a:t>
            </a:r>
            <a:r>
              <a:rPr lang="hu-HU" dirty="0"/>
              <a:t> </a:t>
            </a:r>
            <a:r>
              <a:rPr lang="hu-HU" dirty="0" err="1"/>
              <a:t>Eliade</a:t>
            </a:r>
            <a:r>
              <a:rPr lang="hu-HU" dirty="0"/>
              <a:t>),</a:t>
            </a:r>
          </a:p>
          <a:p>
            <a:pPr lvl="1">
              <a:lnSpc>
                <a:spcPct val="99000"/>
              </a:lnSpc>
            </a:pPr>
            <a:r>
              <a:rPr lang="hu-HU" dirty="0"/>
              <a:t>akár pszichologizáló megközelítésből (pl. Freud, Jung és a többi pszichoanalitikus valláselmélet) 			írnak a témáról.</a:t>
            </a:r>
          </a:p>
        </p:txBody>
      </p:sp>
    </p:spTree>
    <p:extLst>
      <p:ext uri="{BB962C8B-B14F-4D97-AF65-F5344CB8AC3E}">
        <p14:creationId xmlns:p14="http://schemas.microsoft.com/office/powerpoint/2010/main" val="1957627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74822"/>
            <a:ext cx="10515600" cy="3426300"/>
          </a:xfrm>
        </p:spPr>
        <p:txBody>
          <a:bodyPr/>
          <a:lstStyle/>
          <a:p>
            <a:pPr algn="ctr"/>
            <a:r>
              <a:rPr lang="hu-HU" i="1" noProof="0" dirty="0"/>
              <a:t>Köszönöm a figyelmet,</a:t>
            </a:r>
            <a:br>
              <a:rPr lang="hu-HU" i="1" noProof="0" dirty="0"/>
            </a:br>
            <a:br>
              <a:rPr lang="hu-HU" i="1" noProof="0" dirty="0"/>
            </a:br>
            <a:r>
              <a:rPr lang="hu-HU" i="1" noProof="0" dirty="0"/>
              <a:t>és viszlát következő alkalommal!</a:t>
            </a:r>
          </a:p>
        </p:txBody>
      </p:sp>
    </p:spTree>
    <p:extLst>
      <p:ext uri="{BB962C8B-B14F-4D97-AF65-F5344CB8AC3E}">
        <p14:creationId xmlns:p14="http://schemas.microsoft.com/office/powerpoint/2010/main" val="175129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valláskutatás módszerei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23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600" dirty="0"/>
              <a:t>A vallás mint „</a:t>
            </a:r>
            <a:r>
              <a:rPr lang="hu-HU" sz="2600" dirty="0" err="1"/>
              <a:t>sui</a:t>
            </a:r>
            <a:r>
              <a:rPr lang="hu-HU" sz="2600" dirty="0"/>
              <a:t> generis” jelenség: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hu-HU" sz="2600" i="1" dirty="0"/>
              <a:t>Teológia</a:t>
            </a:r>
          </a:p>
          <a:p>
            <a:pPr marL="971550" lvl="1" indent="-514350">
              <a:buFont typeface="+mj-lt"/>
              <a:buAutoNum type="alphaLcPeriod"/>
            </a:pPr>
            <a:r>
              <a:rPr lang="hu-HU" sz="2600" i="1" dirty="0" err="1"/>
              <a:t>Vallásfenomenológia</a:t>
            </a:r>
            <a:r>
              <a:rPr lang="hu-HU" sz="2600" i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dirty="0"/>
              <a:t>A vallás mint történeti jelenség: </a:t>
            </a:r>
            <a:r>
              <a:rPr lang="hu-HU" sz="2600" i="1" dirty="0"/>
              <a:t>összehasonlító vallástörténet</a:t>
            </a:r>
            <a:r>
              <a:rPr lang="hu-HU" sz="2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dirty="0"/>
              <a:t>A vallás mint társadalmi és antropológiai jelenség:</a:t>
            </a:r>
            <a:br>
              <a:rPr lang="hu-HU" sz="2600" dirty="0"/>
            </a:br>
            <a:r>
              <a:rPr lang="hu-HU" sz="2600" dirty="0"/>
              <a:t>	</a:t>
            </a:r>
            <a:r>
              <a:rPr lang="hu-HU" sz="2600" i="1" dirty="0"/>
              <a:t>vallásetnológia (vallásnéprajz), vallásantropológia, vallásszociológia.</a:t>
            </a:r>
            <a:br>
              <a:rPr lang="hu-HU" sz="2600" i="1" dirty="0"/>
            </a:br>
            <a:r>
              <a:rPr lang="hu-HU" sz="2600" i="1" dirty="0"/>
              <a:t>	</a:t>
            </a:r>
            <a:r>
              <a:rPr lang="hu-HU" sz="2600" dirty="0"/>
              <a:t>Funkcionalista megközelítések.</a:t>
            </a:r>
            <a:endParaRPr lang="hu-HU" sz="2600" i="1" dirty="0"/>
          </a:p>
          <a:p>
            <a:pPr marL="514350" indent="-514350">
              <a:buFont typeface="+mj-lt"/>
              <a:buAutoNum type="arabicPeriod"/>
            </a:pPr>
            <a:r>
              <a:rPr lang="hu-HU" sz="2600" dirty="0"/>
              <a:t>A vallás mint pszichológiai-biológiai jelenség: </a:t>
            </a:r>
            <a:br>
              <a:rPr lang="hu-HU" sz="2600" dirty="0"/>
            </a:br>
            <a:r>
              <a:rPr lang="hu-HU" sz="2600" dirty="0"/>
              <a:t>	</a:t>
            </a:r>
            <a:r>
              <a:rPr lang="hu-HU" sz="2600" i="1" dirty="0"/>
              <a:t>Valláspszichológia és kognitív vallástudomány. </a:t>
            </a:r>
            <a:br>
              <a:rPr lang="hu-HU" sz="2600" i="1" dirty="0"/>
            </a:br>
            <a:r>
              <a:rPr lang="hu-HU" sz="2600" i="1" dirty="0"/>
              <a:t>	</a:t>
            </a:r>
            <a:r>
              <a:rPr lang="hu-HU" sz="2600" dirty="0"/>
              <a:t>Evolúciós megközelítések.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600" dirty="0"/>
              <a:t>A vallás mint szimbolikus jelenség: </a:t>
            </a:r>
            <a:r>
              <a:rPr lang="hu-HU" sz="2600" i="1" dirty="0"/>
              <a:t>vallásszemiotika.</a:t>
            </a:r>
          </a:p>
        </p:txBody>
      </p:sp>
    </p:spTree>
    <p:extLst>
      <p:ext uri="{BB962C8B-B14F-4D97-AF65-F5344CB8AC3E}">
        <p14:creationId xmlns:p14="http://schemas.microsoft.com/office/powerpoint/2010/main" val="376312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905448" cy="2852737"/>
          </a:xfrm>
        </p:spPr>
        <p:txBody>
          <a:bodyPr/>
          <a:lstStyle/>
          <a:p>
            <a:r>
              <a:rPr lang="hu-HU" dirty="0"/>
              <a:t>A vallás mint </a:t>
            </a:r>
            <a:r>
              <a:rPr lang="hu-HU" i="1" dirty="0" err="1"/>
              <a:t>sui</a:t>
            </a:r>
            <a:r>
              <a:rPr lang="hu-HU" i="1" dirty="0"/>
              <a:t> generis</a:t>
            </a:r>
            <a:r>
              <a:rPr lang="hu-HU" dirty="0"/>
              <a:t> jelenség:</a:t>
            </a:r>
            <a:br>
              <a:rPr lang="hu-HU" dirty="0"/>
            </a:br>
            <a:r>
              <a:rPr lang="hu-HU" sz="5400" i="1" dirty="0"/>
              <a:t>1. teológia.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66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nyíllal 11"/>
          <p:cNvCxnSpPr/>
          <p:nvPr/>
        </p:nvCxnSpPr>
        <p:spPr>
          <a:xfrm>
            <a:off x="9342872" y="3090755"/>
            <a:ext cx="44970" cy="978325"/>
          </a:xfrm>
          <a:prstGeom prst="straightConnector1">
            <a:avLst/>
          </a:prstGeom>
          <a:ln w="63500">
            <a:solidFill>
              <a:schemeClr val="accent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6534213" y="3121235"/>
            <a:ext cx="308547" cy="947845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 flipH="1">
            <a:off x="4526280" y="3076967"/>
            <a:ext cx="632534" cy="992113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4320614" y="2330207"/>
            <a:ext cx="791984" cy="497563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0805"/>
            <a:ext cx="10515600" cy="1325563"/>
          </a:xfrm>
        </p:spPr>
        <p:txBody>
          <a:bodyPr/>
          <a:lstStyle/>
          <a:p>
            <a:r>
              <a:rPr lang="hu-HU" i="1" dirty="0" err="1"/>
              <a:t>Sui</a:t>
            </a:r>
            <a:r>
              <a:rPr lang="hu-HU" i="1" dirty="0"/>
              <a:t> generis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76368"/>
            <a:ext cx="11353800" cy="5149284"/>
          </a:xfrm>
        </p:spPr>
        <p:txBody>
          <a:bodyPr>
            <a:normAutofit/>
          </a:bodyPr>
          <a:lstStyle/>
          <a:p>
            <a:r>
              <a:rPr lang="hu-HU" dirty="0"/>
              <a:t>`A saját neméből [származó]’: egyedi, önálló kategóriát alkot.</a:t>
            </a:r>
          </a:p>
          <a:p>
            <a:r>
              <a:rPr lang="hu-HU" sz="2400" dirty="0"/>
              <a:t>Definíció: </a:t>
            </a:r>
            <a:r>
              <a:rPr lang="hu-HU" sz="2400" dirty="0">
                <a:solidFill>
                  <a:schemeClr val="accent2">
                    <a:lumMod val="50000"/>
                  </a:schemeClr>
                </a:solidFill>
              </a:rPr>
              <a:t>definiálandóhoz</a:t>
            </a:r>
            <a:r>
              <a:rPr lang="hu-HU" sz="2400" dirty="0"/>
              <a:t> megadjuk a </a:t>
            </a:r>
            <a:r>
              <a:rPr lang="hu-HU" sz="2400" dirty="0">
                <a:solidFill>
                  <a:schemeClr val="accent6">
                    <a:lumMod val="75000"/>
                  </a:schemeClr>
                </a:solidFill>
              </a:rPr>
              <a:t>kategóriát</a:t>
            </a:r>
            <a:r>
              <a:rPr lang="hu-HU" sz="2400" dirty="0"/>
              <a:t> (nemet, </a:t>
            </a:r>
            <a:r>
              <a:rPr lang="hu-HU" sz="2400" i="1" dirty="0"/>
              <a:t>genus</a:t>
            </a:r>
            <a:r>
              <a:rPr lang="hu-HU" sz="2400" dirty="0"/>
              <a:t>t), majd </a:t>
            </a:r>
            <a:r>
              <a:rPr lang="hu-HU" sz="2400" dirty="0">
                <a:solidFill>
                  <a:schemeClr val="accent5"/>
                </a:solidFill>
              </a:rPr>
              <a:t>specifikáljuk</a:t>
            </a:r>
            <a:r>
              <a:rPr lang="hu-HU" sz="2400" dirty="0"/>
              <a:t> azon belül annak egyik elemét.</a:t>
            </a:r>
          </a:p>
          <a:p>
            <a:pPr lvl="1"/>
            <a:r>
              <a:rPr lang="hu-HU" dirty="0"/>
              <a:t>Például: 			</a:t>
            </a:r>
            <a:r>
              <a:rPr lang="hu-HU" i="1" dirty="0"/>
              <a:t>„a </a:t>
            </a:r>
            <a:r>
              <a:rPr lang="hu-HU" i="1" dirty="0">
                <a:solidFill>
                  <a:schemeClr val="accent2">
                    <a:lumMod val="50000"/>
                  </a:schemeClr>
                </a:solidFill>
              </a:rPr>
              <a:t>puli</a:t>
            </a:r>
            <a:r>
              <a:rPr lang="hu-HU" i="1" dirty="0"/>
              <a:t> olyan </a:t>
            </a:r>
            <a:r>
              <a:rPr lang="hu-HU" i="1" dirty="0">
                <a:solidFill>
                  <a:schemeClr val="accent6">
                    <a:lumMod val="75000"/>
                  </a:schemeClr>
                </a:solidFill>
              </a:rPr>
              <a:t>kutya</a:t>
            </a:r>
            <a:r>
              <a:rPr lang="hu-HU" i="1" dirty="0"/>
              <a:t>, amelynek </a:t>
            </a:r>
            <a:r>
              <a:rPr lang="hu-HU" i="1" dirty="0">
                <a:solidFill>
                  <a:schemeClr val="accent5"/>
                </a:solidFill>
              </a:rPr>
              <a:t>hosszú a szőre</a:t>
            </a:r>
            <a:r>
              <a:rPr lang="hu-HU" i="1" dirty="0"/>
              <a:t>”.</a:t>
            </a:r>
          </a:p>
          <a:p>
            <a:pPr marL="0" indent="0">
              <a:buNone/>
            </a:pPr>
            <a:r>
              <a:rPr lang="hu-HU" i="1" dirty="0"/>
              <a:t>				</a:t>
            </a:r>
            <a:r>
              <a:rPr lang="hu-HU" sz="2400" i="1" dirty="0"/>
              <a:t>„a </a:t>
            </a:r>
            <a:r>
              <a:rPr lang="hu-HU" sz="2400" i="1" dirty="0">
                <a:solidFill>
                  <a:schemeClr val="accent2">
                    <a:lumMod val="50000"/>
                  </a:schemeClr>
                </a:solidFill>
              </a:rPr>
              <a:t>páros számok</a:t>
            </a:r>
            <a:r>
              <a:rPr lang="hu-HU" sz="2400" i="1" dirty="0"/>
              <a:t> olyan </a:t>
            </a:r>
            <a:r>
              <a:rPr lang="hu-HU" sz="2400" i="1" dirty="0">
                <a:solidFill>
                  <a:schemeClr val="accent6">
                    <a:lumMod val="75000"/>
                  </a:schemeClr>
                </a:solidFill>
              </a:rPr>
              <a:t>egészek</a:t>
            </a:r>
            <a:r>
              <a:rPr lang="hu-HU" sz="2400" i="1" dirty="0"/>
              <a:t>, amelyek </a:t>
            </a:r>
            <a:r>
              <a:rPr lang="hu-HU" sz="2400" i="1" dirty="0">
                <a:solidFill>
                  <a:schemeClr val="accent5"/>
                </a:solidFill>
              </a:rPr>
              <a:t>2 többszörösei</a:t>
            </a:r>
            <a:r>
              <a:rPr lang="hu-HU" sz="2400" i="1" dirty="0"/>
              <a:t>”.</a:t>
            </a:r>
            <a:endParaRPr lang="hu-HU" sz="2400" dirty="0"/>
          </a:p>
          <a:p>
            <a:r>
              <a:rPr lang="hu-HU" dirty="0"/>
              <a:t>Valláspszichológia:</a:t>
            </a:r>
            <a:br>
              <a:rPr lang="hu-HU" dirty="0"/>
            </a:br>
            <a:r>
              <a:rPr lang="hu-HU" dirty="0"/>
              <a:t>			</a:t>
            </a:r>
            <a:r>
              <a:rPr lang="hu-HU" i="1" dirty="0"/>
              <a:t>„A </a:t>
            </a:r>
            <a:r>
              <a:rPr lang="hu-HU" i="1" dirty="0">
                <a:solidFill>
                  <a:schemeClr val="accent2">
                    <a:lumMod val="50000"/>
                  </a:schemeClr>
                </a:solidFill>
              </a:rPr>
              <a:t>vallás</a:t>
            </a:r>
            <a:r>
              <a:rPr lang="hu-HU" i="1" dirty="0"/>
              <a:t> olyan </a:t>
            </a:r>
            <a:r>
              <a:rPr lang="hu-HU" i="1" dirty="0">
                <a:solidFill>
                  <a:schemeClr val="accent6">
                    <a:lumMod val="75000"/>
                  </a:schemeClr>
                </a:solidFill>
              </a:rPr>
              <a:t>lelki jelenség</a:t>
            </a:r>
            <a:r>
              <a:rPr lang="hu-HU" i="1" dirty="0"/>
              <a:t>, amely </a:t>
            </a:r>
            <a:r>
              <a:rPr lang="hu-HU" i="1" dirty="0">
                <a:solidFill>
                  <a:srgbClr val="0070C0"/>
                </a:solidFill>
              </a:rPr>
              <a:t>… … …</a:t>
            </a:r>
          </a:p>
          <a:p>
            <a:r>
              <a:rPr lang="hu-HU" dirty="0"/>
              <a:t>Vallásszociológia, vallásantropológia:</a:t>
            </a:r>
            <a:br>
              <a:rPr lang="hu-HU" dirty="0"/>
            </a:br>
            <a:r>
              <a:rPr lang="hu-HU" dirty="0"/>
              <a:t>	</a:t>
            </a:r>
            <a:r>
              <a:rPr lang="hu-HU" i="1" dirty="0"/>
              <a:t>„A </a:t>
            </a:r>
            <a:r>
              <a:rPr lang="hu-HU" i="1" dirty="0">
                <a:solidFill>
                  <a:schemeClr val="accent2">
                    <a:lumMod val="50000"/>
                  </a:schemeClr>
                </a:solidFill>
              </a:rPr>
              <a:t>vallás</a:t>
            </a:r>
            <a:r>
              <a:rPr lang="hu-HU" i="1" dirty="0"/>
              <a:t> olyan </a:t>
            </a:r>
            <a:r>
              <a:rPr lang="hu-HU" i="1" dirty="0">
                <a:solidFill>
                  <a:schemeClr val="accent6">
                    <a:lumMod val="75000"/>
                  </a:schemeClr>
                </a:solidFill>
              </a:rPr>
              <a:t>társadalmi, kulturális jelenség</a:t>
            </a:r>
            <a:r>
              <a:rPr lang="hu-HU" i="1" dirty="0"/>
              <a:t>, amely</a:t>
            </a:r>
            <a:r>
              <a:rPr lang="hu-HU" i="1" dirty="0">
                <a:solidFill>
                  <a:srgbClr val="0070C0"/>
                </a:solidFill>
              </a:rPr>
              <a:t> …</a:t>
            </a:r>
            <a:endParaRPr lang="hu-HU" b="1" i="1" spc="10" dirty="0">
              <a:solidFill>
                <a:srgbClr val="0070C0"/>
              </a:solidFill>
            </a:endParaRPr>
          </a:p>
          <a:p>
            <a:r>
              <a:rPr lang="hu-HU" dirty="0"/>
              <a:t>Vallástörténet:</a:t>
            </a:r>
            <a:br>
              <a:rPr lang="hu-HU" dirty="0"/>
            </a:br>
            <a:r>
              <a:rPr lang="hu-HU" dirty="0"/>
              <a:t>		</a:t>
            </a:r>
            <a:r>
              <a:rPr lang="hu-HU" i="1" dirty="0"/>
              <a:t>„A </a:t>
            </a:r>
            <a:r>
              <a:rPr lang="hu-HU" i="1" dirty="0">
                <a:solidFill>
                  <a:schemeClr val="accent2">
                    <a:lumMod val="50000"/>
                  </a:schemeClr>
                </a:solidFill>
              </a:rPr>
              <a:t>vallás</a:t>
            </a:r>
            <a:r>
              <a:rPr lang="hu-HU" i="1" dirty="0"/>
              <a:t> olyan </a:t>
            </a:r>
            <a:r>
              <a:rPr lang="hu-HU" i="1" dirty="0">
                <a:solidFill>
                  <a:schemeClr val="accent6">
                    <a:lumMod val="75000"/>
                  </a:schemeClr>
                </a:solidFill>
              </a:rPr>
              <a:t>történeti jelenség</a:t>
            </a:r>
            <a:r>
              <a:rPr lang="hu-HU" i="1" dirty="0"/>
              <a:t>, amely </a:t>
            </a:r>
            <a:r>
              <a:rPr lang="hu-HU" i="1" dirty="0">
                <a:solidFill>
                  <a:srgbClr val="0070C0"/>
                </a:solidFill>
              </a:rPr>
              <a:t>… … …</a:t>
            </a:r>
            <a:endParaRPr lang="hu-HU" b="1" i="1" spc="1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u-HU" b="1" i="1" spc="10" dirty="0">
              <a:solidFill>
                <a:srgbClr val="0070C0"/>
              </a:solidFill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6448229" y="2359235"/>
            <a:ext cx="177423" cy="44269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9387842" y="2359235"/>
            <a:ext cx="869430" cy="442696"/>
          </a:xfrm>
          <a:prstGeom prst="straightConnector1">
            <a:avLst/>
          </a:prstGeom>
          <a:ln w="63500">
            <a:solidFill>
              <a:schemeClr val="accent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9822557" y="4005905"/>
            <a:ext cx="22860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b="1" i="1" dirty="0">
                <a:solidFill>
                  <a:srgbClr val="0070C0"/>
                </a:solidFill>
              </a:rPr>
              <a:t>a valláspszichológia célja a … kitöltése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9822557" y="4901325"/>
            <a:ext cx="22860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b="1" i="1" dirty="0">
                <a:solidFill>
                  <a:srgbClr val="0070C0"/>
                </a:solidFill>
              </a:rPr>
              <a:t>a </a:t>
            </a:r>
            <a:r>
              <a:rPr lang="hu-HU" sz="2000" b="1" i="1" dirty="0" err="1">
                <a:solidFill>
                  <a:srgbClr val="0070C0"/>
                </a:solidFill>
              </a:rPr>
              <a:t>v.szocio</a:t>
            </a:r>
            <a:r>
              <a:rPr lang="hu-HU" sz="2000" b="1" i="1" dirty="0">
                <a:solidFill>
                  <a:srgbClr val="0070C0"/>
                </a:solidFill>
              </a:rPr>
              <a:t>, </a:t>
            </a:r>
            <a:r>
              <a:rPr lang="hu-HU" sz="2000" b="1" i="1" dirty="0" err="1">
                <a:solidFill>
                  <a:srgbClr val="0070C0"/>
                </a:solidFill>
              </a:rPr>
              <a:t>v.antro</a:t>
            </a:r>
            <a:r>
              <a:rPr lang="hu-HU" sz="2000" b="1" i="1" dirty="0">
                <a:solidFill>
                  <a:srgbClr val="0070C0"/>
                </a:solidFill>
              </a:rPr>
              <a:t> célja a … kitöltése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9822557" y="5788985"/>
            <a:ext cx="22860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000" b="1" i="1" dirty="0">
                <a:solidFill>
                  <a:srgbClr val="0070C0"/>
                </a:solidFill>
              </a:rPr>
              <a:t>a vallástörténet célja a … kitöltése</a:t>
            </a:r>
          </a:p>
        </p:txBody>
      </p:sp>
    </p:spTree>
    <p:extLst>
      <p:ext uri="{BB962C8B-B14F-4D97-AF65-F5344CB8AC3E}">
        <p14:creationId xmlns:p14="http://schemas.microsoft.com/office/powerpoint/2010/main" val="224555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0805"/>
            <a:ext cx="10515600" cy="1325563"/>
          </a:xfrm>
        </p:spPr>
        <p:txBody>
          <a:bodyPr/>
          <a:lstStyle/>
          <a:p>
            <a:r>
              <a:rPr lang="hu-HU" i="1" dirty="0" err="1"/>
              <a:t>Sui</a:t>
            </a:r>
            <a:r>
              <a:rPr lang="hu-HU" i="1" dirty="0"/>
              <a:t> generis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76368"/>
            <a:ext cx="11216640" cy="5149284"/>
          </a:xfrm>
        </p:spPr>
        <p:txBody>
          <a:bodyPr>
            <a:normAutofit/>
          </a:bodyPr>
          <a:lstStyle/>
          <a:p>
            <a:r>
              <a:rPr lang="hu-HU" dirty="0"/>
              <a:t>`A saját neméből [származó]’: egyedi, önálló kategóriát alkot.</a:t>
            </a:r>
          </a:p>
          <a:p>
            <a:r>
              <a:rPr lang="hu-HU" sz="2400" dirty="0"/>
              <a:t>Definíció: </a:t>
            </a:r>
            <a:r>
              <a:rPr lang="hu-HU" sz="2400" dirty="0">
                <a:solidFill>
                  <a:schemeClr val="accent2">
                    <a:lumMod val="50000"/>
                  </a:schemeClr>
                </a:solidFill>
              </a:rPr>
              <a:t>definiálandóhoz</a:t>
            </a:r>
            <a:r>
              <a:rPr lang="hu-HU" sz="2400" dirty="0"/>
              <a:t> megadjuk a </a:t>
            </a:r>
            <a:r>
              <a:rPr lang="hu-HU" sz="2400" dirty="0">
                <a:solidFill>
                  <a:schemeClr val="accent6">
                    <a:lumMod val="75000"/>
                  </a:schemeClr>
                </a:solidFill>
              </a:rPr>
              <a:t>kategóriát</a:t>
            </a:r>
            <a:r>
              <a:rPr lang="hu-HU" sz="2400" dirty="0"/>
              <a:t> (nemet, </a:t>
            </a:r>
            <a:r>
              <a:rPr lang="hu-HU" sz="2400" i="1" dirty="0"/>
              <a:t>genus</a:t>
            </a:r>
            <a:r>
              <a:rPr lang="hu-HU" sz="2400" dirty="0"/>
              <a:t>t), majd </a:t>
            </a:r>
            <a:r>
              <a:rPr lang="hu-HU" sz="2400" dirty="0">
                <a:solidFill>
                  <a:schemeClr val="accent5"/>
                </a:solidFill>
              </a:rPr>
              <a:t>specifikáljuk</a:t>
            </a:r>
            <a:r>
              <a:rPr lang="hu-HU" sz="2400" dirty="0"/>
              <a:t> azon belül annak egyik elemét.</a:t>
            </a:r>
          </a:p>
          <a:p>
            <a:pPr lvl="1"/>
            <a:r>
              <a:rPr lang="hu-HU" dirty="0"/>
              <a:t>Például: 			</a:t>
            </a:r>
            <a:r>
              <a:rPr lang="hu-HU" i="1" dirty="0"/>
              <a:t>„a </a:t>
            </a:r>
            <a:r>
              <a:rPr lang="hu-HU" i="1" dirty="0">
                <a:solidFill>
                  <a:schemeClr val="accent2">
                    <a:lumMod val="50000"/>
                  </a:schemeClr>
                </a:solidFill>
              </a:rPr>
              <a:t>puli</a:t>
            </a:r>
            <a:r>
              <a:rPr lang="hu-HU" i="1" dirty="0"/>
              <a:t> olyan </a:t>
            </a:r>
            <a:r>
              <a:rPr lang="hu-HU" i="1" dirty="0">
                <a:solidFill>
                  <a:schemeClr val="accent6">
                    <a:lumMod val="75000"/>
                  </a:schemeClr>
                </a:solidFill>
              </a:rPr>
              <a:t>kutya</a:t>
            </a:r>
            <a:r>
              <a:rPr lang="hu-HU" i="1" dirty="0"/>
              <a:t>, amelynek </a:t>
            </a:r>
            <a:r>
              <a:rPr lang="hu-HU" i="1" dirty="0">
                <a:solidFill>
                  <a:schemeClr val="accent5"/>
                </a:solidFill>
              </a:rPr>
              <a:t>hosszú a szőre</a:t>
            </a:r>
            <a:r>
              <a:rPr lang="hu-HU" i="1" dirty="0"/>
              <a:t>”.</a:t>
            </a:r>
          </a:p>
          <a:p>
            <a:endParaRPr lang="hu-HU" dirty="0"/>
          </a:p>
          <a:p>
            <a:r>
              <a:rPr lang="hu-HU" dirty="0"/>
              <a:t>Ami </a:t>
            </a:r>
            <a:r>
              <a:rPr lang="hu-HU" i="1" dirty="0" err="1"/>
              <a:t>sui</a:t>
            </a:r>
            <a:r>
              <a:rPr lang="hu-HU" i="1" dirty="0"/>
              <a:t> generis</a:t>
            </a:r>
            <a:r>
              <a:rPr lang="hu-HU" dirty="0"/>
              <a:t>, azt nem lehet így definiálni, mert önmaga alkotja </a:t>
            </a:r>
            <a:br>
              <a:rPr lang="hu-HU" dirty="0"/>
            </a:br>
            <a:r>
              <a:rPr lang="hu-HU" dirty="0"/>
              <a:t>azt a kategóriát, amelyen belül definiálni kellene: </a:t>
            </a:r>
            <a:r>
              <a:rPr lang="hu-HU" i="1" dirty="0"/>
              <a:t>„A vallás olyan vallás…”.</a:t>
            </a:r>
          </a:p>
          <a:p>
            <a:r>
              <a:rPr lang="hu-HU" dirty="0"/>
              <a:t>Ha </a:t>
            </a:r>
            <a:r>
              <a:rPr lang="hu-HU" sz="2400" i="1" dirty="0"/>
              <a:t>(feltéve, hogy azt gondoljuk, hogy) </a:t>
            </a:r>
            <a:r>
              <a:rPr lang="hu-HU" dirty="0"/>
              <a:t>a vallás </a:t>
            </a:r>
            <a:r>
              <a:rPr lang="hu-HU" i="1" dirty="0" err="1"/>
              <a:t>sui</a:t>
            </a:r>
            <a:r>
              <a:rPr lang="hu-HU" i="1" dirty="0"/>
              <a:t> generis </a:t>
            </a:r>
            <a:r>
              <a:rPr lang="hu-HU" dirty="0"/>
              <a:t>jelenség, akkor</a:t>
            </a:r>
          </a:p>
          <a:p>
            <a:pPr lvl="1"/>
            <a:r>
              <a:rPr lang="hu-HU" dirty="0"/>
              <a:t>Nem tekinthető egy nagyobb csoport – például a tudományok, </a:t>
            </a:r>
            <a:br>
              <a:rPr lang="hu-HU" dirty="0"/>
            </a:br>
            <a:r>
              <a:rPr lang="hu-HU" dirty="0"/>
              <a:t>művészetek vagy pszichiátriai betegségek – alesetének.</a:t>
            </a:r>
          </a:p>
          <a:p>
            <a:pPr lvl="1"/>
            <a:r>
              <a:rPr lang="hu-HU" dirty="0"/>
              <a:t>Ezért a vallás </a:t>
            </a:r>
            <a:r>
              <a:rPr lang="hu-HU" u="sng" dirty="0"/>
              <a:t>nem redukálható</a:t>
            </a:r>
            <a:r>
              <a:rPr lang="hu-HU" dirty="0"/>
              <a:t> biológiai, pszichológiai, társadalmi… fogalmakra.</a:t>
            </a:r>
          </a:p>
          <a:p>
            <a:pPr marL="179388" lvl="1" indent="0">
              <a:buNone/>
            </a:pPr>
            <a:r>
              <a:rPr lang="hu-HU" b="1" spc="10" dirty="0">
                <a:solidFill>
                  <a:srgbClr val="C00000"/>
                </a:solidFill>
                <a:latin typeface="+mj-lt"/>
              </a:rPr>
              <a:t>Egyes vallástudományi irányzatok elfogadják ezt az állítást, mások nem: </a:t>
            </a:r>
            <a:r>
              <a:rPr lang="hu-HU" b="1" i="1" spc="10" dirty="0">
                <a:solidFill>
                  <a:srgbClr val="C00000"/>
                </a:solidFill>
                <a:latin typeface="+mj-lt"/>
              </a:rPr>
              <a:t>örök vita!</a:t>
            </a:r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6448229" y="2359235"/>
            <a:ext cx="177423" cy="442696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H="1">
            <a:off x="9387842" y="2359235"/>
            <a:ext cx="869430" cy="442696"/>
          </a:xfrm>
          <a:prstGeom prst="straightConnector1">
            <a:avLst/>
          </a:prstGeom>
          <a:ln w="63500">
            <a:solidFill>
              <a:schemeClr val="accent5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4320614" y="2330207"/>
            <a:ext cx="791984" cy="497563"/>
          </a:xfrm>
          <a:prstGeom prst="straightConnector1">
            <a:avLst/>
          </a:prstGeom>
          <a:ln w="63500">
            <a:solidFill>
              <a:schemeClr val="accent2">
                <a:lumMod val="50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80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1539"/>
          </a:xfrm>
        </p:spPr>
        <p:txBody>
          <a:bodyPr/>
          <a:lstStyle/>
          <a:p>
            <a:r>
              <a:rPr lang="hu-HU" dirty="0"/>
              <a:t>Teológia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389539"/>
            <a:ext cx="11353801" cy="5422741"/>
          </a:xfrm>
        </p:spPr>
        <p:txBody>
          <a:bodyPr>
            <a:normAutofit/>
          </a:bodyPr>
          <a:lstStyle/>
          <a:p>
            <a:r>
              <a:rPr lang="hu-HU" dirty="0"/>
              <a:t>Szűk értelemben: Istenre (és az isteni világra) irányuló kutatás.</a:t>
            </a:r>
          </a:p>
          <a:p>
            <a:pPr lvl="1"/>
            <a:r>
              <a:rPr lang="hu-HU" dirty="0"/>
              <a:t>Racionális és szisztematikus kutatás, szemben például a misztikával.</a:t>
            </a:r>
          </a:p>
          <a:p>
            <a:pPr lvl="1"/>
            <a:r>
              <a:rPr lang="hu-HU" dirty="0"/>
              <a:t>Tudomány, amelynek kutatási tárgya Isten? Régebben annak tekintették. </a:t>
            </a:r>
          </a:p>
          <a:p>
            <a:pPr lvl="1"/>
            <a:r>
              <a:rPr lang="hu-HU" dirty="0"/>
              <a:t>Ma: attól függ, hogyan definiáljuk a </a:t>
            </a:r>
            <a:r>
              <a:rPr lang="hu-HU" i="1" dirty="0"/>
              <a:t>tudomány</a:t>
            </a:r>
            <a:r>
              <a:rPr lang="hu-HU" dirty="0"/>
              <a:t> fogalmát </a:t>
            </a:r>
            <a:r>
              <a:rPr lang="hu-HU" sz="2000" dirty="0"/>
              <a:t>(vö. tudományfilozófiával).</a:t>
            </a:r>
          </a:p>
          <a:p>
            <a:pPr lvl="2"/>
            <a:r>
              <a:rPr lang="hu-HU" sz="2200" dirty="0"/>
              <a:t>A világ megismerése reprodukálható, empirikus adatok segítségével? ― akkor nem.</a:t>
            </a:r>
          </a:p>
          <a:p>
            <a:pPr lvl="2"/>
            <a:r>
              <a:rPr lang="hu-HU" sz="2200" dirty="0"/>
              <a:t>Világnézetileg semleges megismerő tevékenység? ― akkor nem. </a:t>
            </a:r>
          </a:p>
          <a:p>
            <a:pPr lvl="2"/>
            <a:r>
              <a:rPr lang="hu-HU" sz="2200" dirty="0"/>
              <a:t>Adott paradigmát és módszertant követő szellemi tevékenység? ― akkor talán.</a:t>
            </a:r>
          </a:p>
          <a:p>
            <a:pPr lvl="2"/>
            <a:r>
              <a:rPr lang="hu-HU" sz="2200" dirty="0"/>
              <a:t>Tudomány az, amit annak tartanak a tudósok? ― attól függ, ki számít tudósnak.</a:t>
            </a:r>
          </a:p>
          <a:p>
            <a:r>
              <a:rPr lang="hu-HU" dirty="0"/>
              <a:t>Tágabb értelemben része lehet:</a:t>
            </a:r>
          </a:p>
          <a:p>
            <a:pPr lvl="1"/>
            <a:r>
              <a:rPr lang="hu-HU" dirty="0">
                <a:solidFill>
                  <a:prstClr val="black"/>
                </a:solidFill>
              </a:rPr>
              <a:t>Egyháztörténet, dogmatörténet: </a:t>
            </a:r>
            <a:r>
              <a:rPr lang="hu-HU" sz="2100" dirty="0">
                <a:solidFill>
                  <a:prstClr val="black"/>
                </a:solidFill>
              </a:rPr>
              <a:t>történelemtudomány </a:t>
            </a:r>
            <a:r>
              <a:rPr lang="hu-HU" sz="1950" dirty="0">
                <a:solidFill>
                  <a:prstClr val="black"/>
                </a:solidFill>
              </a:rPr>
              <a:t>(intézménytörténet, szellemtörténet).</a:t>
            </a:r>
          </a:p>
          <a:p>
            <a:pPr lvl="1"/>
            <a:r>
              <a:rPr lang="hu-HU" dirty="0">
                <a:solidFill>
                  <a:prstClr val="black"/>
                </a:solidFill>
              </a:rPr>
              <a:t>Bibliatudomány: </a:t>
            </a:r>
            <a:r>
              <a:rPr lang="hu-HU" sz="2100" dirty="0">
                <a:solidFill>
                  <a:prstClr val="black"/>
                </a:solidFill>
              </a:rPr>
              <a:t>teológiai és történeti értelmezések, filológia, a szöveg története, stb.</a:t>
            </a:r>
          </a:p>
          <a:p>
            <a:pPr lvl="1"/>
            <a:r>
              <a:rPr lang="hu-HU" dirty="0"/>
              <a:t>Gyakorlati teológia: </a:t>
            </a:r>
            <a:r>
              <a:rPr lang="hu-HU" dirty="0" err="1"/>
              <a:t>homiletika</a:t>
            </a:r>
            <a:r>
              <a:rPr lang="hu-HU" dirty="0"/>
              <a:t>, liturgia, </a:t>
            </a:r>
            <a:r>
              <a:rPr lang="hu-HU" dirty="0" err="1"/>
              <a:t>pasztorálpszichológia</a:t>
            </a:r>
            <a:r>
              <a:rPr lang="hu-HU"/>
              <a:t>, katekézis </a:t>
            </a:r>
            <a:r>
              <a:rPr lang="hu-HU" dirty="0"/>
              <a:t>stb.</a:t>
            </a:r>
          </a:p>
          <a:p>
            <a:r>
              <a:rPr lang="hu-HU" sz="2400" dirty="0"/>
              <a:t>Legtágabb értelemben: vallástudományt is beleértik egyesek.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0155170" y="365125"/>
            <a:ext cx="1777749" cy="1061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100" i="1" dirty="0"/>
              <a:t>NB: keresztény szóhasználat.</a:t>
            </a:r>
          </a:p>
          <a:p>
            <a:pPr algn="ctr"/>
            <a:r>
              <a:rPr lang="hu-HU" sz="2100" i="1" dirty="0"/>
              <a:t>De: „JTS”!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59080" y="3139440"/>
            <a:ext cx="1478280" cy="12422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hu-HU" sz="1900" i="1" spc="40" dirty="0"/>
              <a:t>A teológia történelem során változó besorolása</a:t>
            </a:r>
          </a:p>
        </p:txBody>
      </p:sp>
    </p:spTree>
    <p:extLst>
      <p:ext uri="{BB962C8B-B14F-4D97-AF65-F5344CB8AC3E}">
        <p14:creationId xmlns:p14="http://schemas.microsoft.com/office/powerpoint/2010/main" val="61126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teológia ágai, módszertana (1)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4"/>
            <a:ext cx="11223171" cy="487997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u-HU" b="1" dirty="0"/>
              <a:t>Dogmatika</a:t>
            </a:r>
            <a:r>
              <a:rPr lang="hu-HU" dirty="0"/>
              <a:t>: a vallási tanítás meghatározása </a:t>
            </a:r>
            <a:br>
              <a:rPr lang="hu-HU" dirty="0"/>
            </a:br>
            <a:r>
              <a:rPr lang="hu-HU" dirty="0"/>
              <a:t>	― </a:t>
            </a:r>
            <a:r>
              <a:rPr lang="hu-HU" i="1" dirty="0"/>
              <a:t>normatív </a:t>
            </a:r>
            <a:r>
              <a:rPr lang="hu-HU" dirty="0"/>
              <a:t>tevékenység.</a:t>
            </a:r>
          </a:p>
          <a:p>
            <a:pPr>
              <a:lnSpc>
                <a:spcPct val="110000"/>
              </a:lnSpc>
            </a:pPr>
            <a:r>
              <a:rPr lang="hu-HU" b="1" dirty="0"/>
              <a:t>Szisztematikus teológia</a:t>
            </a:r>
            <a:r>
              <a:rPr lang="hu-HU" dirty="0"/>
              <a:t>: filozófiai (spekulatív) módszerek révén</a:t>
            </a:r>
            <a:br>
              <a:rPr lang="hu-HU" dirty="0"/>
            </a:br>
            <a:r>
              <a:rPr lang="hu-HU" dirty="0"/>
              <a:t>a vallási tanítás mélyebb megértése.</a:t>
            </a:r>
          </a:p>
          <a:p>
            <a:pPr>
              <a:lnSpc>
                <a:spcPct val="110000"/>
              </a:lnSpc>
            </a:pPr>
            <a:r>
              <a:rPr lang="hu-HU" b="1" dirty="0"/>
              <a:t>Biblikus teológia</a:t>
            </a:r>
            <a:r>
              <a:rPr lang="hu-HU" dirty="0"/>
              <a:t>: a vallás tanításának bibliai alapjai, hermeneutika révén.</a:t>
            </a:r>
          </a:p>
          <a:p>
            <a:pPr>
              <a:lnSpc>
                <a:spcPct val="110000"/>
              </a:lnSpc>
            </a:pPr>
            <a:r>
              <a:rPr lang="hu-HU" b="1" dirty="0" err="1"/>
              <a:t>Teodicea</a:t>
            </a:r>
            <a:r>
              <a:rPr lang="hu-HU" dirty="0"/>
              <a:t> (filozófiai istentan): tárgya kimondottan isten megismerése</a:t>
            </a:r>
          </a:p>
          <a:p>
            <a:pPr lvl="1">
              <a:lnSpc>
                <a:spcPct val="110000"/>
              </a:lnSpc>
            </a:pPr>
            <a:r>
              <a:rPr lang="hu-HU" b="1" dirty="0"/>
              <a:t>Istenbizonyítékok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Isten igazságosságába vetett hit, a világban megfigyelhető igazságtalanság ellenére.</a:t>
            </a:r>
          </a:p>
          <a:p>
            <a:pPr>
              <a:lnSpc>
                <a:spcPct val="110000"/>
              </a:lnSpc>
            </a:pPr>
            <a:r>
              <a:rPr lang="hu-HU" b="1" dirty="0"/>
              <a:t>Morálteológia</a:t>
            </a:r>
            <a:r>
              <a:rPr lang="hu-HU" dirty="0"/>
              <a:t>: a vallás tanításának erkölcstani következményei.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0072913" y="508000"/>
            <a:ext cx="18578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100" i="1" dirty="0"/>
              <a:t>NB: keresztény szóhasználat.</a:t>
            </a:r>
          </a:p>
          <a:p>
            <a:pPr algn="r"/>
            <a:r>
              <a:rPr lang="hu-HU" sz="2100" i="1" dirty="0"/>
              <a:t>De: „JTS”!</a:t>
            </a:r>
          </a:p>
        </p:txBody>
      </p:sp>
      <p:sp>
        <p:nvSpPr>
          <p:cNvPr id="5" name="Lekerekített téglalapbuborék 4"/>
          <p:cNvSpPr/>
          <p:nvPr/>
        </p:nvSpPr>
        <p:spPr>
          <a:xfrm>
            <a:off x="8560886" y="1873803"/>
            <a:ext cx="1602739" cy="692944"/>
          </a:xfrm>
          <a:prstGeom prst="wedgeRoundRectCallout">
            <a:avLst>
              <a:gd name="adj1" fmla="val -241762"/>
              <a:gd name="adj2" fmla="val 5274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előíró (</a:t>
            </a:r>
            <a:r>
              <a:rPr lang="hu-H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preskriptív</a:t>
            </a:r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</p:txBody>
      </p:sp>
      <p:sp>
        <p:nvSpPr>
          <p:cNvPr id="6" name="Lekerekített téglalapbuborék 5"/>
          <p:cNvSpPr/>
          <p:nvPr/>
        </p:nvSpPr>
        <p:spPr>
          <a:xfrm>
            <a:off x="10578736" y="1972549"/>
            <a:ext cx="1482634" cy="594198"/>
          </a:xfrm>
          <a:prstGeom prst="wedgeRoundRectCallout">
            <a:avLst>
              <a:gd name="adj1" fmla="val -101338"/>
              <a:gd name="adj2" fmla="val 125411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magyarázó</a:t>
            </a:r>
          </a:p>
        </p:txBody>
      </p:sp>
      <p:sp>
        <p:nvSpPr>
          <p:cNvPr id="7" name="Lekerekített téglalapbuborék 6"/>
          <p:cNvSpPr/>
          <p:nvPr/>
        </p:nvSpPr>
        <p:spPr>
          <a:xfrm>
            <a:off x="10578372" y="3092893"/>
            <a:ext cx="1482998" cy="444814"/>
          </a:xfrm>
          <a:prstGeom prst="wedgeRoundRectCallout">
            <a:avLst>
              <a:gd name="adj1" fmla="val -82424"/>
              <a:gd name="adj2" fmla="val 152077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értelmező</a:t>
            </a:r>
          </a:p>
        </p:txBody>
      </p:sp>
      <p:sp>
        <p:nvSpPr>
          <p:cNvPr id="8" name="Lekerekített téglalapbuborék 7"/>
          <p:cNvSpPr/>
          <p:nvPr/>
        </p:nvSpPr>
        <p:spPr>
          <a:xfrm>
            <a:off x="8560887" y="1134268"/>
            <a:ext cx="1602739" cy="623888"/>
          </a:xfrm>
          <a:prstGeom prst="wedgeRoundRectCallout">
            <a:avLst>
              <a:gd name="adj1" fmla="val -50235"/>
              <a:gd name="adj2" fmla="val 3797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Módszertan:</a:t>
            </a:r>
          </a:p>
        </p:txBody>
      </p:sp>
    </p:spTree>
    <p:extLst>
      <p:ext uri="{BB962C8B-B14F-4D97-AF65-F5344CB8AC3E}">
        <p14:creationId xmlns:p14="http://schemas.microsoft.com/office/powerpoint/2010/main" val="212377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</TotalTime>
  <Words>3372</Words>
  <Application>Microsoft Office PowerPoint</Application>
  <PresentationFormat>Szélesvásznú</PresentationFormat>
  <Paragraphs>263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Office-téma</vt:lpstr>
      <vt:lpstr>Bevezetés a vallástudományba  8. A valláskutatás módszerei</vt:lpstr>
      <vt:lpstr>Bevezetés  a vallástudomány módszereibe</vt:lpstr>
      <vt:lpstr>A vallással való foglalkozás története dióhéjban</vt:lpstr>
      <vt:lpstr>A valláskutatás módszerei</vt:lpstr>
      <vt:lpstr>A vallás mint sui generis jelenség: 1. teológia.</vt:lpstr>
      <vt:lpstr>Sui generis</vt:lpstr>
      <vt:lpstr>Sui generis</vt:lpstr>
      <vt:lpstr>Teológia</vt:lpstr>
      <vt:lpstr>A teológia ágai, módszertana (1)</vt:lpstr>
      <vt:lpstr>A teológia módszertana (2)</vt:lpstr>
      <vt:lpstr>A teológia módszertana (2)</vt:lpstr>
      <vt:lpstr>A vallás mint sui generis jelenség: 2. vallásfenomenológia</vt:lpstr>
      <vt:lpstr>Fenomenológiai filozófia</vt:lpstr>
      <vt:lpstr>Fenomenológiai filozófia (folyt.)</vt:lpstr>
      <vt:lpstr>Vallásfenomenológia</vt:lpstr>
      <vt:lpstr>Vallásfenomenológia</vt:lpstr>
      <vt:lpstr>A vallásfenomenológia legfontosabb képviselői</vt:lpstr>
      <vt:lpstr>A vallásfenomenológia legfontosabb képviselői</vt:lpstr>
      <vt:lpstr>A vallásfenomenológia legfontosabb képviselői</vt:lpstr>
      <vt:lpstr>A vallásfenomenológia  hatása a zsidó vallásfilozófiára</vt:lpstr>
      <vt:lpstr>A vallás mint pszichológiai jelenség</vt:lpstr>
      <vt:lpstr>Valláspszichológia:  két jelentés</vt:lpstr>
      <vt:lpstr>A vallás mint pszichológiai jelenség</vt:lpstr>
      <vt:lpstr>Kognitív vallástudomány</vt:lpstr>
      <vt:lpstr>A vallás mint társadalmi jelenség</vt:lpstr>
      <vt:lpstr>Max Weber (1864–1920,  a huszadik század meghatározó társadalomtudósa)</vt:lpstr>
      <vt:lpstr>Társadalomtudományok</vt:lpstr>
      <vt:lpstr>Szemiotika</vt:lpstr>
      <vt:lpstr>A vallás mint társadalmi jelenség</vt:lpstr>
      <vt:lpstr>Nem szabadulunk a vallástörténettől</vt:lpstr>
      <vt:lpstr>Köszönöm a figyelmet,  és viszlát következő alkalommal!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Biró Tamás</cp:lastModifiedBy>
  <cp:revision>459</cp:revision>
  <dcterms:created xsi:type="dcterms:W3CDTF">2014-09-22T10:01:53Z</dcterms:created>
  <dcterms:modified xsi:type="dcterms:W3CDTF">2023-05-02T23:29:36Z</dcterms:modified>
</cp:coreProperties>
</file>