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0" r:id="rId2"/>
    <p:sldId id="406" r:id="rId3"/>
    <p:sldId id="407" r:id="rId4"/>
    <p:sldId id="404" r:id="rId5"/>
    <p:sldId id="405" r:id="rId6"/>
    <p:sldId id="423" r:id="rId7"/>
    <p:sldId id="424" r:id="rId8"/>
    <p:sldId id="425" r:id="rId9"/>
    <p:sldId id="426" r:id="rId10"/>
    <p:sldId id="427" r:id="rId11"/>
    <p:sldId id="429" r:id="rId12"/>
    <p:sldId id="438" r:id="rId13"/>
    <p:sldId id="428" r:id="rId14"/>
    <p:sldId id="433" r:id="rId15"/>
    <p:sldId id="431" r:id="rId16"/>
    <p:sldId id="432" r:id="rId17"/>
    <p:sldId id="434" r:id="rId18"/>
    <p:sldId id="435" r:id="rId19"/>
    <p:sldId id="410" r:id="rId20"/>
    <p:sldId id="419" r:id="rId21"/>
    <p:sldId id="412" r:id="rId22"/>
    <p:sldId id="421" r:id="rId23"/>
    <p:sldId id="422" r:id="rId24"/>
    <p:sldId id="415" r:id="rId25"/>
    <p:sldId id="416" r:id="rId26"/>
    <p:sldId id="417" r:id="rId27"/>
    <p:sldId id="440" r:id="rId2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548235"/>
    <a:srgbClr val="1F4E79"/>
    <a:srgbClr val="B17ED8"/>
    <a:srgbClr val="497DAB"/>
    <a:srgbClr val="9DC3E6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048" autoAdjust="0"/>
  </p:normalViewPr>
  <p:slideViewPr>
    <p:cSldViewPr snapToGrid="0">
      <p:cViewPr varScale="1">
        <p:scale>
          <a:sx n="73" d="100"/>
          <a:sy n="73" d="100"/>
        </p:scale>
        <p:origin x="99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4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416858"/>
            <a:ext cx="10636624" cy="3496521"/>
          </a:xfrm>
        </p:spPr>
        <p:txBody>
          <a:bodyPr>
            <a:normAutofit/>
          </a:bodyPr>
          <a:lstStyle/>
          <a:p>
            <a:r>
              <a:rPr lang="hu-HU" b="1" noProof="0" dirty="0"/>
              <a:t>Bevezetés a vallástudományba</a:t>
            </a:r>
            <a:br>
              <a:rPr lang="hu-HU" b="1" noProof="0" dirty="0"/>
            </a:br>
            <a:br>
              <a:rPr lang="hu-HU" sz="2400" b="1" noProof="0" dirty="0"/>
            </a:br>
            <a:r>
              <a:rPr lang="hu-HU" sz="5400" i="1" noProof="0" dirty="0"/>
              <a:t>7. </a:t>
            </a:r>
            <a:r>
              <a:rPr lang="hu-HU" sz="5400" dirty="0"/>
              <a:t>Vallástörténet, vallások története</a:t>
            </a:r>
            <a:endParaRPr lang="hu-HU" sz="4000" b="1" i="1" noProof="0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4458025"/>
            <a:ext cx="9144000" cy="1026743"/>
          </a:xfrm>
        </p:spPr>
        <p:txBody>
          <a:bodyPr>
            <a:normAutofit lnSpcReduction="10000"/>
          </a:bodyPr>
          <a:lstStyle/>
          <a:p>
            <a:r>
              <a:rPr lang="hu-HU" altLang="hu-HU" sz="3200" b="1" noProof="0" dirty="0"/>
              <a:t>Biró Tamás</a:t>
            </a:r>
          </a:p>
          <a:p>
            <a:r>
              <a:rPr lang="hu-HU" altLang="hu-HU" sz="2800" i="1" noProof="0" dirty="0"/>
              <a:t>birot@or-zse.hu, http://birot.web.elte.hu/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78448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/>
              <a:t>2023. április 18. </a:t>
            </a:r>
            <a:r>
              <a:rPr lang="hu-HU" sz="2400" i="1"/>
              <a:t>és 25.</a:t>
            </a:r>
            <a:endParaRPr lang="hu-HU" sz="2400" i="1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D4E37A3C-E1CD-4FD3-8C9A-130B8C2A545D}"/>
              </a:ext>
            </a:extLst>
          </p:cNvPr>
          <p:cNvSpPr/>
          <p:nvPr/>
        </p:nvSpPr>
        <p:spPr>
          <a:xfrm>
            <a:off x="5948363" y="3244334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vallás mint </a:t>
            </a:r>
            <a:r>
              <a:rPr lang="hu-HU" u="sng" noProof="0" dirty="0"/>
              <a:t>rendszer</a:t>
            </a:r>
            <a:endParaRPr lang="hu-H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029" cy="4821918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hu-HU" b="1" noProof="0" dirty="0"/>
              <a:t>Gondolati elemek, viselkedés, f</a:t>
            </a:r>
            <a:r>
              <a:rPr lang="hu-HU" b="1" noProof="0" dirty="0">
                <a:solidFill>
                  <a:prstClr val="black"/>
                </a:solidFill>
              </a:rPr>
              <a:t>izikai valóság, i</a:t>
            </a:r>
            <a:r>
              <a:rPr lang="hu-HU" b="1" noProof="0" dirty="0"/>
              <a:t>ntézmények…</a:t>
            </a:r>
            <a:endParaRPr lang="hu-HU" sz="2400" noProof="0" dirty="0"/>
          </a:p>
          <a:p>
            <a:pPr marL="0" indent="0">
              <a:lnSpc>
                <a:spcPct val="95000"/>
              </a:lnSpc>
              <a:buNone/>
            </a:pPr>
            <a:r>
              <a:rPr lang="hu-HU" b="1" noProof="0" dirty="0"/>
              <a:t>+ Külső környezet: </a:t>
            </a:r>
            <a:r>
              <a:rPr lang="hu-HU" sz="2400" noProof="0" dirty="0"/>
              <a:t>adott társadalom, valamint az azt körülvevő más kultúrák, stb.</a:t>
            </a:r>
            <a:endParaRPr lang="hu-HU" sz="1800" noProof="0" dirty="0"/>
          </a:p>
          <a:p>
            <a:pPr marL="0" indent="0">
              <a:lnSpc>
                <a:spcPct val="95000"/>
              </a:lnSpc>
              <a:buNone/>
            </a:pPr>
            <a:endParaRPr lang="hu-HU" sz="2600" noProof="0" dirty="0"/>
          </a:p>
          <a:p>
            <a:pPr marL="0" lvl="0" indent="0">
              <a:lnSpc>
                <a:spcPct val="95000"/>
              </a:lnSpc>
              <a:buNone/>
            </a:pPr>
            <a:r>
              <a:rPr lang="hu-HU" sz="3200" dirty="0">
                <a:solidFill>
                  <a:prstClr val="black"/>
                </a:solidFill>
              </a:rPr>
              <a:t>+ Mindez </a:t>
            </a:r>
            <a:r>
              <a:rPr lang="hu-HU" sz="3200" b="1" dirty="0">
                <a:solidFill>
                  <a:prstClr val="black"/>
                </a:solidFill>
              </a:rPr>
              <a:t>dinamikus rendszer:</a:t>
            </a:r>
            <a:r>
              <a:rPr lang="hu-HU" dirty="0">
                <a:solidFill>
                  <a:prstClr val="black"/>
                </a:solidFill>
              </a:rPr>
              <a:t> </a:t>
            </a:r>
            <a:br>
              <a:rPr lang="hu-HU" dirty="0">
                <a:solidFill>
                  <a:prstClr val="black"/>
                </a:solidFill>
              </a:rPr>
            </a:br>
            <a:r>
              <a:rPr lang="hu-HU" dirty="0">
                <a:solidFill>
                  <a:prstClr val="black"/>
                </a:solidFill>
              </a:rPr>
              <a:t>			időben változik, fejlődik, átalakul, szakad...</a:t>
            </a:r>
          </a:p>
          <a:p>
            <a:pPr marL="0" indent="0">
              <a:lnSpc>
                <a:spcPct val="95000"/>
              </a:lnSpc>
              <a:buNone/>
            </a:pPr>
            <a:endParaRPr lang="hu-HU" sz="1600" noProof="0" dirty="0"/>
          </a:p>
          <a:p>
            <a:pPr marL="0" indent="0">
              <a:lnSpc>
                <a:spcPct val="95000"/>
              </a:lnSpc>
              <a:buNone/>
            </a:pPr>
            <a:r>
              <a:rPr lang="hu-HU" noProof="0" dirty="0"/>
              <a:t>A rendszer leírása lehet: </a:t>
            </a:r>
          </a:p>
          <a:p>
            <a:pPr marL="0" indent="0" defTabSz="942975">
              <a:lnSpc>
                <a:spcPct val="95000"/>
              </a:lnSpc>
              <a:buNone/>
              <a:tabLst>
                <a:tab pos="900113" algn="l"/>
                <a:tab pos="2424113" algn="l"/>
              </a:tabLst>
            </a:pPr>
            <a:r>
              <a:rPr lang="hu-HU" noProof="0" dirty="0"/>
              <a:t>	</a:t>
            </a:r>
            <a:r>
              <a:rPr lang="hu-HU" b="1" u="sng" dirty="0">
                <a:solidFill>
                  <a:srgbClr val="843C0C"/>
                </a:solidFill>
              </a:rPr>
              <a:t>szinkrón</a:t>
            </a:r>
            <a:r>
              <a:rPr lang="hu-HU" noProof="0" dirty="0"/>
              <a:t>: 	adott időpontra vonatkozik </a:t>
            </a:r>
            <a:r>
              <a:rPr lang="hu-HU" i="1" noProof="0" dirty="0"/>
              <a:t>(„itt és most”</a:t>
            </a:r>
            <a:r>
              <a:rPr lang="hu-HU" noProof="0" dirty="0"/>
              <a:t>; </a:t>
            </a:r>
            <a:r>
              <a:rPr lang="hu-HU" i="1" noProof="0" dirty="0"/>
              <a:t>„ott és akkor”).</a:t>
            </a:r>
            <a:r>
              <a:rPr lang="hu-HU" noProof="0" dirty="0"/>
              <a:t> </a:t>
            </a:r>
          </a:p>
          <a:p>
            <a:pPr marL="0" indent="0" defTabSz="942975">
              <a:lnSpc>
                <a:spcPct val="95000"/>
              </a:lnSpc>
              <a:buNone/>
              <a:tabLst>
                <a:tab pos="900113" algn="l"/>
                <a:tab pos="2424113" algn="l"/>
              </a:tabLst>
            </a:pPr>
            <a:r>
              <a:rPr lang="hu-HU" noProof="0" dirty="0"/>
              <a:t>	</a:t>
            </a:r>
            <a:r>
              <a:rPr lang="hu-HU" b="1" u="sng" dirty="0" err="1">
                <a:solidFill>
                  <a:srgbClr val="002060"/>
                </a:solidFill>
              </a:rPr>
              <a:t>diakrón</a:t>
            </a:r>
            <a:r>
              <a:rPr lang="hu-HU" noProof="0" dirty="0"/>
              <a:t>:	az időbeli változással foglalkozik.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8432801" y="6081486"/>
            <a:ext cx="3236685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spc="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Vallástörténet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-182880" y="5804852"/>
            <a:ext cx="1021079" cy="716417"/>
          </a:xfrm>
          <a:prstGeom prst="rightArrow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-182880" y="3564572"/>
            <a:ext cx="1021079" cy="716417"/>
          </a:xfrm>
          <a:prstGeom prst="rightArrow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066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vallás mint </a:t>
            </a:r>
            <a:r>
              <a:rPr lang="hu-HU" b="1" noProof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dinamikus</a:t>
            </a:r>
            <a:r>
              <a:rPr lang="hu-HU" noProof="0" dirty="0"/>
              <a:t> </a:t>
            </a:r>
            <a:r>
              <a:rPr lang="hu-HU" u="sng" noProof="0" dirty="0"/>
              <a:t>rendszer</a:t>
            </a:r>
            <a:endParaRPr lang="hu-H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317532"/>
            <a:ext cx="11078029" cy="4398578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hu-HU" b="1" noProof="0" dirty="0"/>
              <a:t>Gondolati elemek, viselkedés, f</a:t>
            </a:r>
            <a:r>
              <a:rPr lang="hu-HU" b="1" noProof="0" dirty="0">
                <a:solidFill>
                  <a:prstClr val="black"/>
                </a:solidFill>
              </a:rPr>
              <a:t>izikai valóság, i</a:t>
            </a:r>
            <a:r>
              <a:rPr lang="hu-HU" b="1" noProof="0" dirty="0"/>
              <a:t>ntézmények…</a:t>
            </a:r>
            <a:endParaRPr lang="hu-HU" sz="2400" noProof="0" dirty="0"/>
          </a:p>
          <a:p>
            <a:pPr>
              <a:lnSpc>
                <a:spcPct val="125000"/>
              </a:lnSpc>
            </a:pPr>
            <a:r>
              <a:rPr lang="hu-HU" noProof="0" dirty="0"/>
              <a:t>A történelem során változnak a rítusok, narratívák, a vallási művészetek stílusjegyei, változik a vallási specialisták társadalmi helye, stb. Miért? Pl.:</a:t>
            </a:r>
          </a:p>
          <a:p>
            <a:pPr lvl="1">
              <a:lnSpc>
                <a:spcPct val="125000"/>
              </a:lnSpc>
            </a:pPr>
            <a:r>
              <a:rPr lang="hu-HU" dirty="0"/>
              <a:t>Belső fejlődés, 	pl. a népi vallásosság elemei átszüremkednek a „magas” vallásba.</a:t>
            </a:r>
          </a:p>
          <a:p>
            <a:pPr lvl="1">
              <a:lnSpc>
                <a:spcPct val="125000"/>
              </a:lnSpc>
            </a:pPr>
            <a:r>
              <a:rPr lang="hu-HU" noProof="0" dirty="0"/>
              <a:t>Kölcsönhatás a szomszédos kultúrákkal, vallásokkal: (ld. következő dia).</a:t>
            </a:r>
            <a:br>
              <a:rPr lang="hu-HU" sz="1200" noProof="0" dirty="0"/>
            </a:br>
            <a:r>
              <a:rPr lang="hu-HU" sz="1200" noProof="0" dirty="0"/>
              <a:t>	</a:t>
            </a:r>
          </a:p>
          <a:p>
            <a:pPr>
              <a:lnSpc>
                <a:spcPct val="125000"/>
              </a:lnSpc>
            </a:pPr>
            <a:r>
              <a:rPr lang="hu-HU" noProof="0" dirty="0" err="1"/>
              <a:t>Émikus</a:t>
            </a:r>
            <a:r>
              <a:rPr lang="hu-HU" noProof="0" dirty="0"/>
              <a:t> perspektívából: hívők gyakran nincsenek tudatában a változásnak.</a:t>
            </a:r>
          </a:p>
          <a:p>
            <a:pPr>
              <a:lnSpc>
                <a:spcPct val="125000"/>
              </a:lnSpc>
            </a:pPr>
            <a:r>
              <a:rPr lang="hu-HU" dirty="0"/>
              <a:t>A zsidóság mint „ragaszkodás egy dinamikusan változó hagyományhoz”.</a:t>
            </a:r>
            <a:endParaRPr lang="hu-HU" noProof="0" dirty="0"/>
          </a:p>
        </p:txBody>
      </p:sp>
      <p:sp>
        <p:nvSpPr>
          <p:cNvPr id="4" name="Szövegdoboz 3"/>
          <p:cNvSpPr txBox="1"/>
          <p:nvPr/>
        </p:nvSpPr>
        <p:spPr>
          <a:xfrm>
            <a:off x="8417036" y="1542444"/>
            <a:ext cx="3236685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spc="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Vallástörténet</a:t>
            </a:r>
          </a:p>
        </p:txBody>
      </p:sp>
    </p:spTree>
    <p:extLst>
      <p:ext uri="{BB962C8B-B14F-4D97-AF65-F5344CB8AC3E}">
        <p14:creationId xmlns:p14="http://schemas.microsoft.com/office/powerpoint/2010/main" val="54513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vallás mint </a:t>
            </a:r>
            <a:r>
              <a:rPr lang="hu-HU" b="1" noProof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dinamikus</a:t>
            </a:r>
            <a:r>
              <a:rPr lang="hu-HU" noProof="0" dirty="0"/>
              <a:t> </a:t>
            </a:r>
            <a:r>
              <a:rPr lang="hu-HU" u="sng" noProof="0" dirty="0"/>
              <a:t>rendszer</a:t>
            </a:r>
            <a:endParaRPr lang="hu-H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317532"/>
            <a:ext cx="11190891" cy="4398578"/>
          </a:xfrm>
        </p:spPr>
        <p:txBody>
          <a:bodyPr>
            <a:normAutofit/>
          </a:bodyPr>
          <a:lstStyle/>
          <a:p>
            <a:pPr marL="0" indent="0">
              <a:lnSpc>
                <a:spcPct val="116000"/>
              </a:lnSpc>
              <a:buNone/>
            </a:pPr>
            <a:r>
              <a:rPr lang="hu-HU" b="1" noProof="0" dirty="0"/>
              <a:t>Gondolati elemek, viselkedés, f</a:t>
            </a:r>
            <a:r>
              <a:rPr lang="hu-HU" b="1" noProof="0" dirty="0">
                <a:solidFill>
                  <a:prstClr val="black"/>
                </a:solidFill>
              </a:rPr>
              <a:t>izikai valóság, i</a:t>
            </a:r>
            <a:r>
              <a:rPr lang="hu-HU" b="1" noProof="0" dirty="0"/>
              <a:t>ntézmények…</a:t>
            </a:r>
          </a:p>
          <a:p>
            <a:pPr marL="0" indent="0">
              <a:lnSpc>
                <a:spcPct val="116000"/>
              </a:lnSpc>
              <a:buNone/>
            </a:pPr>
            <a:r>
              <a:rPr lang="hu-HU" b="1" dirty="0">
                <a:solidFill>
                  <a:prstClr val="black"/>
                </a:solidFill>
              </a:rPr>
              <a:t>+ Külső környezet: </a:t>
            </a:r>
            <a:r>
              <a:rPr lang="hu-HU" dirty="0">
                <a:solidFill>
                  <a:prstClr val="black"/>
                </a:solidFill>
              </a:rPr>
              <a:t>adott társadalom és az azt körülvevő más kultúrák, stb.</a:t>
            </a:r>
            <a:endParaRPr lang="hu-HU" noProof="0" dirty="0"/>
          </a:p>
          <a:p>
            <a:pPr marL="0" indent="0">
              <a:lnSpc>
                <a:spcPct val="116000"/>
              </a:lnSpc>
              <a:buNone/>
            </a:pPr>
            <a:endParaRPr lang="hu-HU" dirty="0"/>
          </a:p>
          <a:p>
            <a:pPr>
              <a:lnSpc>
                <a:spcPct val="116000"/>
              </a:lnSpc>
            </a:pPr>
            <a:r>
              <a:rPr lang="hu-HU" u="sng" noProof="0" dirty="0"/>
              <a:t>Kölcsönhatás</a:t>
            </a:r>
            <a:r>
              <a:rPr lang="hu-HU" noProof="0" dirty="0"/>
              <a:t> a szomszédos kultúrákkal, vallásokkal:</a:t>
            </a:r>
          </a:p>
          <a:p>
            <a:pPr lvl="1">
              <a:lnSpc>
                <a:spcPct val="116000"/>
              </a:lnSpc>
            </a:pPr>
            <a:r>
              <a:rPr lang="hu-HU" b="1" noProof="0" dirty="0"/>
              <a:t>Átvétel</a:t>
            </a:r>
            <a:r>
              <a:rPr lang="hu-HU" noProof="0" dirty="0"/>
              <a:t> tőlük: tudatos vagy nem tudatos formában.</a:t>
            </a:r>
          </a:p>
          <a:p>
            <a:pPr lvl="1">
              <a:lnSpc>
                <a:spcPct val="116000"/>
              </a:lnSpc>
            </a:pPr>
            <a:r>
              <a:rPr lang="hu-HU" noProof="0" dirty="0"/>
              <a:t>Átvétel </a:t>
            </a:r>
            <a:r>
              <a:rPr lang="hu-HU" b="1" noProof="0" dirty="0"/>
              <a:t>átértelmezéssel</a:t>
            </a:r>
            <a:r>
              <a:rPr lang="hu-HU" noProof="0" dirty="0"/>
              <a:t>: bár a forma hasonlít, de az átvett elem beépül </a:t>
            </a:r>
            <a:br>
              <a:rPr lang="hu-HU" noProof="0" dirty="0"/>
            </a:br>
            <a:r>
              <a:rPr lang="hu-HU" noProof="0" dirty="0"/>
              <a:t>az átvevő vallási rendszerébe, és az új kontextusban új értelmet / új funkciót kap.</a:t>
            </a:r>
          </a:p>
          <a:p>
            <a:pPr lvl="1">
              <a:lnSpc>
                <a:spcPct val="116000"/>
              </a:lnSpc>
            </a:pPr>
            <a:r>
              <a:rPr lang="hu-HU" b="1" noProof="0" dirty="0"/>
              <a:t>Elkülönülés</a:t>
            </a:r>
            <a:r>
              <a:rPr lang="hu-HU" noProof="0" dirty="0"/>
              <a:t>: a saját identitásom megőrzése érdekében </a:t>
            </a:r>
            <a:r>
              <a:rPr lang="hu-HU" b="1" noProof="0" dirty="0"/>
              <a:t>elvetem</a:t>
            </a:r>
            <a:r>
              <a:rPr lang="hu-HU" i="1" noProof="0" dirty="0"/>
              <a:t> </a:t>
            </a:r>
            <a:r>
              <a:rPr lang="hu-HU" noProof="0" dirty="0"/>
              <a:t>az ő </a:t>
            </a:r>
            <a:r>
              <a:rPr lang="hu-HU" noProof="0" dirty="0" err="1"/>
              <a:t>kultúrjavaikat</a:t>
            </a:r>
            <a:r>
              <a:rPr lang="hu-HU" noProof="0" dirty="0"/>
              <a:t>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8417036" y="1542444"/>
            <a:ext cx="3236685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spc="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Vallástörténet</a:t>
            </a:r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B11CCEBB-E1C8-441E-9D97-938F3B709F4B}"/>
              </a:ext>
            </a:extLst>
          </p:cNvPr>
          <p:cNvSpPr/>
          <p:nvPr/>
        </p:nvSpPr>
        <p:spPr>
          <a:xfrm>
            <a:off x="1198179" y="3563007"/>
            <a:ext cx="504497" cy="630621"/>
          </a:xfrm>
          <a:prstGeom prst="downArrow">
            <a:avLst/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85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3270532"/>
            <a:ext cx="10850398" cy="2852737"/>
          </a:xfrm>
        </p:spPr>
        <p:txBody>
          <a:bodyPr>
            <a:normAutofit/>
          </a:bodyPr>
          <a:lstStyle/>
          <a:p>
            <a:r>
              <a:rPr lang="hu-HU" sz="4800" dirty="0"/>
              <a:t>(2) 	egy izgalmas dinamika: </a:t>
            </a:r>
            <a:br>
              <a:rPr lang="hu-HU" sz="4800" dirty="0"/>
            </a:br>
            <a:r>
              <a:rPr lang="hu-HU" sz="4800" dirty="0"/>
              <a:t>	irányzatok, szakadások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7E5FA33B-B537-41B8-B910-D1D84F5363DA}"/>
              </a:ext>
            </a:extLst>
          </p:cNvPr>
          <p:cNvSpPr txBox="1">
            <a:spLocks/>
          </p:cNvSpPr>
          <p:nvPr/>
        </p:nvSpPr>
        <p:spPr>
          <a:xfrm>
            <a:off x="831850" y="401193"/>
            <a:ext cx="10515600" cy="36978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A vallás(ok) története</a:t>
            </a:r>
            <a:br>
              <a:rPr lang="hu-HU"/>
            </a:br>
            <a:br>
              <a:rPr lang="hu-HU" sz="3000"/>
            </a:br>
            <a:r>
              <a:rPr lang="hu-HU"/>
              <a:t>		</a:t>
            </a:r>
            <a:r>
              <a:rPr lang="hu-HU" i="1"/>
              <a:t>mint a kutatás tárgya</a:t>
            </a:r>
            <a:br>
              <a:rPr lang="hu-HU" i="1"/>
            </a:br>
            <a:r>
              <a:rPr lang="hu-HU" i="1"/>
              <a:t>		</a:t>
            </a:r>
            <a:r>
              <a:rPr lang="hu-HU" sz="3200"/>
              <a:t>(ha úgy tetszik: kiegészítés a vallás jelenségeihez)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2623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Irányzatok, szakadások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6734" y="1633536"/>
            <a:ext cx="11353800" cy="51673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hu-HU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3200" dirty="0"/>
              <a:t>A változás két dimenziója: </a:t>
            </a:r>
          </a:p>
          <a:p>
            <a:pPr>
              <a:lnSpc>
                <a:spcPct val="120000"/>
              </a:lnSpc>
            </a:pPr>
            <a:endParaRPr lang="hu-HU" dirty="0"/>
          </a:p>
          <a:p>
            <a:pPr lvl="1">
              <a:lnSpc>
                <a:spcPct val="120000"/>
              </a:lnSpc>
            </a:pPr>
            <a:r>
              <a:rPr lang="hu-HU" u="sng" dirty="0"/>
              <a:t>longitudinális változás</a:t>
            </a:r>
            <a:r>
              <a:rPr lang="hu-HU" dirty="0"/>
              <a:t>: idővel változik az ideológia, a vallásgyakorlat, valamint</a:t>
            </a:r>
            <a:br>
              <a:rPr lang="hu-HU" dirty="0"/>
            </a:br>
            <a:r>
              <a:rPr lang="hu-HU" dirty="0"/>
              <a:t>a politikai-gazdasági szerep, a társadalmi közeg, a földrajzi elhelyezkedés, stb.</a:t>
            </a:r>
          </a:p>
          <a:p>
            <a:pPr lvl="1">
              <a:lnSpc>
                <a:spcPct val="120000"/>
              </a:lnSpc>
            </a:pPr>
            <a:endParaRPr lang="hu-HU" sz="3800" dirty="0"/>
          </a:p>
          <a:p>
            <a:pPr lvl="1">
              <a:lnSpc>
                <a:spcPct val="120000"/>
              </a:lnSpc>
            </a:pPr>
            <a:r>
              <a:rPr lang="hu-HU" u="sng" dirty="0"/>
              <a:t>horizontális változatosság</a:t>
            </a:r>
            <a:r>
              <a:rPr lang="hu-HU" dirty="0"/>
              <a:t>: egyszerre különböző változatok vannak jelen </a:t>
            </a:r>
            <a:br>
              <a:rPr lang="hu-HU" dirty="0"/>
            </a:br>
            <a:r>
              <a:rPr lang="hu-HU" dirty="0"/>
              <a:t>(térben vagy társadalmilag elkülönülnek egymástól? igen vagy nem)                </a:t>
            </a:r>
            <a:br>
              <a:rPr lang="hu-HU" dirty="0"/>
            </a:b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    </a:t>
            </a:r>
            <a:r>
              <a:rPr lang="hu-HU" i="1" dirty="0">
                <a:sym typeface="Wingdings" panose="05000000000000000000" pitchFamily="2" charset="2"/>
              </a:rPr>
              <a:t>szakadáshoz vezet, vagy a heterogenitás kezelhető belülről is?</a:t>
            </a:r>
            <a:endParaRPr lang="hu-HU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8918679" y="1139019"/>
            <a:ext cx="3148403" cy="769441"/>
          </a:xfrm>
          <a:prstGeom prst="rect">
            <a:avLst/>
          </a:prstGeom>
          <a:solidFill>
            <a:srgbClr val="92D050"/>
          </a:solidFill>
          <a:scene3d>
            <a:camera prst="orthographicFront">
              <a:rot lat="0" lon="0" rev="19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hu-HU" sz="2200" i="1" spc="300" dirty="0">
                <a:solidFill>
                  <a:schemeClr val="accent4">
                    <a:lumMod val="50000"/>
                  </a:schemeClr>
                </a:solidFill>
              </a:rPr>
              <a:t>A divatos kulcsszó:</a:t>
            </a:r>
            <a:br>
              <a:rPr lang="hu-HU" sz="2200" i="1" spc="3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hu-HU" sz="2200" b="1" i="1" spc="300" dirty="0">
                <a:solidFill>
                  <a:srgbClr val="6C5200"/>
                </a:solidFill>
              </a:rPr>
              <a:t>DINAMIKA</a:t>
            </a:r>
            <a:r>
              <a:rPr lang="hu-HU" sz="2200" i="1" spc="300" dirty="0">
                <a:solidFill>
                  <a:srgbClr val="6C5200"/>
                </a:solidFill>
              </a:rPr>
              <a:t>!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6548434" y="2636520"/>
            <a:ext cx="548640" cy="86868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5192843" y="1655773"/>
            <a:ext cx="2320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accent2">
                    <a:lumMod val="50000"/>
                  </a:schemeClr>
                </a:solidFill>
              </a:rPr>
              <a:t>változnak a fogalmak, a hitelvek, a narratívák, stb.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 flipV="1">
            <a:off x="8487393" y="2636520"/>
            <a:ext cx="168927" cy="86868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7489105" y="1654193"/>
            <a:ext cx="2349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7030A0"/>
                </a:solidFill>
              </a:rPr>
              <a:t>változnak a rítusok, a kegytárgyak, az intézmények, stb.</a:t>
            </a:r>
          </a:p>
        </p:txBody>
      </p:sp>
      <p:cxnSp>
        <p:nvCxnSpPr>
          <p:cNvPr id="12" name="Egyenes összekötő nyíllal 11"/>
          <p:cNvCxnSpPr/>
          <p:nvPr/>
        </p:nvCxnSpPr>
        <p:spPr>
          <a:xfrm flipH="1">
            <a:off x="4857563" y="4424988"/>
            <a:ext cx="1340351" cy="3603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219201" y="4382199"/>
            <a:ext cx="4582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változnak a körülmények, a </a:t>
            </a:r>
            <a:br>
              <a:rPr lang="hu-HU" sz="2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környezet, a vallást beágyazó közeg stb.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5542978" y="4657523"/>
            <a:ext cx="701478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i="1" dirty="0"/>
              <a:t> A vallás mint komplex rendszer minden komponense változhat</a:t>
            </a:r>
          </a:p>
        </p:txBody>
      </p:sp>
    </p:spTree>
    <p:extLst>
      <p:ext uri="{BB962C8B-B14F-4D97-AF65-F5344CB8AC3E}">
        <p14:creationId xmlns:p14="http://schemas.microsoft.com/office/powerpoint/2010/main" val="3842388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Irányzatok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47824"/>
            <a:ext cx="11163300" cy="51673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dirty="0"/>
              <a:t>Irányzat: 	adott papi közösség („egyház”), </a:t>
            </a:r>
            <a:br>
              <a:rPr lang="hu-HU" dirty="0"/>
            </a:br>
            <a:r>
              <a:rPr lang="hu-HU" dirty="0"/>
              <a:t>		hívek kapcsolódó közössége,</a:t>
            </a:r>
            <a:br>
              <a:rPr lang="hu-HU" dirty="0"/>
            </a:br>
            <a:r>
              <a:rPr lang="hu-HU" dirty="0"/>
              <a:t>		és ezeknek a társadalmi közege.</a:t>
            </a:r>
          </a:p>
          <a:p>
            <a:pPr>
              <a:lnSpc>
                <a:spcPct val="120000"/>
              </a:lnSpc>
            </a:pP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dirty="0"/>
              <a:t>Meghatározása:</a:t>
            </a:r>
          </a:p>
          <a:p>
            <a:pPr marL="457200" indent="0">
              <a:lnSpc>
                <a:spcPct val="120000"/>
              </a:lnSpc>
              <a:buNone/>
            </a:pPr>
            <a:r>
              <a:rPr lang="hu-HU" sz="2400" dirty="0"/>
              <a:t>(1) ideológia (mit gondolunk?) és vallásgyakorlat (mit teszünk?)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hu-HU" dirty="0"/>
              <a:t>(2) politikai-hatalmi viszonyok (meddig tart az intézményünk hatalma?)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hu-HU" dirty="0"/>
              <a:t>(3) társadalmi (kik a híveink?) </a:t>
            </a:r>
            <a:br>
              <a:rPr lang="hu-HU" dirty="0"/>
            </a:br>
            <a:r>
              <a:rPr lang="hu-HU" dirty="0"/>
              <a:t>	</a:t>
            </a:r>
            <a:r>
              <a:rPr lang="hu-HU" i="1" dirty="0"/>
              <a:t>Például: 	gazdasági helyzetük, 			iskolázottságuk, </a:t>
            </a:r>
            <a:br>
              <a:rPr lang="hu-HU" i="1" dirty="0"/>
            </a:br>
            <a:r>
              <a:rPr lang="hu-HU" i="1" dirty="0"/>
              <a:t>			politikai érdekei, 			földrajzi elhelyezkedésük.</a:t>
            </a:r>
          </a:p>
        </p:txBody>
      </p:sp>
    </p:spTree>
    <p:extLst>
      <p:ext uri="{BB962C8B-B14F-4D97-AF65-F5344CB8AC3E}">
        <p14:creationId xmlns:p14="http://schemas.microsoft.com/office/powerpoint/2010/main" val="2939696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Irányzatok, szakadások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3544"/>
            <a:ext cx="11163300" cy="5012056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hu-HU" dirty="0"/>
              <a:t>Egy vallásból, egy irányzatból		több irányzat, több vallás: </a:t>
            </a:r>
            <a:r>
              <a:rPr lang="hu-HU" dirty="0">
                <a:solidFill>
                  <a:srgbClr val="C00000"/>
                </a:solidFill>
              </a:rPr>
              <a:t>szakadás</a:t>
            </a:r>
          </a:p>
          <a:p>
            <a:pPr marL="0" indent="0">
              <a:lnSpc>
                <a:spcPct val="130000"/>
              </a:lnSpc>
              <a:buNone/>
            </a:pPr>
            <a:endParaRPr lang="hu-HU" sz="1200" dirty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200" i="1" dirty="0">
                <a:solidFill>
                  <a:srgbClr val="C00000"/>
                </a:solidFill>
              </a:rPr>
              <a:t>Példa: [</a:t>
            </a:r>
            <a:r>
              <a:rPr lang="hu-HU" sz="2200" i="1" dirty="0" err="1">
                <a:solidFill>
                  <a:srgbClr val="C00000"/>
                </a:solidFill>
              </a:rPr>
              <a:t>ananita</a:t>
            </a:r>
            <a:r>
              <a:rPr lang="hu-HU" sz="2200" i="1" dirty="0">
                <a:solidFill>
                  <a:srgbClr val="C00000"/>
                </a:solidFill>
              </a:rPr>
              <a:t>–] </a:t>
            </a:r>
            <a:r>
              <a:rPr lang="hu-HU" sz="2200" i="1" dirty="0" err="1">
                <a:solidFill>
                  <a:srgbClr val="C00000"/>
                </a:solidFill>
              </a:rPr>
              <a:t>karaita</a:t>
            </a:r>
            <a:r>
              <a:rPr lang="hu-HU" sz="2200" i="1" dirty="0">
                <a:solidFill>
                  <a:srgbClr val="C00000"/>
                </a:solidFill>
              </a:rPr>
              <a:t> zsidóság kialakulása (</a:t>
            </a:r>
            <a:r>
              <a:rPr lang="hu-HU" sz="2200" i="1" dirty="0" err="1">
                <a:solidFill>
                  <a:srgbClr val="C00000"/>
                </a:solidFill>
              </a:rPr>
              <a:t>Anan</a:t>
            </a:r>
            <a:r>
              <a:rPr lang="hu-HU" sz="2200" i="1" dirty="0">
                <a:solidFill>
                  <a:srgbClr val="C00000"/>
                </a:solidFill>
              </a:rPr>
              <a:t> </a:t>
            </a:r>
            <a:r>
              <a:rPr lang="hu-HU" sz="2200" i="1" dirty="0" err="1">
                <a:solidFill>
                  <a:srgbClr val="C00000"/>
                </a:solidFill>
              </a:rPr>
              <a:t>ben</a:t>
            </a:r>
            <a:r>
              <a:rPr lang="hu-HU" sz="2200" i="1" dirty="0">
                <a:solidFill>
                  <a:srgbClr val="C00000"/>
                </a:solidFill>
              </a:rPr>
              <a:t> David, 8. sz., Irak)</a:t>
            </a:r>
          </a:p>
          <a:p>
            <a:pPr>
              <a:lnSpc>
                <a:spcPct val="130000"/>
              </a:lnSpc>
            </a:pPr>
            <a:r>
              <a:rPr lang="hu-HU" sz="2200" i="1" dirty="0">
                <a:solidFill>
                  <a:srgbClr val="C00000"/>
                </a:solidFill>
              </a:rPr>
              <a:t>Példa: haszidizmus kialakulása (</a:t>
            </a:r>
            <a:r>
              <a:rPr lang="hu-HU" sz="2200" i="1" dirty="0" err="1">
                <a:solidFill>
                  <a:srgbClr val="C00000"/>
                </a:solidFill>
              </a:rPr>
              <a:t>Baal</a:t>
            </a:r>
            <a:r>
              <a:rPr lang="hu-HU" sz="2200" i="1" dirty="0">
                <a:solidFill>
                  <a:srgbClr val="C00000"/>
                </a:solidFill>
              </a:rPr>
              <a:t> Sem </a:t>
            </a:r>
            <a:r>
              <a:rPr lang="hu-HU" sz="2200" i="1" dirty="0" err="1">
                <a:solidFill>
                  <a:srgbClr val="C00000"/>
                </a:solidFill>
              </a:rPr>
              <a:t>Tov</a:t>
            </a:r>
            <a:r>
              <a:rPr lang="hu-HU" sz="2200" i="1" dirty="0">
                <a:solidFill>
                  <a:srgbClr val="C00000"/>
                </a:solidFill>
              </a:rPr>
              <a:t>, 18. század, Lengyelország)</a:t>
            </a:r>
          </a:p>
          <a:p>
            <a:pPr>
              <a:lnSpc>
                <a:spcPct val="130000"/>
              </a:lnSpc>
            </a:pPr>
            <a:endParaRPr lang="hu-HU" sz="1200" i="1" dirty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</a:pPr>
            <a:r>
              <a:rPr lang="hu-HU" dirty="0"/>
              <a:t>A szakadás aspektusai: 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hu-HU" dirty="0"/>
              <a:t>(1) ideológia és vallásgyakorlat,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hu-HU" dirty="0"/>
              <a:t>(2) politikai-hatalmi harcok, 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hu-HU" dirty="0"/>
              <a:t>(3) társadalmi különbségek.</a:t>
            </a:r>
          </a:p>
        </p:txBody>
      </p:sp>
    </p:spTree>
    <p:extLst>
      <p:ext uri="{BB962C8B-B14F-4D97-AF65-F5344CB8AC3E}">
        <p14:creationId xmlns:p14="http://schemas.microsoft.com/office/powerpoint/2010/main" val="701926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Irányzatok, szakadások, eretnekek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6734" y="1633536"/>
            <a:ext cx="11353800" cy="516731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hu-HU" dirty="0"/>
              <a:t>Eretnekek, hittagadók, </a:t>
            </a:r>
            <a:r>
              <a:rPr lang="hu-HU" dirty="0" err="1"/>
              <a:t>apikoreszek</a:t>
            </a:r>
            <a:r>
              <a:rPr lang="hu-HU" dirty="0"/>
              <a:t>, nyilvános szombatszegők „és társaik”: 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„Deviáns” egyének, akik valamely, az adott vallási rendszer szempontjából</a:t>
            </a:r>
            <a:br>
              <a:rPr lang="hu-HU" dirty="0"/>
            </a:br>
            <a:r>
              <a:rPr lang="hu-HU" dirty="0"/>
              <a:t>különösen fontos elemet elutasítanak. 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Ha nyilvános elutasítás: a vallás társadalmi struktúráit is veszélyeztetik.</a:t>
            </a:r>
          </a:p>
          <a:p>
            <a:pPr>
              <a:lnSpc>
                <a:spcPct val="120000"/>
              </a:lnSpc>
            </a:pPr>
            <a:endParaRPr lang="hu-HU" dirty="0"/>
          </a:p>
          <a:p>
            <a:pPr>
              <a:lnSpc>
                <a:spcPct val="120000"/>
              </a:lnSpc>
            </a:pPr>
            <a:r>
              <a:rPr lang="hu-HU" dirty="0"/>
              <a:t>Mi az, hogy „szekta”?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Értékítéletet hordozó szóhasználat ― kerülendő, hacsak nincs rá definíciónk. Például: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Max </a:t>
            </a:r>
            <a:r>
              <a:rPr lang="hu-HU" dirty="0" err="1"/>
              <a:t>Weber</a:t>
            </a:r>
            <a:r>
              <a:rPr lang="hu-HU" dirty="0"/>
              <a:t> (1864–1920): kisebb létszámú, önként csatlakoznak (nem beleszületnek) + „deviáns”: eltávolodik a </a:t>
            </a:r>
            <a:r>
              <a:rPr lang="hu-HU" dirty="0" err="1"/>
              <a:t>mainstream</a:t>
            </a:r>
            <a:r>
              <a:rPr lang="hu-HU" dirty="0"/>
              <a:t> társadalom működésétől, nem részese </a:t>
            </a:r>
            <a:br>
              <a:rPr lang="hu-HU" dirty="0"/>
            </a:br>
            <a:r>
              <a:rPr lang="hu-HU" dirty="0"/>
              <a:t>a standard rítusoknak (pl. koronázás), gyakran megkérdőjelez alapértékeket is.</a:t>
            </a:r>
          </a:p>
        </p:txBody>
      </p:sp>
      <p:sp>
        <p:nvSpPr>
          <p:cNvPr id="5" name="Téglalap 4"/>
          <p:cNvSpPr/>
          <p:nvPr/>
        </p:nvSpPr>
        <p:spPr>
          <a:xfrm>
            <a:off x="-152400" y="3581400"/>
            <a:ext cx="12847320" cy="518160"/>
          </a:xfrm>
          <a:prstGeom prst="rect">
            <a:avLst/>
          </a:prstGeom>
          <a:solidFill>
            <a:schemeClr val="accent1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1825" indent="-631825" algn="ctr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prstClr val="black"/>
                </a:solidFill>
              </a:rPr>
              <a:t>Karizmatikus vezetők, vallásújítók…:      </a:t>
            </a:r>
            <a:r>
              <a:rPr lang="hu-HU" sz="2400" dirty="0">
                <a:solidFill>
                  <a:prstClr val="black"/>
                </a:solidFill>
              </a:rPr>
              <a:t>szakadár egyénből szakadár csoport lesz.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3938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0295"/>
            <a:ext cx="10515600" cy="1325563"/>
          </a:xfrm>
        </p:spPr>
        <p:txBody>
          <a:bodyPr/>
          <a:lstStyle/>
          <a:p>
            <a:r>
              <a:rPr lang="hu-HU" dirty="0"/>
              <a:t>Szakadások és szekták a zsidóságban/</a:t>
            </a:r>
            <a:r>
              <a:rPr lang="hu-HU" dirty="0" err="1"/>
              <a:t>-ból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2566622"/>
            <a:ext cx="10963275" cy="4148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zsidóságból való kiszakadás okai/ürügyei:</a:t>
            </a:r>
            <a:br>
              <a:rPr lang="hu-HU" dirty="0"/>
            </a:br>
            <a:endParaRPr lang="hu-HU" sz="1200" dirty="0"/>
          </a:p>
          <a:p>
            <a:r>
              <a:rPr lang="hu-HU" dirty="0"/>
              <a:t>Kanonizált szövegek el nem fogadása: </a:t>
            </a:r>
          </a:p>
          <a:p>
            <a:pPr lvl="1" defTabSz="984250"/>
            <a:r>
              <a:rPr lang="hu-HU" i="1" dirty="0"/>
              <a:t>Szamaritánusok</a:t>
            </a:r>
            <a:r>
              <a:rPr lang="hu-HU" dirty="0"/>
              <a:t>: 	csak a Tóra, de nem a </a:t>
            </a:r>
            <a:r>
              <a:rPr lang="hu-HU" dirty="0" err="1"/>
              <a:t>NaKh</a:t>
            </a:r>
            <a:r>
              <a:rPr lang="hu-HU" dirty="0"/>
              <a:t>. </a:t>
            </a:r>
            <a:r>
              <a:rPr lang="hu-HU" dirty="0" err="1"/>
              <a:t>Gerizim-hegy</a:t>
            </a:r>
            <a:r>
              <a:rPr lang="hu-HU" dirty="0"/>
              <a:t>, nem Jeruzsálem.</a:t>
            </a:r>
          </a:p>
          <a:p>
            <a:pPr lvl="1" defTabSz="984250"/>
            <a:r>
              <a:rPr lang="hu-HU" i="1" dirty="0" err="1"/>
              <a:t>Karaiták</a:t>
            </a:r>
            <a:r>
              <a:rPr lang="hu-HU" dirty="0"/>
              <a:t>: 		csak az írott tan (</a:t>
            </a:r>
            <a:r>
              <a:rPr lang="hu-HU" dirty="0" err="1"/>
              <a:t>TaNaKh</a:t>
            </a:r>
            <a:r>
              <a:rPr lang="hu-HU" dirty="0"/>
              <a:t>), de nem a szóbeli tan.</a:t>
            </a:r>
          </a:p>
          <a:p>
            <a:pPr lvl="1"/>
            <a:r>
              <a:rPr lang="hu-HU" dirty="0"/>
              <a:t>(A neológia viszonya a </a:t>
            </a:r>
            <a:r>
              <a:rPr lang="hu-HU" i="1" dirty="0" err="1"/>
              <a:t>Sulhan</a:t>
            </a:r>
            <a:r>
              <a:rPr lang="hu-HU" i="1" dirty="0"/>
              <a:t> </a:t>
            </a:r>
            <a:r>
              <a:rPr lang="hu-HU" i="1" dirty="0" err="1"/>
              <a:t>arukh</a:t>
            </a:r>
            <a:r>
              <a:rPr lang="hu-HU" dirty="0" err="1"/>
              <a:t>-hoz</a:t>
            </a:r>
            <a:r>
              <a:rPr lang="hu-HU" dirty="0"/>
              <a:t> – 1868. kongresszus; 1913. GM; és azóta)</a:t>
            </a:r>
          </a:p>
          <a:p>
            <a:pPr lvl="1"/>
            <a:r>
              <a:rPr lang="hu-HU" dirty="0"/>
              <a:t>(Reformzsidóság viszonya a hagyományos zsidóság kanonizált szövegeihez.)</a:t>
            </a:r>
            <a:br>
              <a:rPr lang="hu-HU" dirty="0"/>
            </a:br>
            <a:endParaRPr lang="hu-HU" dirty="0"/>
          </a:p>
          <a:p>
            <a:r>
              <a:rPr lang="hu-HU" dirty="0"/>
              <a:t>Messiás volt-e X? </a:t>
            </a:r>
          </a:p>
          <a:p>
            <a:pPr lvl="1"/>
            <a:r>
              <a:rPr lang="hu-HU" dirty="0"/>
              <a:t>Kereszténység. </a:t>
            </a:r>
            <a:r>
              <a:rPr lang="hu-HU" dirty="0" err="1"/>
              <a:t>Sabbataianizmus</a:t>
            </a:r>
            <a:r>
              <a:rPr lang="hu-HU" dirty="0"/>
              <a:t> (</a:t>
            </a:r>
            <a:r>
              <a:rPr lang="hu-HU" dirty="0" err="1"/>
              <a:t>Sabbatai</a:t>
            </a:r>
            <a:r>
              <a:rPr lang="hu-HU" dirty="0"/>
              <a:t> </a:t>
            </a:r>
            <a:r>
              <a:rPr lang="hu-HU" dirty="0" err="1"/>
              <a:t>Cvi</a:t>
            </a:r>
            <a:r>
              <a:rPr lang="hu-HU" dirty="0"/>
              <a:t>, 1626–1676). 		(</a:t>
            </a:r>
            <a:r>
              <a:rPr lang="hu-HU" dirty="0" err="1"/>
              <a:t>Chabad</a:t>
            </a:r>
            <a:r>
              <a:rPr lang="hu-HU" dirty="0"/>
              <a:t>?)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7974767" y="1271627"/>
            <a:ext cx="358265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spc="100" dirty="0">
                <a:sym typeface="Wingdings" panose="05000000000000000000" pitchFamily="2" charset="2"/>
              </a:rPr>
              <a:t>Kérdés: </a:t>
            </a:r>
            <a:r>
              <a:rPr lang="hu-HU" sz="2200" i="1" spc="100" dirty="0">
                <a:sym typeface="Wingdings" panose="05000000000000000000" pitchFamily="2" charset="2"/>
              </a:rPr>
              <a:t>szakadáshoz vezet, vagy kezelhető belülről  valamely heterogenitás?</a:t>
            </a:r>
            <a:endParaRPr lang="hu-HU" sz="2200" spc="1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838199" y="1274125"/>
            <a:ext cx="5834926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944563">
              <a:tabLst>
                <a:tab pos="1349375" algn="l"/>
              </a:tabLst>
            </a:pPr>
            <a:r>
              <a:rPr lang="hu-HU" sz="2200" i="1" spc="100" dirty="0">
                <a:sym typeface="Wingdings" panose="05000000000000000000" pitchFamily="2" charset="2"/>
              </a:rPr>
              <a:t>Szakadás: 	</a:t>
            </a:r>
            <a:r>
              <a:rPr lang="hu-HU" sz="2200" spc="100" dirty="0">
                <a:sym typeface="Wingdings" panose="05000000000000000000" pitchFamily="2" charset="2"/>
              </a:rPr>
              <a:t>(1)</a:t>
            </a:r>
            <a:r>
              <a:rPr lang="hu-HU" sz="2200" i="1" spc="100" dirty="0">
                <a:sym typeface="Wingdings" panose="05000000000000000000" pitchFamily="2" charset="2"/>
              </a:rPr>
              <a:t> ideológia és vallásgyakorlat; </a:t>
            </a:r>
            <a:r>
              <a:rPr lang="hu-HU" sz="2200" spc="100" dirty="0">
                <a:sym typeface="Wingdings" panose="05000000000000000000" pitchFamily="2" charset="2"/>
              </a:rPr>
              <a:t>(2)</a:t>
            </a:r>
            <a:r>
              <a:rPr lang="hu-HU" sz="2200" i="1" spc="100" dirty="0">
                <a:sym typeface="Wingdings" panose="05000000000000000000" pitchFamily="2" charset="2"/>
              </a:rPr>
              <a:t> hatalmi-politikai kérdések; </a:t>
            </a:r>
            <a:br>
              <a:rPr lang="hu-HU" sz="2200" i="1" spc="100" dirty="0">
                <a:sym typeface="Wingdings" panose="05000000000000000000" pitchFamily="2" charset="2"/>
              </a:rPr>
            </a:br>
            <a:r>
              <a:rPr lang="hu-HU" sz="2200" spc="100" dirty="0">
                <a:sym typeface="Wingdings" panose="05000000000000000000" pitchFamily="2" charset="2"/>
              </a:rPr>
              <a:t>(3)</a:t>
            </a:r>
            <a:r>
              <a:rPr lang="hu-HU" sz="2200" i="1" spc="100" dirty="0">
                <a:sym typeface="Wingdings" panose="05000000000000000000" pitchFamily="2" charset="2"/>
              </a:rPr>
              <a:t> társadalmi szempontok mentén.</a:t>
            </a:r>
            <a:endParaRPr lang="hu-HU" sz="2200" spc="100" dirty="0"/>
          </a:p>
        </p:txBody>
      </p:sp>
      <p:sp>
        <p:nvSpPr>
          <p:cNvPr id="6" name="Lekerekített téglalap 5"/>
          <p:cNvSpPr/>
          <p:nvPr/>
        </p:nvSpPr>
        <p:spPr>
          <a:xfrm>
            <a:off x="7315200" y="2712719"/>
            <a:ext cx="4242217" cy="828235"/>
          </a:xfrm>
          <a:prstGeom prst="roundRect">
            <a:avLst/>
          </a:prstGeom>
          <a:solidFill>
            <a:srgbClr val="9DC3E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i="1" dirty="0">
                <a:solidFill>
                  <a:schemeClr val="tx1"/>
                </a:solidFill>
              </a:rPr>
              <a:t>A zsidó vallási rendszer </a:t>
            </a:r>
            <a:r>
              <a:rPr lang="hu-HU" sz="2200" i="1" dirty="0" err="1">
                <a:solidFill>
                  <a:schemeClr val="tx1"/>
                </a:solidFill>
              </a:rPr>
              <a:t>szempont-jából</a:t>
            </a:r>
            <a:r>
              <a:rPr lang="hu-HU" sz="2200" i="1" dirty="0">
                <a:solidFill>
                  <a:schemeClr val="tx1"/>
                </a:solidFill>
              </a:rPr>
              <a:t> különösen fontos elemek</a:t>
            </a:r>
          </a:p>
        </p:txBody>
      </p:sp>
    </p:spTree>
    <p:extLst>
      <p:ext uri="{BB962C8B-B14F-4D97-AF65-F5344CB8AC3E}">
        <p14:creationId xmlns:p14="http://schemas.microsoft.com/office/powerpoint/2010/main" val="198418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939453"/>
            <a:ext cx="10515600" cy="320909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 dirty="0"/>
              <a:t>A vallás mint történeti jelenség:</a:t>
            </a:r>
            <a:br>
              <a:rPr lang="hu-HU" dirty="0"/>
            </a:br>
            <a:r>
              <a:rPr lang="hu-HU" i="1" dirty="0"/>
              <a:t>a vallástörténet</a:t>
            </a:r>
            <a:br>
              <a:rPr lang="hu-HU" i="1" dirty="0"/>
            </a:br>
            <a:r>
              <a:rPr lang="hu-HU" i="1" dirty="0"/>
              <a:t>és összehasonlító vallástudomány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885090" y="304800"/>
            <a:ext cx="9169750" cy="2064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lIns="108000" tIns="108000" rIns="108000" bIns="108000" rtlCol="0">
            <a:spAutoFit/>
          </a:bodyPr>
          <a:lstStyle/>
          <a:p>
            <a:r>
              <a:rPr lang="hu-HU" sz="2400" i="1" u="sng" dirty="0"/>
              <a:t>Eddig: </a:t>
            </a:r>
            <a:br>
              <a:rPr lang="hu-HU" sz="2400" i="1" dirty="0"/>
            </a:br>
            <a:r>
              <a:rPr lang="hu-HU" sz="2400" i="1" dirty="0"/>
              <a:t>egy-egy </a:t>
            </a:r>
            <a:r>
              <a:rPr lang="hu-HU" sz="2400" i="1" cap="small" dirty="0"/>
              <a:t>vallás története</a:t>
            </a:r>
            <a:r>
              <a:rPr lang="hu-HU" sz="2400" i="1" dirty="0"/>
              <a:t> mint a vallás egyik vizsgálandó aspektusa, </a:t>
            </a:r>
            <a:br>
              <a:rPr lang="hu-HU" sz="2400" i="1" dirty="0"/>
            </a:br>
            <a:r>
              <a:rPr lang="hu-HU" sz="2400" i="1" dirty="0"/>
              <a:t>a vallástudományi </a:t>
            </a:r>
            <a:r>
              <a:rPr lang="hu-HU" sz="2400" b="1" i="1" dirty="0">
                <a:solidFill>
                  <a:srgbClr val="FF0000"/>
                </a:solidFill>
              </a:rPr>
              <a:t>kutatás lehetséges tárgya</a:t>
            </a:r>
            <a:r>
              <a:rPr lang="hu-HU" sz="2400" i="1" dirty="0"/>
              <a:t>.</a:t>
            </a:r>
          </a:p>
          <a:p>
            <a:r>
              <a:rPr lang="hu-HU" sz="2400" i="1" u="sng" dirty="0"/>
              <a:t>Most: </a:t>
            </a:r>
            <a:br>
              <a:rPr lang="hu-HU" sz="2400" i="1" dirty="0"/>
            </a:br>
            <a:r>
              <a:rPr lang="hu-HU" sz="2400" i="1" cap="small" dirty="0"/>
              <a:t>vallástörténet</a:t>
            </a:r>
            <a:r>
              <a:rPr lang="hu-HU" sz="2400" i="1" dirty="0"/>
              <a:t> mint a vallástudományi </a:t>
            </a:r>
            <a:r>
              <a:rPr lang="hu-HU" sz="2400" b="1" i="1" dirty="0">
                <a:solidFill>
                  <a:srgbClr val="FF0000"/>
                </a:solidFill>
              </a:rPr>
              <a:t>kutatás lehetséges módszertana</a:t>
            </a:r>
            <a:r>
              <a:rPr lang="hu-HU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52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826750" cy="39624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800" i="1" dirty="0"/>
              <a:t>Új téma: most kezdődik a félév 3. negyede</a:t>
            </a:r>
            <a:br>
              <a:rPr lang="hu-HU" sz="4800" i="1" dirty="0"/>
            </a:br>
            <a:r>
              <a:rPr lang="hu-HU" sz="4800" i="1" dirty="0"/>
              <a:t>(a vallástudomány módszerei)</a:t>
            </a:r>
            <a:br>
              <a:rPr lang="hu-HU" sz="4800" i="1" dirty="0"/>
            </a:br>
            <a:br>
              <a:rPr lang="hu-HU" dirty="0"/>
            </a:br>
            <a:r>
              <a:rPr lang="hu-HU" dirty="0"/>
              <a:t>Van-e kérdés, visszajelzés</a:t>
            </a:r>
            <a:br>
              <a:rPr lang="hu-HU" dirty="0"/>
            </a:br>
            <a:br>
              <a:rPr lang="hu-HU" sz="3100" dirty="0"/>
            </a:br>
            <a:r>
              <a:rPr lang="hu-HU" dirty="0"/>
              <a:t>az eddigiekkel kapcsolatban?</a:t>
            </a:r>
          </a:p>
        </p:txBody>
      </p:sp>
    </p:spTree>
    <p:extLst>
      <p:ext uri="{BB962C8B-B14F-4D97-AF65-F5344CB8AC3E}">
        <p14:creationId xmlns:p14="http://schemas.microsoft.com/office/powerpoint/2010/main" val="3450819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Helmuth von </a:t>
            </a:r>
            <a:r>
              <a:rPr lang="hu-HU" sz="3600" dirty="0" err="1"/>
              <a:t>Glasenapp</a:t>
            </a:r>
            <a:r>
              <a:rPr lang="hu-HU" sz="3600" dirty="0"/>
              <a:t>: </a:t>
            </a:r>
            <a:r>
              <a:rPr lang="hu-HU" sz="3600" i="1" dirty="0"/>
              <a:t>Az öt világvallás </a:t>
            </a:r>
            <a:r>
              <a:rPr lang="hu-HU" sz="3600" dirty="0"/>
              <a:t>(előszó, p. 5).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8640" y="1825624"/>
            <a:ext cx="11003280" cy="45751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4000"/>
              </a:lnSpc>
              <a:buNone/>
            </a:pPr>
            <a:r>
              <a:rPr lang="hu-HU" dirty="0"/>
              <a:t>Aki a természet vagy a szellemi élet valamely jelenségének lényegével és fontosságával tisztában akar lenni, nem szabad beérnie azzal, hogy az illető jelenség megnyilvánulási formáinak egyikét megismeri, hanem arra kell törekednie, hogy a különböző országokban és korokban kialakult formáinak sokféleségét áttekintse. Ez vonatkozik a vallásra is. Bensőséges vallási élet gyakorlásához tökéletesen elegendő egyetlen vallás ismerete, de lehetetlen megfelelő képet alkotni a vallásról általában, annak lényegéről és tényleges tartalmáról, ha mindössze egyetlen hitformáról szerzett ismeretek állnak rendelkezésünkre. (...) a vallásra is érvényes az, amit Goethe a nyelvről mondott: „Aki csak egyet ismer, nem ismer egyet sem.”</a:t>
            </a:r>
          </a:p>
        </p:txBody>
      </p:sp>
    </p:spTree>
    <p:extLst>
      <p:ext uri="{BB962C8B-B14F-4D97-AF65-F5344CB8AC3E}">
        <p14:creationId xmlns:p14="http://schemas.microsoft.com/office/powerpoint/2010/main" val="609982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Összehasonlító-történeti vallástudomány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866120" cy="4895216"/>
          </a:xfrm>
        </p:spPr>
        <p:txBody>
          <a:bodyPr>
            <a:normAutofit/>
          </a:bodyPr>
          <a:lstStyle/>
          <a:p>
            <a:pPr marL="0" indent="0">
              <a:lnSpc>
                <a:spcPct val="99000"/>
              </a:lnSpc>
              <a:buNone/>
            </a:pPr>
            <a:r>
              <a:rPr lang="hu-HU" dirty="0"/>
              <a:t>Összehasonlító vallástudomány:</a:t>
            </a:r>
          </a:p>
          <a:p>
            <a:pPr>
              <a:lnSpc>
                <a:spcPct val="99000"/>
              </a:lnSpc>
            </a:pPr>
            <a:r>
              <a:rPr lang="hu-HU" sz="2400" dirty="0"/>
              <a:t>17. századtól összehasonlítás:</a:t>
            </a:r>
          </a:p>
          <a:p>
            <a:pPr>
              <a:lnSpc>
                <a:spcPct val="99000"/>
              </a:lnSpc>
            </a:pPr>
            <a:r>
              <a:rPr lang="hu-HU" sz="2400" dirty="0"/>
              <a:t>Összehasonlítom a magam igazát a másik tévedésével?</a:t>
            </a:r>
          </a:p>
          <a:p>
            <a:pPr>
              <a:lnSpc>
                <a:spcPct val="99000"/>
              </a:lnSpc>
            </a:pPr>
            <a:r>
              <a:rPr lang="hu-HU" sz="2400" dirty="0"/>
              <a:t>Őszinte célom a másik megértése, és ehhez vezető út az összehasonlítás?</a:t>
            </a:r>
          </a:p>
          <a:p>
            <a:pPr marL="0" indent="0">
              <a:lnSpc>
                <a:spcPct val="99000"/>
              </a:lnSpc>
              <a:buNone/>
            </a:pPr>
            <a:endParaRPr lang="hu-HU" sz="1200" dirty="0"/>
          </a:p>
          <a:p>
            <a:pPr marL="0" indent="0">
              <a:lnSpc>
                <a:spcPct val="99000"/>
              </a:lnSpc>
              <a:buNone/>
            </a:pPr>
            <a:r>
              <a:rPr lang="hu-HU" dirty="0"/>
              <a:t>Történeti vallástudomány:</a:t>
            </a:r>
          </a:p>
          <a:p>
            <a:pPr>
              <a:lnSpc>
                <a:spcPct val="99000"/>
              </a:lnSpc>
            </a:pPr>
            <a:r>
              <a:rPr lang="hu-HU" sz="2400" dirty="0"/>
              <a:t>19. század, a történelemtudomány évszázada: historikus romantika és pozitivizmus.</a:t>
            </a:r>
          </a:p>
          <a:p>
            <a:pPr>
              <a:lnSpc>
                <a:spcPct val="99000"/>
              </a:lnSpc>
            </a:pPr>
            <a:r>
              <a:rPr lang="hu-HU" sz="2400" dirty="0"/>
              <a:t>Vallások és kultúrák </a:t>
            </a:r>
            <a:r>
              <a:rPr lang="hu-HU" sz="2400" u="sng" dirty="0"/>
              <a:t>összehasonlítása</a:t>
            </a:r>
            <a:r>
              <a:rPr lang="hu-HU" sz="2400" dirty="0"/>
              <a:t> mint a </a:t>
            </a:r>
            <a:r>
              <a:rPr lang="hu-HU" sz="2400" u="sng" dirty="0"/>
              <a:t>történeti rekonstrukció</a:t>
            </a:r>
            <a:r>
              <a:rPr lang="hu-HU" sz="2400" dirty="0"/>
              <a:t> egyik módszere.</a:t>
            </a:r>
          </a:p>
          <a:p>
            <a:pPr>
              <a:lnSpc>
                <a:spcPct val="99000"/>
              </a:lnSpc>
            </a:pPr>
            <a:r>
              <a:rPr lang="hu-HU" sz="2400" dirty="0" err="1"/>
              <a:t>Goldziher</a:t>
            </a:r>
            <a:r>
              <a:rPr lang="hu-HU" sz="2400" dirty="0"/>
              <a:t> Ignác. A </a:t>
            </a:r>
            <a:r>
              <a:rPr lang="hu-HU" sz="2400" i="1" dirty="0" err="1"/>
              <a:t>Wissenschaft</a:t>
            </a:r>
            <a:r>
              <a:rPr lang="hu-HU" sz="2400" i="1" dirty="0"/>
              <a:t> des </a:t>
            </a:r>
            <a:r>
              <a:rPr lang="hu-HU" sz="2400" i="1" dirty="0" err="1"/>
              <a:t>Judentums</a:t>
            </a:r>
            <a:r>
              <a:rPr lang="hu-HU" sz="2400" i="1" dirty="0"/>
              <a:t> </a:t>
            </a:r>
            <a:r>
              <a:rPr lang="hu-HU" sz="2400" dirty="0"/>
              <a:t>és a klasszikus magyar neológia.</a:t>
            </a:r>
          </a:p>
          <a:p>
            <a:pPr>
              <a:lnSpc>
                <a:spcPct val="99000"/>
              </a:lnSpc>
            </a:pPr>
            <a:r>
              <a:rPr lang="hu-HU" sz="2400" dirty="0"/>
              <a:t>Sok 20. sz.-i valláskutató is vallástörténészként határozza meg önmagát, pl. </a:t>
            </a:r>
            <a:r>
              <a:rPr lang="hu-HU" sz="2400" dirty="0" err="1"/>
              <a:t>Eliade</a:t>
            </a:r>
            <a:r>
              <a:rPr lang="hu-HU" sz="2400" dirty="0"/>
              <a:t>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330FD76-D714-4209-9FD3-5285359C61AD}"/>
              </a:ext>
            </a:extLst>
          </p:cNvPr>
          <p:cNvSpPr txBox="1"/>
          <p:nvPr/>
        </p:nvSpPr>
        <p:spPr>
          <a:xfrm>
            <a:off x="5328745" y="4073177"/>
            <a:ext cx="6863255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i="1" dirty="0"/>
              <a:t>Ugyanekkor: nyelvtörténet, népek története, fajok története…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22588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hu-HU" dirty="0"/>
              <a:t>Julius </a:t>
            </a:r>
            <a:r>
              <a:rPr lang="hu-HU" dirty="0" err="1"/>
              <a:t>Wellhausen</a:t>
            </a:r>
            <a:r>
              <a:rPr lang="hu-HU" dirty="0"/>
              <a:t> </a:t>
            </a:r>
            <a:r>
              <a:rPr lang="hu-HU" sz="3200" dirty="0">
                <a:latin typeface="+mn-lt"/>
              </a:rPr>
              <a:t>(1844–1918, </a:t>
            </a:r>
            <a:br>
              <a:rPr lang="hu-HU" sz="3200" dirty="0">
                <a:latin typeface="+mn-lt"/>
              </a:rPr>
            </a:br>
            <a:r>
              <a:rPr lang="hu-HU" sz="3200" dirty="0">
                <a:latin typeface="+mn-lt"/>
              </a:rPr>
              <a:t>eredetileg protestáns teológus, majd orientalista)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7240" y="1856104"/>
            <a:ext cx="10820400" cy="4895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/>
              <a:t>„Könyvünk problémája: a mózesi törvény </a:t>
            </a:r>
            <a:r>
              <a:rPr lang="hu-HU" b="1" dirty="0">
                <a:solidFill>
                  <a:srgbClr val="FF0000"/>
                </a:solidFill>
              </a:rPr>
              <a:t>történeti</a:t>
            </a:r>
            <a:r>
              <a:rPr lang="hu-HU" dirty="0"/>
              <a:t> helyének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pc="-20" dirty="0"/>
              <a:t>kérdése. Pontosabban: azt tekintjük kérdésnek, hogy a törvény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/>
              <a:t>az </a:t>
            </a:r>
            <a:r>
              <a:rPr lang="hu-HU" i="1" dirty="0" err="1"/>
              <a:t>óisraeli</a:t>
            </a:r>
            <a:r>
              <a:rPr lang="hu-HU" i="1" dirty="0"/>
              <a:t> </a:t>
            </a:r>
            <a:r>
              <a:rPr lang="hu-HU" b="1" i="1" dirty="0">
                <a:solidFill>
                  <a:srgbClr val="FF0000"/>
                </a:solidFill>
              </a:rPr>
              <a:t>történelem</a:t>
            </a:r>
            <a:r>
              <a:rPr lang="hu-HU" dirty="0"/>
              <a:t> kiindulópontja volt-e, vagy inkább a zsidóságé, azaz ama vallási közösségé, amely túlélte az asszírok és a kaldeusok által megsemmisített népet.</a:t>
            </a:r>
          </a:p>
          <a:p>
            <a:pPr marL="0" indent="0" algn="just">
              <a:buNone/>
            </a:pPr>
            <a:r>
              <a:rPr lang="hu-HU" dirty="0"/>
              <a:t>Elterjedt vélemény, hogy az ószövetségi </a:t>
            </a:r>
            <a:r>
              <a:rPr lang="hu-HU" b="1" dirty="0">
                <a:solidFill>
                  <a:srgbClr val="FF0000"/>
                </a:solidFill>
              </a:rPr>
              <a:t>könyvek</a:t>
            </a:r>
            <a:r>
              <a:rPr lang="hu-HU" dirty="0"/>
              <a:t> nagyjából és egészében nemcsak hogy a fogság előtti időszakra vonatkoznak, de akkor is </a:t>
            </a:r>
            <a:r>
              <a:rPr lang="hu-HU" b="1" dirty="0">
                <a:solidFill>
                  <a:srgbClr val="FF0000"/>
                </a:solidFill>
              </a:rPr>
              <a:t>keletkeztek</a:t>
            </a:r>
            <a:r>
              <a:rPr lang="hu-HU" dirty="0"/>
              <a:t>. (…) De a héber kánon legkésőbbi és középső rétegével kapcsolatban elismert kivételek ehhez az elvhez képest egyáltalán nem mondhatók jelentékteleneknek.”</a:t>
            </a:r>
          </a:p>
          <a:p>
            <a:pPr marL="0" indent="0" algn="just">
              <a:buNone/>
            </a:pPr>
            <a:r>
              <a:rPr lang="hu-HU" sz="2300" dirty="0"/>
              <a:t>J. </a:t>
            </a:r>
            <a:r>
              <a:rPr lang="hu-HU" sz="2300" dirty="0" err="1"/>
              <a:t>Wellhausen</a:t>
            </a:r>
            <a:r>
              <a:rPr lang="hu-HU" sz="2300" dirty="0"/>
              <a:t>. </a:t>
            </a:r>
            <a:r>
              <a:rPr lang="hu-HU" sz="2300" i="1" dirty="0" err="1"/>
              <a:t>Prolegomena</a:t>
            </a:r>
            <a:r>
              <a:rPr lang="hu-HU" sz="2300" i="1" dirty="0"/>
              <a:t> </a:t>
            </a:r>
            <a:r>
              <a:rPr lang="hu-HU" sz="2300" i="1" dirty="0" err="1"/>
              <a:t>zur</a:t>
            </a:r>
            <a:r>
              <a:rPr lang="hu-HU" sz="2300" i="1" dirty="0"/>
              <a:t> </a:t>
            </a:r>
            <a:r>
              <a:rPr lang="hu-HU" sz="2300" i="1" dirty="0" err="1"/>
              <a:t>Geschichte</a:t>
            </a:r>
            <a:r>
              <a:rPr lang="hu-HU" sz="2300" i="1" dirty="0"/>
              <a:t> </a:t>
            </a:r>
            <a:r>
              <a:rPr lang="hu-HU" sz="2300" i="1" dirty="0" err="1"/>
              <a:t>Israels</a:t>
            </a:r>
            <a:r>
              <a:rPr lang="hu-HU" sz="2300" dirty="0"/>
              <a:t> (1927</a:t>
            </a:r>
            <a:r>
              <a:rPr lang="hu-HU" sz="2300" baseline="50000" dirty="0"/>
              <a:t>6</a:t>
            </a:r>
            <a:r>
              <a:rPr lang="hu-HU" sz="2300" dirty="0"/>
              <a:t>, Lukács József ford.). Közli: Simon Róbert, </a:t>
            </a:r>
            <a:r>
              <a:rPr lang="hu-HU" sz="2300" i="1" dirty="0"/>
              <a:t>A vallástörténet klasszikusai: Szöveggyűjtemény</a:t>
            </a:r>
            <a:r>
              <a:rPr lang="hu-HU" sz="2300" dirty="0"/>
              <a:t> (</a:t>
            </a:r>
            <a:r>
              <a:rPr lang="hu-HU" sz="2300" dirty="0" err="1"/>
              <a:t>Bpest</a:t>
            </a:r>
            <a:r>
              <a:rPr lang="hu-HU" sz="2300" dirty="0"/>
              <a:t>.: Osiris, 2003: 328).</a:t>
            </a:r>
            <a:endParaRPr lang="hu-HU" sz="2400" dirty="0"/>
          </a:p>
        </p:txBody>
      </p:sp>
      <p:pic>
        <p:nvPicPr>
          <p:cNvPr id="1026" name="Picture 2" descr="Julius Wellhausen 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248" y="197485"/>
            <a:ext cx="1607344" cy="232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551176" y="-20975"/>
            <a:ext cx="461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https://upload.wikimedia.org/wikipedia/commons/thumb/7/7a/Julius_Wellhausen_02.jpg/125px-Julius_Wellhausen_02.jpg</a:t>
            </a:r>
          </a:p>
        </p:txBody>
      </p:sp>
    </p:spTree>
    <p:extLst>
      <p:ext uri="{BB962C8B-B14F-4D97-AF65-F5344CB8AC3E}">
        <p14:creationId xmlns:p14="http://schemas.microsoft.com/office/powerpoint/2010/main" val="2707965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Vallástörténet </a:t>
            </a:r>
            <a:r>
              <a:rPr lang="hu-HU" spc="100" dirty="0"/>
              <a:t> </a:t>
            </a:r>
            <a:r>
              <a:rPr lang="hu-HU" i="1" spc="100" dirty="0"/>
              <a:t>Julius </a:t>
            </a:r>
            <a:r>
              <a:rPr lang="hu-HU" i="1" spc="100" dirty="0" err="1"/>
              <a:t>Wellhausen</a:t>
            </a:r>
            <a:r>
              <a:rPr lang="hu-HU" i="1" spc="100" dirty="0"/>
              <a:t> </a:t>
            </a:r>
            <a:r>
              <a:rPr lang="hu-HU" spc="100" dirty="0"/>
              <a:t> </a:t>
            </a:r>
            <a:r>
              <a:rPr lang="hu-HU" dirty="0"/>
              <a:t>példáján: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1112062" cy="4879976"/>
          </a:xfrm>
        </p:spPr>
        <p:txBody>
          <a:bodyPr>
            <a:normAutofit/>
          </a:bodyPr>
          <a:lstStyle/>
          <a:p>
            <a:pPr algn="just">
              <a:lnSpc>
                <a:spcPct val="99000"/>
              </a:lnSpc>
            </a:pPr>
            <a:r>
              <a:rPr lang="hu-HU" b="1" dirty="0" err="1"/>
              <a:t>Wellhausen</a:t>
            </a:r>
            <a:r>
              <a:rPr lang="hu-HU" dirty="0"/>
              <a:t>: teológus, a korai arab történelem kutatásának az úttörője. </a:t>
            </a:r>
            <a:br>
              <a:rPr lang="hu-HU" dirty="0"/>
            </a:br>
            <a:r>
              <a:rPr lang="hu-HU" sz="2400" dirty="0"/>
              <a:t>A </a:t>
            </a:r>
            <a:r>
              <a:rPr lang="hu-HU" sz="2400" dirty="0" err="1"/>
              <a:t>Pentateuchus</a:t>
            </a:r>
            <a:r>
              <a:rPr lang="hu-HU" sz="2400" dirty="0"/>
              <a:t> </a:t>
            </a:r>
            <a:r>
              <a:rPr lang="hu-HU" sz="2400" u="sng" dirty="0"/>
              <a:t>új dokumentum-hipotézise</a:t>
            </a:r>
            <a:r>
              <a:rPr lang="hu-HU" sz="2400" dirty="0"/>
              <a:t> (J, E, P, D): fordulópont a </a:t>
            </a:r>
            <a:r>
              <a:rPr lang="hu-HU" sz="2400" b="1" dirty="0"/>
              <a:t>bibliakritikában</a:t>
            </a:r>
            <a:r>
              <a:rPr lang="hu-HU" sz="2400" dirty="0"/>
              <a:t>.</a:t>
            </a:r>
          </a:p>
          <a:p>
            <a:pPr algn="just">
              <a:lnSpc>
                <a:spcPct val="99000"/>
              </a:lnSpc>
            </a:pPr>
            <a:r>
              <a:rPr lang="hu-HU" dirty="0"/>
              <a:t>Cél: a (szellem)történet, a vallás </a:t>
            </a:r>
            <a:r>
              <a:rPr lang="hu-HU" b="1" dirty="0">
                <a:solidFill>
                  <a:srgbClr val="497DAB"/>
                </a:solidFill>
              </a:rPr>
              <a:t>időbeli fejlődésének a rekonstrukciója</a:t>
            </a:r>
            <a:r>
              <a:rPr lang="hu-HU" dirty="0"/>
              <a:t>.</a:t>
            </a:r>
          </a:p>
          <a:p>
            <a:pPr algn="just">
              <a:lnSpc>
                <a:spcPct val="99000"/>
              </a:lnSpc>
            </a:pPr>
            <a:r>
              <a:rPr lang="hu-HU" dirty="0"/>
              <a:t>A források kritikus vizsgálata alapján. `Kritika’ = a szöveg mint irodalom.</a:t>
            </a:r>
          </a:p>
          <a:p>
            <a:pPr algn="just">
              <a:lnSpc>
                <a:spcPct val="99000"/>
              </a:lnSpc>
            </a:pPr>
            <a:r>
              <a:rPr lang="hu-HU" dirty="0"/>
              <a:t>Az izraelita történelem és vallás fejlődésének a narratívája</a:t>
            </a:r>
          </a:p>
          <a:p>
            <a:pPr algn="just">
              <a:lnSpc>
                <a:spcPct val="99000"/>
              </a:lnSpc>
            </a:pPr>
            <a:endParaRPr lang="hu-HU" dirty="0"/>
          </a:p>
          <a:p>
            <a:pPr algn="just">
              <a:lnSpc>
                <a:spcPct val="99000"/>
              </a:lnSpc>
            </a:pPr>
            <a:endParaRPr lang="hu-HU" dirty="0"/>
          </a:p>
          <a:p>
            <a:pPr marL="0" indent="0">
              <a:lnSpc>
                <a:spcPct val="99000"/>
              </a:lnSpc>
              <a:buNone/>
            </a:pPr>
            <a:r>
              <a:rPr lang="hu-HU" dirty="0"/>
              <a:t>	A bibliai szöveg történetére vonatkozó narratíva</a:t>
            </a:r>
          </a:p>
          <a:p>
            <a:pPr algn="just">
              <a:lnSpc>
                <a:spcPct val="99000"/>
              </a:lnSpc>
            </a:pPr>
            <a:r>
              <a:rPr lang="hu-HU" dirty="0"/>
              <a:t>A narratíva politikai kontextusba </a:t>
            </a:r>
            <a:r>
              <a:rPr lang="hu-HU" sz="2200" i="1" dirty="0"/>
              <a:t>(a 19. századi zsidóság megítélése)</a:t>
            </a:r>
            <a:r>
              <a:rPr lang="hu-HU" dirty="0"/>
              <a:t> is ágyazódik.</a:t>
            </a:r>
          </a:p>
        </p:txBody>
      </p:sp>
      <p:sp>
        <p:nvSpPr>
          <p:cNvPr id="4" name="Szalagnyíl jobbra 3"/>
          <p:cNvSpPr/>
          <p:nvPr/>
        </p:nvSpPr>
        <p:spPr>
          <a:xfrm>
            <a:off x="3992880" y="4418012"/>
            <a:ext cx="792480" cy="103413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6" name="Szalagnyíl jobbra 5"/>
          <p:cNvSpPr/>
          <p:nvPr/>
        </p:nvSpPr>
        <p:spPr>
          <a:xfrm>
            <a:off x="5684520" y="4372292"/>
            <a:ext cx="792480" cy="1034130"/>
          </a:xfrm>
          <a:prstGeom prst="curvedRigh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5D56E3CB-7BDC-4483-932D-0707429DF2FD}"/>
              </a:ext>
            </a:extLst>
          </p:cNvPr>
          <p:cNvSpPr txBox="1"/>
          <p:nvPr/>
        </p:nvSpPr>
        <p:spPr>
          <a:xfrm>
            <a:off x="9322675" y="3650811"/>
            <a:ext cx="2753711" cy="369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(nem pedig mint kritizálás!)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29901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Összehasonlító-történeti vallástudomány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39240"/>
            <a:ext cx="10515600" cy="5192636"/>
          </a:xfrm>
        </p:spPr>
        <p:txBody>
          <a:bodyPr>
            <a:normAutofit/>
          </a:bodyPr>
          <a:lstStyle/>
          <a:p>
            <a:pPr>
              <a:lnSpc>
                <a:spcPct val="97000"/>
              </a:lnSpc>
            </a:pPr>
            <a:r>
              <a:rPr lang="hu-HU" dirty="0"/>
              <a:t>A vallások </a:t>
            </a:r>
            <a:r>
              <a:rPr lang="hu-HU" u="sng" dirty="0"/>
              <a:t>megfigyelése</a:t>
            </a:r>
            <a:r>
              <a:rPr lang="hu-HU" dirty="0"/>
              <a:t> és szisztematikus </a:t>
            </a:r>
            <a:r>
              <a:rPr lang="hu-HU" u="sng" dirty="0"/>
              <a:t>összehasonlítása</a:t>
            </a:r>
            <a:r>
              <a:rPr lang="hu-HU" dirty="0"/>
              <a:t>.</a:t>
            </a:r>
          </a:p>
          <a:p>
            <a:pPr>
              <a:lnSpc>
                <a:spcPct val="97000"/>
              </a:lnSpc>
            </a:pPr>
            <a:r>
              <a:rPr lang="hu-HU" dirty="0"/>
              <a:t>A megfigyelt adatok elhelyezése egy történeti </a:t>
            </a:r>
            <a:r>
              <a:rPr lang="hu-HU" u="sng" dirty="0"/>
              <a:t>narratívában</a:t>
            </a:r>
            <a:r>
              <a:rPr lang="hu-HU" dirty="0"/>
              <a:t>.</a:t>
            </a:r>
          </a:p>
          <a:p>
            <a:pPr>
              <a:lnSpc>
                <a:spcPct val="97000"/>
              </a:lnSpc>
            </a:pPr>
            <a:r>
              <a:rPr lang="hu-HU" dirty="0"/>
              <a:t>A narratíva </a:t>
            </a:r>
            <a:r>
              <a:rPr lang="hu-HU" u="sng" dirty="0"/>
              <a:t>iránya</a:t>
            </a:r>
            <a:r>
              <a:rPr lang="hu-HU" dirty="0"/>
              <a:t> többféle is lehet: </a:t>
            </a:r>
          </a:p>
          <a:p>
            <a:pPr lvl="1">
              <a:lnSpc>
                <a:spcPct val="97000"/>
              </a:lnSpc>
            </a:pPr>
            <a:r>
              <a:rPr lang="hu-HU" dirty="0"/>
              <a:t>Fokozatos 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fejlődés</a:t>
            </a:r>
            <a:r>
              <a:rPr lang="hu-HU" dirty="0"/>
              <a:t> a törzsi vallásoktól, animizmustól a politeizmuson keresztül a monoteizmusig (pl. azon belül JK felismeréséig)?</a:t>
            </a:r>
          </a:p>
          <a:p>
            <a:pPr lvl="1">
              <a:lnSpc>
                <a:spcPct val="97000"/>
              </a:lnSpc>
            </a:pPr>
            <a:r>
              <a:rPr lang="hu-HU" dirty="0"/>
              <a:t>Fokozatos </a:t>
            </a:r>
            <a:r>
              <a:rPr lang="hu-HU" b="1" dirty="0">
                <a:solidFill>
                  <a:srgbClr val="C00000"/>
                </a:solidFill>
              </a:rPr>
              <a:t>romlás</a:t>
            </a:r>
            <a:r>
              <a:rPr lang="hu-HU" dirty="0"/>
              <a:t> egy állítólagos ősi, romlatlan állapotból?</a:t>
            </a:r>
          </a:p>
          <a:p>
            <a:pPr>
              <a:lnSpc>
                <a:spcPct val="97000"/>
              </a:lnSpc>
            </a:pPr>
            <a:r>
              <a:rPr lang="hu-HU" u="sng" dirty="0"/>
              <a:t>Magyarázat</a:t>
            </a:r>
            <a:r>
              <a:rPr lang="hu-HU" dirty="0"/>
              <a:t> </a:t>
            </a:r>
            <a:r>
              <a:rPr lang="hu-HU" b="1" dirty="0"/>
              <a:t>a</a:t>
            </a:r>
            <a:r>
              <a:rPr lang="hu-HU" dirty="0"/>
              <a:t> vallásra: </a:t>
            </a:r>
          </a:p>
          <a:p>
            <a:pPr lvl="1">
              <a:lnSpc>
                <a:spcPct val="97000"/>
              </a:lnSpc>
            </a:pPr>
            <a:r>
              <a:rPr lang="hu-HU" dirty="0"/>
              <a:t>A megfigyelt jelenségek csoportosítása, tipologizálása?</a:t>
            </a:r>
          </a:p>
          <a:p>
            <a:pPr lvl="1">
              <a:lnSpc>
                <a:spcPct val="97000"/>
              </a:lnSpc>
            </a:pPr>
            <a:r>
              <a:rPr lang="hu-HU" dirty="0"/>
              <a:t>A narratívára, annak irányára?</a:t>
            </a:r>
          </a:p>
          <a:p>
            <a:pPr>
              <a:lnSpc>
                <a:spcPct val="97000"/>
              </a:lnSpc>
            </a:pPr>
            <a:r>
              <a:rPr lang="hu-HU" dirty="0"/>
              <a:t>Magyarázat </a:t>
            </a:r>
            <a:r>
              <a:rPr lang="hu-HU" b="1" dirty="0"/>
              <a:t>egyes</a:t>
            </a:r>
            <a:r>
              <a:rPr lang="hu-HU" dirty="0"/>
              <a:t> vallásokra, </a:t>
            </a:r>
            <a:r>
              <a:rPr lang="hu-HU" b="1" dirty="0"/>
              <a:t>egyes</a:t>
            </a:r>
            <a:r>
              <a:rPr lang="hu-HU" dirty="0"/>
              <a:t> vallások </a:t>
            </a:r>
            <a:r>
              <a:rPr lang="hu-HU" b="1" dirty="0"/>
              <a:t>egyes</a:t>
            </a:r>
            <a:r>
              <a:rPr lang="hu-HU" dirty="0"/>
              <a:t> jelenségeire:</a:t>
            </a:r>
          </a:p>
          <a:p>
            <a:pPr lvl="1">
              <a:lnSpc>
                <a:spcPct val="97000"/>
              </a:lnSpc>
            </a:pPr>
            <a:r>
              <a:rPr lang="hu-HU" dirty="0"/>
              <a:t>Elhelyezkedés a „nagy narratívában” + kölcsönzések szomszédos kultúráktól.</a:t>
            </a:r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B29B0AFB-1EA3-4FF7-ADF1-1020CD469736}"/>
              </a:ext>
            </a:extLst>
          </p:cNvPr>
          <p:cNvSpPr/>
          <p:nvPr/>
        </p:nvSpPr>
        <p:spPr>
          <a:xfrm rot="19414189">
            <a:off x="553264" y="3231931"/>
            <a:ext cx="646386" cy="378372"/>
          </a:xfrm>
          <a:prstGeom prst="rightArrow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7AFEBEB2-8C95-4D91-868F-C01E6D9425CB}"/>
              </a:ext>
            </a:extLst>
          </p:cNvPr>
          <p:cNvSpPr/>
          <p:nvPr/>
        </p:nvSpPr>
        <p:spPr>
          <a:xfrm rot="3261038">
            <a:off x="436178" y="3851776"/>
            <a:ext cx="646386" cy="37837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53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6240" y="365125"/>
            <a:ext cx="10515600" cy="1325563"/>
          </a:xfrm>
        </p:spPr>
        <p:txBody>
          <a:bodyPr/>
          <a:lstStyle/>
          <a:p>
            <a:r>
              <a:rPr lang="hu-HU" dirty="0" err="1"/>
              <a:t>Maimonides</a:t>
            </a:r>
            <a:r>
              <a:rPr lang="hu-HU" dirty="0"/>
              <a:t> (1135/8–1204): </a:t>
            </a:r>
            <a:r>
              <a:rPr lang="hu-HU" i="1" dirty="0" err="1"/>
              <a:t>Misne</a:t>
            </a:r>
            <a:r>
              <a:rPr lang="hu-HU" i="1" dirty="0"/>
              <a:t> Tora</a:t>
            </a:r>
            <a:br>
              <a:rPr lang="hu-HU" i="1" dirty="0"/>
            </a:br>
            <a:r>
              <a:rPr lang="hu-HU" sz="3200" i="1" dirty="0" err="1"/>
              <a:t>Széfer</a:t>
            </a:r>
            <a:r>
              <a:rPr lang="hu-HU" sz="3200" i="1" dirty="0"/>
              <a:t> </a:t>
            </a:r>
            <a:r>
              <a:rPr lang="hu-HU" sz="3200" i="1" dirty="0" err="1"/>
              <a:t>ha-mada</a:t>
            </a:r>
            <a:r>
              <a:rPr lang="hu-HU" sz="3200" i="1" dirty="0"/>
              <a:t>, </a:t>
            </a:r>
            <a:r>
              <a:rPr lang="hu-HU" sz="3200" i="1" dirty="0" err="1"/>
              <a:t>Hilkhot</a:t>
            </a:r>
            <a:r>
              <a:rPr lang="hu-HU" sz="3200" i="1" dirty="0"/>
              <a:t> </a:t>
            </a:r>
            <a:r>
              <a:rPr lang="hu-HU" sz="3200" i="1" dirty="0" err="1"/>
              <a:t>avoda</a:t>
            </a:r>
            <a:r>
              <a:rPr lang="hu-HU" sz="3200" i="1" dirty="0"/>
              <a:t> </a:t>
            </a:r>
            <a:r>
              <a:rPr lang="hu-HU" sz="3200" i="1" dirty="0" err="1"/>
              <a:t>zara</a:t>
            </a:r>
            <a:r>
              <a:rPr lang="hu-HU" sz="3200" dirty="0"/>
              <a:t> 1:</a:t>
            </a:r>
            <a:r>
              <a:rPr lang="hu-HU" sz="3200" dirty="0" err="1"/>
              <a:t>1</a:t>
            </a:r>
            <a:r>
              <a:rPr lang="hu-HU" sz="3200" dirty="0"/>
              <a:t>–2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9560" y="1996439"/>
            <a:ext cx="11323320" cy="4511041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99000"/>
              </a:lnSpc>
              <a:buFont typeface="+mj-lt"/>
              <a:buAutoNum type="arabicPeriod"/>
            </a:pPr>
            <a:r>
              <a:rPr lang="hu-HU" dirty="0" err="1"/>
              <a:t>Enos</a:t>
            </a:r>
            <a:r>
              <a:rPr lang="hu-HU" dirty="0"/>
              <a:t> idejében nagyot tévedtek az emberek (…), és </a:t>
            </a:r>
            <a:r>
              <a:rPr lang="hu-HU" dirty="0" err="1"/>
              <a:t>Enos</a:t>
            </a:r>
            <a:r>
              <a:rPr lang="hu-HU" dirty="0"/>
              <a:t> is a tévedők közé tartozott. És ez volt a tévedésük: azt mondták, hogy mivel az Isten teremtette ezeket a csillagokat és ezeket az égi szférákat, ezáltal irányítva a világot, és a magasba helyezte őket, és megbecsülést osztott nekik, és ők [a csillagok] szolgálják Őt [Istent], ezért ők [a csillagok] is megérdemlik a  tiszteletet és megbecsülést. Isten, </a:t>
            </a:r>
            <a:r>
              <a:rPr lang="hu-HU" dirty="0" err="1"/>
              <a:t>áldassék</a:t>
            </a:r>
            <a:r>
              <a:rPr lang="hu-HU" dirty="0"/>
              <a:t>, akarata, hogy megtiszteljük és megbecsüljük mindazt, akit ő is megtisztel és megbecsül. (…)</a:t>
            </a:r>
          </a:p>
          <a:p>
            <a:pPr marL="514350" indent="-514350" algn="just">
              <a:lnSpc>
                <a:spcPct val="99000"/>
              </a:lnSpc>
              <a:buFont typeface="+mj-lt"/>
              <a:buAutoNum type="arabicPeriod"/>
            </a:pPr>
            <a:r>
              <a:rPr lang="hu-HU" dirty="0"/>
              <a:t>Amint erre gondoltak, elkezdtek szentélyeket építeni a csillagok számára és áldozatokat bemutatni nekik (…) leborulni nekik – hogy ezáltal, rosszul gondolva, teljesítsék a Teremtő akaratát. Ez volt a bálványimádás gyökere.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0180320" y="473908"/>
            <a:ext cx="176784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hu-HU" sz="2200" i="1" dirty="0">
                <a:latin typeface="+mj-lt"/>
              </a:rPr>
              <a:t>Példa egy korai vallástörténeti narratívára.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0210800" y="4617720"/>
            <a:ext cx="173736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hu-HU" sz="2000">
                <a:latin typeface="+mj-lt"/>
              </a:rPr>
              <a:t>Vö</a:t>
            </a:r>
            <a:r>
              <a:rPr lang="hu-HU" sz="2000" dirty="0">
                <a:latin typeface="+mj-lt"/>
              </a:rPr>
              <a:t>. </a:t>
            </a:r>
            <a:r>
              <a:rPr lang="hu-HU" sz="2000" i="1" dirty="0" err="1">
                <a:latin typeface="+mj-lt"/>
              </a:rPr>
              <a:t>imitatio</a:t>
            </a:r>
            <a:r>
              <a:rPr lang="hu-HU" sz="2000" i="1" dirty="0">
                <a:latin typeface="+mj-lt"/>
              </a:rPr>
              <a:t> </a:t>
            </a:r>
            <a:r>
              <a:rPr lang="hu-HU" sz="2000" i="1" dirty="0" err="1">
                <a:latin typeface="+mj-lt"/>
              </a:rPr>
              <a:t>dei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7841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Parallelománia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50301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i="1" dirty="0"/>
              <a:t>Hasonlóság vagy azonosság/egybeesés? Mennyire erőltetett párhuzam?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i="1" dirty="0"/>
              <a:t> Hasonlóságok, ill. eltérések a lényeges vagy a lényegtelen aspektusokban?</a:t>
            </a:r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r>
              <a:rPr lang="hu-HU" dirty="0"/>
              <a:t>Egybeesések lehetséges okai:</a:t>
            </a:r>
          </a:p>
          <a:p>
            <a:pPr marL="546100" indent="-369888">
              <a:tabLst>
                <a:tab pos="352425" algn="l"/>
              </a:tabLst>
            </a:pPr>
            <a:r>
              <a:rPr lang="hu-HU" dirty="0"/>
              <a:t>Véletlen</a:t>
            </a:r>
          </a:p>
          <a:p>
            <a:pPr marL="546100" indent="-369888">
              <a:tabLst>
                <a:tab pos="352425" algn="l"/>
              </a:tabLst>
            </a:pPr>
            <a:r>
              <a:rPr lang="hu-HU" dirty="0"/>
              <a:t>Közös ősből való leszármazás, tehát rokonság.</a:t>
            </a:r>
          </a:p>
          <a:p>
            <a:pPr marL="546100" indent="-369888">
              <a:tabLst>
                <a:tab pos="352425" algn="l"/>
              </a:tabLst>
            </a:pPr>
            <a:r>
              <a:rPr lang="hu-HU" dirty="0"/>
              <a:t>Átvétel, kölcsönzés</a:t>
            </a:r>
          </a:p>
          <a:p>
            <a:pPr marL="546100" indent="-369888">
              <a:tabLst>
                <a:tab pos="352425" algn="l"/>
              </a:tabLst>
            </a:pPr>
            <a:r>
              <a:rPr lang="hu-HU" dirty="0"/>
              <a:t>Tipológiai (véletlen) egybeesés</a:t>
            </a:r>
          </a:p>
          <a:p>
            <a:pPr marL="546100" indent="-369888">
              <a:tabLst>
                <a:tab pos="352425" algn="l"/>
              </a:tabLst>
            </a:pPr>
            <a:r>
              <a:rPr lang="hu-HU" dirty="0"/>
              <a:t>Független párhuzamos fejlődés (univerzális vagy rokon) gyökerekből,</a:t>
            </a:r>
            <a:br>
              <a:rPr lang="hu-HU" dirty="0"/>
            </a:br>
            <a:r>
              <a:rPr lang="hu-HU" dirty="0"/>
              <a:t>és ezek a közös gyökerek teszik (szinte) szükségszerűvé a hasonlóságot.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9478FDF-4EB2-4DF0-98DE-98747FF68F99}"/>
              </a:ext>
            </a:extLst>
          </p:cNvPr>
          <p:cNvSpPr txBox="1"/>
          <p:nvPr/>
        </p:nvSpPr>
        <p:spPr>
          <a:xfrm>
            <a:off x="0" y="6492875"/>
            <a:ext cx="994278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Samuel </a:t>
            </a:r>
            <a:r>
              <a:rPr lang="en-US" dirty="0" err="1"/>
              <a:t>Sandmel</a:t>
            </a:r>
            <a:r>
              <a:rPr lang="hu-HU" dirty="0"/>
              <a:t>: </a:t>
            </a:r>
            <a:r>
              <a:rPr lang="en-US" dirty="0" err="1"/>
              <a:t>Parallelomania</a:t>
            </a:r>
            <a:r>
              <a:rPr lang="hu-HU" dirty="0"/>
              <a:t>,</a:t>
            </a:r>
            <a:r>
              <a:rPr lang="en-US" dirty="0"/>
              <a:t> </a:t>
            </a:r>
            <a:r>
              <a:rPr lang="hu-HU" dirty="0"/>
              <a:t>in</a:t>
            </a:r>
            <a:r>
              <a:rPr lang="en-US" dirty="0"/>
              <a:t> </a:t>
            </a:r>
            <a:r>
              <a:rPr lang="en-US" i="1" dirty="0"/>
              <a:t>Journal of Biblical Literature</a:t>
            </a:r>
            <a:r>
              <a:rPr lang="en-US" dirty="0"/>
              <a:t>, </a:t>
            </a:r>
            <a:r>
              <a:rPr lang="hu-HU" dirty="0"/>
              <a:t>v</a:t>
            </a:r>
            <a:r>
              <a:rPr lang="en-US" dirty="0" err="1"/>
              <a:t>ol</a:t>
            </a:r>
            <a:r>
              <a:rPr lang="en-US" dirty="0"/>
              <a:t>. 81, </a:t>
            </a:r>
            <a:r>
              <a:rPr lang="hu-HU" dirty="0"/>
              <a:t>n</a:t>
            </a:r>
            <a:r>
              <a:rPr lang="en-US" dirty="0"/>
              <a:t>o. 1 (Mar</a:t>
            </a:r>
            <a:r>
              <a:rPr lang="hu-HU" dirty="0" err="1"/>
              <a:t>ch</a:t>
            </a:r>
            <a:r>
              <a:rPr lang="en-US" dirty="0"/>
              <a:t> 1962), pp. 1</a:t>
            </a:r>
            <a:r>
              <a:rPr lang="hu-HU" dirty="0"/>
              <a:t>–</a:t>
            </a:r>
            <a:r>
              <a:rPr lang="en-US" dirty="0"/>
              <a:t>13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8485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87908"/>
            <a:ext cx="10515600" cy="2882183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hu-HU" i="1" noProof="0" dirty="0"/>
              <a:t>Köszönöm a figyelmet, és</a:t>
            </a:r>
            <a:br>
              <a:rPr lang="hu-HU" i="1" noProof="0" dirty="0"/>
            </a:br>
            <a:r>
              <a:rPr lang="hu-HU" i="1" noProof="0" dirty="0"/>
              <a:t>viszlát következő alkalommal!</a:t>
            </a:r>
          </a:p>
        </p:txBody>
      </p:sp>
    </p:spTree>
    <p:extLst>
      <p:ext uri="{BB962C8B-B14F-4D97-AF65-F5344CB8AC3E}">
        <p14:creationId xmlns:p14="http://schemas.microsoft.com/office/powerpoint/2010/main" val="305863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hu-HU" dirty="0"/>
              <a:t>Bevezetés </a:t>
            </a:r>
            <a:br>
              <a:rPr lang="hu-HU" dirty="0"/>
            </a:br>
            <a:r>
              <a:rPr lang="hu-HU" dirty="0"/>
              <a:t>a vallástudomány módszereibe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31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78980" cy="1325563"/>
          </a:xfrm>
        </p:spPr>
        <p:txBody>
          <a:bodyPr/>
          <a:lstStyle/>
          <a:p>
            <a:r>
              <a:rPr lang="hu-HU" dirty="0"/>
              <a:t>A vallással való foglalkozás története dióhéjban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890258"/>
              </p:ext>
            </p:extLst>
          </p:nvPr>
        </p:nvGraphicFramePr>
        <p:xfrm>
          <a:off x="649518" y="1825625"/>
          <a:ext cx="1107898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23">
                <a:tc>
                  <a:txBody>
                    <a:bodyPr/>
                    <a:lstStyle/>
                    <a:p>
                      <a:endParaRPr lang="hu-HU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Mi</a:t>
                      </a:r>
                      <a:r>
                        <a:rPr lang="hu-HU" sz="2200" baseline="0" dirty="0"/>
                        <a:t> a vallás?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Hogyan tanulmányozható?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mióta?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spc="2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isteni akarat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i="1" dirty="0"/>
                        <a:t>a kinyilatkoztatott</a:t>
                      </a:r>
                      <a:r>
                        <a:rPr lang="hu-HU" sz="2200" i="1" baseline="0" dirty="0"/>
                        <a:t> szöveg értelmezésével és elmélkedéssel</a:t>
                      </a:r>
                      <a:endParaRPr lang="hu-HU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késő ókor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spc="2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Vallástörténet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történeti jelenség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i="1" dirty="0"/>
                        <a:t>történeti-összehasonlító módszerekkel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17.</a:t>
                      </a:r>
                      <a:r>
                        <a:rPr lang="hu-HU" sz="2200" baseline="0" dirty="0"/>
                        <a:t> század</a:t>
                      </a:r>
                      <a:br>
                        <a:rPr lang="hu-HU" sz="2200" baseline="0" dirty="0"/>
                      </a:br>
                      <a:r>
                        <a:rPr lang="hu-HU" sz="2200" baseline="0" dirty="0"/>
                        <a:t>19. század</a:t>
                      </a:r>
                      <a:endParaRPr lang="hu-H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spc="2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Vallásfenomenológia</a:t>
                      </a:r>
                      <a:endParaRPr lang="hu-HU" sz="2200" i="1" spc="2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egyéni tapasztalat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i="1" dirty="0"/>
                        <a:t>önmegfigyeléssel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20. sz. eleje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spc="2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Vallásszociológia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társadalmi jelenség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i="1" dirty="0"/>
                        <a:t>szociológiai módszerekkel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hu-HU" sz="2200" dirty="0"/>
                        <a:t>19. sz. vége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spc="2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Vallásantropológia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közösségi jelenség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i="1" dirty="0"/>
                        <a:t>terepmunkával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spc="2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Valláspszichológia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egyéni lelki jelenség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i="1" dirty="0"/>
                        <a:t>pszichológiai kísérletekkel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20. század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087">
                <a:tc>
                  <a:txBody>
                    <a:bodyPr/>
                    <a:lstStyle/>
                    <a:p>
                      <a:r>
                        <a:rPr lang="hu-HU" sz="2200" i="1" spc="2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Kognitív vallástudomány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a </a:t>
                      </a:r>
                      <a:r>
                        <a:rPr lang="hu-HU" sz="2200" i="1" dirty="0"/>
                        <a:t>Homo sapiens </a:t>
                      </a:r>
                      <a:br>
                        <a:rPr lang="hu-HU" sz="2200" i="1" dirty="0"/>
                      </a:br>
                      <a:r>
                        <a:rPr lang="hu-HU" sz="2200" i="0" dirty="0"/>
                        <a:t>faj</a:t>
                      </a:r>
                      <a:r>
                        <a:rPr lang="hu-HU" sz="2200" baseline="0" dirty="0"/>
                        <a:t> jellemzője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/>
                        <a:t>fentiekkel</a:t>
                      </a:r>
                      <a:r>
                        <a:rPr lang="hu-HU" sz="2000" i="1" baseline="0" dirty="0"/>
                        <a:t>, agyi képalkotó eljárásokkal, számítógépes modellezéssel…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20. sz. vége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78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valláskutatás módszerei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0938641" cy="485895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1000"/>
              </a:lnSpc>
              <a:buFont typeface="+mj-lt"/>
              <a:buAutoNum type="arabicPeriod"/>
            </a:pPr>
            <a:r>
              <a:rPr lang="hu-HU" sz="2600" dirty="0"/>
              <a:t>A vallás mint </a:t>
            </a:r>
            <a:r>
              <a:rPr lang="hu-HU" sz="2600" b="1" dirty="0">
                <a:solidFill>
                  <a:srgbClr val="C00000"/>
                </a:solidFill>
              </a:rPr>
              <a:t>„</a:t>
            </a:r>
            <a:r>
              <a:rPr lang="hu-HU" sz="2600" b="1" dirty="0" err="1">
                <a:solidFill>
                  <a:srgbClr val="C00000"/>
                </a:solidFill>
              </a:rPr>
              <a:t>sui</a:t>
            </a:r>
            <a:r>
              <a:rPr lang="hu-HU" sz="2600" b="1" dirty="0">
                <a:solidFill>
                  <a:srgbClr val="C00000"/>
                </a:solidFill>
              </a:rPr>
              <a:t> generis” jelenség</a:t>
            </a:r>
            <a:r>
              <a:rPr lang="hu-HU" sz="2600" dirty="0"/>
              <a:t>: </a:t>
            </a:r>
          </a:p>
          <a:p>
            <a:pPr marL="971550" lvl="1" indent="-514350">
              <a:lnSpc>
                <a:spcPct val="101000"/>
              </a:lnSpc>
              <a:buFont typeface="+mj-lt"/>
              <a:buAutoNum type="alphaLcPeriod"/>
            </a:pPr>
            <a:r>
              <a:rPr lang="hu-HU" sz="2600" i="1" dirty="0"/>
              <a:t>Teológia</a:t>
            </a:r>
          </a:p>
          <a:p>
            <a:pPr marL="971550" lvl="1" indent="-514350">
              <a:lnSpc>
                <a:spcPct val="101000"/>
              </a:lnSpc>
              <a:buFont typeface="+mj-lt"/>
              <a:buAutoNum type="alphaLcPeriod"/>
            </a:pPr>
            <a:r>
              <a:rPr lang="hu-HU" sz="2600" i="1" dirty="0" err="1"/>
              <a:t>Vallásfenomenológia</a:t>
            </a:r>
            <a:r>
              <a:rPr lang="hu-HU" sz="2600" i="1" dirty="0"/>
              <a:t> </a:t>
            </a:r>
          </a:p>
          <a:p>
            <a:pPr marL="514350" indent="-514350">
              <a:lnSpc>
                <a:spcPct val="101000"/>
              </a:lnSpc>
              <a:buFont typeface="+mj-lt"/>
              <a:buAutoNum type="arabicPeriod"/>
            </a:pPr>
            <a:r>
              <a:rPr lang="hu-HU" sz="2600" dirty="0"/>
              <a:t>A vallás mint </a:t>
            </a:r>
            <a:r>
              <a:rPr lang="hu-HU" sz="2600" b="1" dirty="0">
                <a:solidFill>
                  <a:schemeClr val="accent6">
                    <a:lumMod val="75000"/>
                  </a:schemeClr>
                </a:solidFill>
              </a:rPr>
              <a:t>történeti jelenség</a:t>
            </a:r>
            <a:r>
              <a:rPr lang="hu-HU" sz="2600" dirty="0"/>
              <a:t>:  </a:t>
            </a:r>
            <a:r>
              <a:rPr lang="hu-HU" sz="2600" i="1" dirty="0"/>
              <a:t>összehasonlító vallástörténet</a:t>
            </a:r>
            <a:r>
              <a:rPr lang="hu-HU" sz="2600" dirty="0"/>
              <a:t>.</a:t>
            </a:r>
          </a:p>
          <a:p>
            <a:pPr marL="514350" indent="-514350">
              <a:lnSpc>
                <a:spcPct val="101000"/>
              </a:lnSpc>
              <a:buFont typeface="+mj-lt"/>
              <a:buAutoNum type="arabicPeriod"/>
            </a:pPr>
            <a:r>
              <a:rPr lang="hu-HU" sz="2600" dirty="0"/>
              <a:t>A vallás mint </a:t>
            </a:r>
            <a:r>
              <a:rPr lang="hu-HU" sz="2600" b="1" dirty="0">
                <a:solidFill>
                  <a:srgbClr val="7030A0"/>
                </a:solidFill>
              </a:rPr>
              <a:t>társadalmi és antropológiai jelenség</a:t>
            </a:r>
            <a:r>
              <a:rPr lang="hu-HU" sz="2600" dirty="0"/>
              <a:t>:</a:t>
            </a:r>
            <a:br>
              <a:rPr lang="hu-HU" sz="2600" dirty="0"/>
            </a:br>
            <a:r>
              <a:rPr lang="hu-HU" sz="2600" dirty="0"/>
              <a:t>	</a:t>
            </a:r>
            <a:r>
              <a:rPr lang="hu-HU" sz="2600" i="1" dirty="0"/>
              <a:t>vallásetnológia (vallásnéprajz), vallásantropológia, vallásszociológia.</a:t>
            </a:r>
            <a:br>
              <a:rPr lang="hu-HU" sz="2600" i="1" dirty="0"/>
            </a:br>
            <a:r>
              <a:rPr lang="hu-HU" sz="2600" i="1" dirty="0"/>
              <a:t>	</a:t>
            </a:r>
            <a:r>
              <a:rPr lang="hu-HU" sz="2600" dirty="0"/>
              <a:t>Funkcionalista megközelítések.</a:t>
            </a:r>
            <a:endParaRPr lang="hu-HU" sz="2600" i="1" dirty="0"/>
          </a:p>
          <a:p>
            <a:pPr marL="514350" indent="-514350">
              <a:lnSpc>
                <a:spcPct val="101000"/>
              </a:lnSpc>
              <a:buFont typeface="+mj-lt"/>
              <a:buAutoNum type="arabicPeriod"/>
            </a:pPr>
            <a:r>
              <a:rPr lang="hu-HU" sz="2600" dirty="0"/>
              <a:t>A vallás mint </a:t>
            </a:r>
            <a:r>
              <a:rPr lang="hu-HU" sz="2600" b="1" dirty="0">
                <a:solidFill>
                  <a:schemeClr val="accent4">
                    <a:lumMod val="50000"/>
                  </a:schemeClr>
                </a:solidFill>
              </a:rPr>
              <a:t>pszichológiai-biológiai jelenség</a:t>
            </a:r>
            <a:r>
              <a:rPr lang="hu-HU" sz="2600" dirty="0"/>
              <a:t>: </a:t>
            </a:r>
            <a:br>
              <a:rPr lang="hu-HU" sz="2600" dirty="0"/>
            </a:br>
            <a:r>
              <a:rPr lang="hu-HU" sz="2600" dirty="0"/>
              <a:t>	</a:t>
            </a:r>
            <a:r>
              <a:rPr lang="hu-HU" sz="2600" i="1" dirty="0"/>
              <a:t>Valláspszichológia és kognitív vallástudomány. </a:t>
            </a:r>
            <a:r>
              <a:rPr lang="hu-HU" sz="2600" dirty="0"/>
              <a:t>Evolúciós megközelítések.</a:t>
            </a:r>
          </a:p>
          <a:p>
            <a:pPr marL="514350" indent="-514350">
              <a:lnSpc>
                <a:spcPct val="101000"/>
              </a:lnSpc>
              <a:buFont typeface="+mj-lt"/>
              <a:buAutoNum type="arabicPeriod"/>
            </a:pPr>
            <a:r>
              <a:rPr lang="hu-HU" sz="2600" dirty="0"/>
              <a:t>A vallás mint </a:t>
            </a:r>
            <a:r>
              <a:rPr lang="hu-HU" sz="2600" b="1" dirty="0">
                <a:solidFill>
                  <a:schemeClr val="accent5">
                    <a:lumMod val="75000"/>
                  </a:schemeClr>
                </a:solidFill>
              </a:rPr>
              <a:t>szimbolikus jelenség</a:t>
            </a:r>
            <a:r>
              <a:rPr lang="hu-HU" sz="2600" dirty="0"/>
              <a:t>: </a:t>
            </a:r>
            <a:r>
              <a:rPr lang="hu-HU" sz="2600" i="1" dirty="0"/>
              <a:t>vallásszemiotika.</a:t>
            </a:r>
          </a:p>
        </p:txBody>
      </p:sp>
    </p:spTree>
    <p:extLst>
      <p:ext uri="{BB962C8B-B14F-4D97-AF65-F5344CB8AC3E}">
        <p14:creationId xmlns:p14="http://schemas.microsoft.com/office/powerpoint/2010/main" val="426902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416280-5742-41EB-BC98-11653D633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697834"/>
          </a:xfrm>
        </p:spPr>
        <p:txBody>
          <a:bodyPr>
            <a:normAutofit/>
          </a:bodyPr>
          <a:lstStyle/>
          <a:p>
            <a:r>
              <a:rPr lang="hu-HU" dirty="0"/>
              <a:t>A vallás(ok) története</a:t>
            </a:r>
            <a:br>
              <a:rPr lang="hu-HU" dirty="0"/>
            </a:br>
            <a:br>
              <a:rPr lang="hu-HU" sz="3000" dirty="0"/>
            </a:br>
            <a:r>
              <a:rPr lang="hu-HU" dirty="0"/>
              <a:t>		</a:t>
            </a:r>
            <a:r>
              <a:rPr lang="hu-HU" i="1" dirty="0"/>
              <a:t>mint a kutatás tárgya</a:t>
            </a:r>
            <a:br>
              <a:rPr lang="hu-HU" i="1" dirty="0"/>
            </a:br>
            <a:r>
              <a:rPr lang="hu-HU" i="1" dirty="0"/>
              <a:t>		</a:t>
            </a:r>
            <a:r>
              <a:rPr lang="hu-HU" sz="3200" dirty="0"/>
              <a:t>(ha úgy tetszik: kiegészítés a vallás jelenségeihez)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516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3270532"/>
            <a:ext cx="10850398" cy="2852737"/>
          </a:xfrm>
        </p:spPr>
        <p:txBody>
          <a:bodyPr>
            <a:normAutofit/>
          </a:bodyPr>
          <a:lstStyle/>
          <a:p>
            <a:r>
              <a:rPr lang="hu-HU" sz="4800" dirty="0"/>
              <a:t>(1) 	a vallási rendszerek dinamikája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7E5FA33B-B537-41B8-B910-D1D84F5363DA}"/>
              </a:ext>
            </a:extLst>
          </p:cNvPr>
          <p:cNvSpPr txBox="1">
            <a:spLocks/>
          </p:cNvSpPr>
          <p:nvPr/>
        </p:nvSpPr>
        <p:spPr>
          <a:xfrm>
            <a:off x="831850" y="401193"/>
            <a:ext cx="10515600" cy="36978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A vallás(ok) története</a:t>
            </a:r>
            <a:br>
              <a:rPr lang="hu-HU"/>
            </a:br>
            <a:br>
              <a:rPr lang="hu-HU" sz="3000"/>
            </a:br>
            <a:r>
              <a:rPr lang="hu-HU"/>
              <a:t>		</a:t>
            </a:r>
            <a:r>
              <a:rPr lang="hu-HU" i="1"/>
              <a:t>mint a kutatás tárgya</a:t>
            </a:r>
            <a:br>
              <a:rPr lang="hu-HU" i="1"/>
            </a:br>
            <a:r>
              <a:rPr lang="hu-HU" i="1"/>
              <a:t>		</a:t>
            </a:r>
            <a:r>
              <a:rPr lang="hu-HU" sz="3200"/>
              <a:t>(ha úgy tetszik: kiegészítés a vallás jelenségeihez)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362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vallás mint </a:t>
            </a:r>
            <a:r>
              <a:rPr lang="hu-HU" u="sng" noProof="0" dirty="0"/>
              <a:t>rendszer</a:t>
            </a:r>
            <a:r>
              <a:rPr lang="hu-HU" noProof="0" dirty="0"/>
              <a:t>			</a:t>
            </a:r>
            <a:r>
              <a:rPr lang="hu-HU" i="1" noProof="0" dirty="0"/>
              <a:t>(ismétlés)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36087" cy="4909004"/>
          </a:xfrm>
        </p:spPr>
        <p:txBody>
          <a:bodyPr>
            <a:normAutofit/>
          </a:bodyPr>
          <a:lstStyle/>
          <a:p>
            <a:r>
              <a:rPr lang="hu-HU" b="1" noProof="0" dirty="0"/>
              <a:t>Gondolati elemek, viselkedés, f</a:t>
            </a:r>
            <a:r>
              <a:rPr lang="hu-HU" b="1" noProof="0" dirty="0">
                <a:solidFill>
                  <a:prstClr val="black"/>
                </a:solidFill>
              </a:rPr>
              <a:t>izikai valóság, i</a:t>
            </a:r>
            <a:r>
              <a:rPr lang="hu-HU" b="1" noProof="0" dirty="0"/>
              <a:t>ntézmények…</a:t>
            </a:r>
            <a:endParaRPr lang="hu-HU" sz="2400" noProof="0" dirty="0"/>
          </a:p>
          <a:p>
            <a:pPr marL="0" indent="0">
              <a:buNone/>
            </a:pPr>
            <a:r>
              <a:rPr lang="hu-HU" b="1" noProof="0" dirty="0"/>
              <a:t>+ Külső környezet: </a:t>
            </a:r>
            <a:r>
              <a:rPr lang="hu-HU" sz="2400" noProof="0" dirty="0"/>
              <a:t>adott társadalom, valamint az azt körülvevő más kultúrák, stb.</a:t>
            </a:r>
          </a:p>
          <a:p>
            <a:pPr marL="0" indent="0">
              <a:buNone/>
            </a:pPr>
            <a:r>
              <a:rPr lang="hu-HU" sz="2400" u="sng" noProof="0" dirty="0"/>
              <a:t>Rendszer:</a:t>
            </a:r>
            <a:r>
              <a:rPr lang="hu-HU" sz="2400" noProof="0" dirty="0"/>
              <a:t> 	nem csak sok-sok </a:t>
            </a:r>
            <a:r>
              <a:rPr lang="hu-HU" sz="2400" b="1" noProof="0" dirty="0"/>
              <a:t>elem összessége</a:t>
            </a:r>
            <a:r>
              <a:rPr lang="hu-HU" sz="2400" noProof="0" dirty="0"/>
              <a:t>, </a:t>
            </a:r>
            <a:br>
              <a:rPr lang="hu-HU" sz="2400" noProof="0" dirty="0"/>
            </a:br>
            <a:r>
              <a:rPr lang="hu-HU" sz="2400" noProof="0" dirty="0"/>
              <a:t>		hanem ezek az elemek egymással komplex </a:t>
            </a:r>
            <a:r>
              <a:rPr lang="hu-HU" sz="2400" b="1" noProof="0" dirty="0"/>
              <a:t>kölcsönhatásban</a:t>
            </a:r>
            <a:r>
              <a:rPr lang="hu-HU" sz="2400" noProof="0" dirty="0"/>
              <a:t> is vannak.</a:t>
            </a:r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2400" u="sng" dirty="0"/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1800" noProof="0" dirty="0"/>
          </a:p>
          <a:p>
            <a:pPr marL="0" indent="0">
              <a:buNone/>
            </a:pPr>
            <a:endParaRPr lang="hu-HU" sz="1800" noProof="0" dirty="0"/>
          </a:p>
          <a:p>
            <a:pPr marL="0" indent="0">
              <a:buNone/>
            </a:pPr>
            <a:r>
              <a:rPr lang="hu-HU" noProof="0" dirty="0"/>
              <a:t>+ Mindez </a:t>
            </a:r>
            <a:r>
              <a:rPr lang="hu-HU" b="1" noProof="0" dirty="0"/>
              <a:t>dinamikus rendszer:</a:t>
            </a:r>
            <a:r>
              <a:rPr lang="hu-HU" sz="2400" noProof="0" dirty="0"/>
              <a:t> időben változik, fejlődik, átalakul, szakad...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1669143" y="3657599"/>
            <a:ext cx="9684657" cy="248194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hu-H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Környezet (társadalmi környezet, biológiai környezet…), amelybe </a:t>
            </a:r>
            <a:r>
              <a:rPr lang="hu-HU" sz="24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beágyazva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015671" y="4261984"/>
            <a:ext cx="8781142" cy="17562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Szabályos ötszög 6"/>
          <p:cNvSpPr/>
          <p:nvPr/>
        </p:nvSpPr>
        <p:spPr>
          <a:xfrm>
            <a:off x="2446111" y="5019334"/>
            <a:ext cx="493485" cy="428172"/>
          </a:xfrm>
          <a:prstGeom prst="pentagon">
            <a:avLst/>
          </a:prstGeom>
          <a:solidFill>
            <a:srgbClr val="843C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Hatszög 7"/>
          <p:cNvSpPr/>
          <p:nvPr/>
        </p:nvSpPr>
        <p:spPr>
          <a:xfrm>
            <a:off x="8592457" y="4659086"/>
            <a:ext cx="508000" cy="481012"/>
          </a:xfrm>
          <a:prstGeom prst="hexag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Kereszt 8"/>
          <p:cNvSpPr/>
          <p:nvPr/>
        </p:nvSpPr>
        <p:spPr>
          <a:xfrm>
            <a:off x="5036457" y="5326743"/>
            <a:ext cx="580572" cy="511629"/>
          </a:xfrm>
          <a:prstGeom prst="plus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rapezoid 9"/>
          <p:cNvSpPr/>
          <p:nvPr/>
        </p:nvSpPr>
        <p:spPr>
          <a:xfrm>
            <a:off x="6406242" y="4557486"/>
            <a:ext cx="531587" cy="341085"/>
          </a:xfrm>
          <a:prstGeom prst="trapezoid">
            <a:avLst/>
          </a:prstGeom>
          <a:solidFill>
            <a:schemeClr val="accent6">
              <a:lumMod val="50000"/>
            </a:schemeClr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Körszelet 10"/>
          <p:cNvSpPr/>
          <p:nvPr/>
        </p:nvSpPr>
        <p:spPr>
          <a:xfrm>
            <a:off x="9711871" y="5315216"/>
            <a:ext cx="843644" cy="391886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omboid 11"/>
          <p:cNvSpPr/>
          <p:nvPr/>
        </p:nvSpPr>
        <p:spPr>
          <a:xfrm>
            <a:off x="3860800" y="4601030"/>
            <a:ext cx="609600" cy="453571"/>
          </a:xfrm>
          <a:prstGeom prst="parallelogram">
            <a:avLst/>
          </a:prstGeom>
          <a:solidFill>
            <a:srgbClr val="B52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ombusz 12"/>
          <p:cNvSpPr/>
          <p:nvPr/>
        </p:nvSpPr>
        <p:spPr>
          <a:xfrm>
            <a:off x="7460343" y="5326743"/>
            <a:ext cx="654050" cy="511629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" name="Egyenes összekötő nyíllal 14"/>
          <p:cNvCxnSpPr/>
          <p:nvPr/>
        </p:nvCxnSpPr>
        <p:spPr>
          <a:xfrm>
            <a:off x="5818414" y="5582557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7024460" y="4815115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4557031" y="4715329"/>
            <a:ext cx="1836512" cy="13607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V="1">
            <a:off x="3012168" y="4949371"/>
            <a:ext cx="785132" cy="241527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H="1" flipV="1">
            <a:off x="2692853" y="4280127"/>
            <a:ext cx="30843" cy="709046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3046412" y="5420915"/>
            <a:ext cx="1961017" cy="16164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8198756" y="5582557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V="1">
            <a:off x="5643334" y="5019334"/>
            <a:ext cx="677637" cy="332638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6755491" y="5054601"/>
            <a:ext cx="777424" cy="39171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lg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>
            <a:off x="9131989" y="4830663"/>
            <a:ext cx="624114" cy="54337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V="1">
            <a:off x="9099784" y="4414838"/>
            <a:ext cx="1597245" cy="291407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 flipV="1">
            <a:off x="2088242" y="5508399"/>
            <a:ext cx="634320" cy="43276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>
            <a:endCxn id="11" idx="2"/>
          </p:cNvCxnSpPr>
          <p:nvPr/>
        </p:nvCxnSpPr>
        <p:spPr>
          <a:xfrm flipH="1" flipV="1">
            <a:off x="10222546" y="5502041"/>
            <a:ext cx="584404" cy="294672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 flipV="1">
            <a:off x="6914245" y="4223887"/>
            <a:ext cx="634320" cy="43276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6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vallás mint </a:t>
            </a:r>
            <a:r>
              <a:rPr lang="hu-HU" u="sng" noProof="0" dirty="0"/>
              <a:t>rendszer</a:t>
            </a:r>
            <a:endParaRPr lang="hu-H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36087" cy="4909004"/>
          </a:xfrm>
        </p:spPr>
        <p:txBody>
          <a:bodyPr>
            <a:normAutofit/>
          </a:bodyPr>
          <a:lstStyle/>
          <a:p>
            <a:r>
              <a:rPr lang="hu-HU" b="1" noProof="0" dirty="0"/>
              <a:t>Gondolati elemek, viselkedés, f</a:t>
            </a:r>
            <a:r>
              <a:rPr lang="hu-HU" b="1" noProof="0" dirty="0">
                <a:solidFill>
                  <a:prstClr val="black"/>
                </a:solidFill>
              </a:rPr>
              <a:t>izikai valóság, i</a:t>
            </a:r>
            <a:r>
              <a:rPr lang="hu-HU" b="1" noProof="0" dirty="0"/>
              <a:t>ntézmények…</a:t>
            </a:r>
            <a:endParaRPr lang="hu-HU" sz="2400" noProof="0" dirty="0"/>
          </a:p>
          <a:p>
            <a:pPr marL="0" indent="0">
              <a:buNone/>
            </a:pPr>
            <a:r>
              <a:rPr lang="hu-HU" b="1" noProof="0" dirty="0"/>
              <a:t>+ Külső környezet: </a:t>
            </a:r>
            <a:r>
              <a:rPr lang="hu-HU" sz="2400" noProof="0" dirty="0"/>
              <a:t>adott társadalom, valamint az azt körülvevő más kultúrák, stb.</a:t>
            </a:r>
          </a:p>
          <a:p>
            <a:pPr marL="0" indent="0">
              <a:buNone/>
            </a:pPr>
            <a:r>
              <a:rPr lang="hu-HU" sz="2400" u="sng" noProof="0" dirty="0"/>
              <a:t>Rendszer:</a:t>
            </a:r>
            <a:r>
              <a:rPr lang="hu-HU" sz="2400" noProof="0" dirty="0"/>
              <a:t> 	nem csak sok-sok </a:t>
            </a:r>
            <a:r>
              <a:rPr lang="hu-HU" sz="2400" b="1" noProof="0" dirty="0"/>
              <a:t>elem összessége</a:t>
            </a:r>
            <a:r>
              <a:rPr lang="hu-HU" sz="2400" noProof="0" dirty="0"/>
              <a:t>, </a:t>
            </a:r>
            <a:br>
              <a:rPr lang="hu-HU" sz="2400" noProof="0" dirty="0"/>
            </a:br>
            <a:r>
              <a:rPr lang="hu-HU" sz="2400" noProof="0" dirty="0"/>
              <a:t>		hanem ezek az elemek egymással komplex </a:t>
            </a:r>
            <a:r>
              <a:rPr lang="hu-HU" sz="2400" b="1" noProof="0" dirty="0"/>
              <a:t>kölcsönhatásban</a:t>
            </a:r>
            <a:r>
              <a:rPr lang="hu-HU" sz="2400" noProof="0" dirty="0"/>
              <a:t> is vannak.</a:t>
            </a:r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2400" u="sng" dirty="0"/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1800" noProof="0" dirty="0"/>
          </a:p>
          <a:p>
            <a:pPr marL="0" indent="0">
              <a:buNone/>
            </a:pPr>
            <a:endParaRPr lang="hu-HU" sz="1800" noProof="0" dirty="0"/>
          </a:p>
          <a:p>
            <a:pPr marL="0" indent="0">
              <a:buNone/>
            </a:pPr>
            <a:r>
              <a:rPr lang="hu-HU" noProof="0" dirty="0"/>
              <a:t>+ Mindez </a:t>
            </a:r>
            <a:r>
              <a:rPr lang="hu-HU" b="1" noProof="0" dirty="0"/>
              <a:t>dinamikus rendszer:</a:t>
            </a:r>
            <a:r>
              <a:rPr lang="hu-HU" sz="2400" noProof="0" dirty="0"/>
              <a:t> időben változik, fejlődik, átalakul, szakad...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1669143" y="3657599"/>
            <a:ext cx="9684657" cy="248194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hu-H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Környezet (társadalmi környezet, biológiai környezet…), amelybe </a:t>
            </a:r>
            <a:r>
              <a:rPr lang="hu-HU" sz="24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beágyazva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015671" y="4261984"/>
            <a:ext cx="8781142" cy="17562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Szabályos ötszög 6"/>
          <p:cNvSpPr/>
          <p:nvPr/>
        </p:nvSpPr>
        <p:spPr>
          <a:xfrm>
            <a:off x="2446111" y="5019334"/>
            <a:ext cx="493485" cy="428172"/>
          </a:xfrm>
          <a:prstGeom prst="pentagon">
            <a:avLst/>
          </a:prstGeom>
          <a:solidFill>
            <a:srgbClr val="843C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Hatszög 7"/>
          <p:cNvSpPr/>
          <p:nvPr/>
        </p:nvSpPr>
        <p:spPr>
          <a:xfrm>
            <a:off x="8592457" y="4659086"/>
            <a:ext cx="508000" cy="481012"/>
          </a:xfrm>
          <a:prstGeom prst="hexag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Kereszt 8"/>
          <p:cNvSpPr/>
          <p:nvPr/>
        </p:nvSpPr>
        <p:spPr>
          <a:xfrm>
            <a:off x="5036457" y="5326743"/>
            <a:ext cx="580572" cy="511629"/>
          </a:xfrm>
          <a:prstGeom prst="plus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rapezoid 9"/>
          <p:cNvSpPr/>
          <p:nvPr/>
        </p:nvSpPr>
        <p:spPr>
          <a:xfrm>
            <a:off x="6406242" y="4557486"/>
            <a:ext cx="531587" cy="341085"/>
          </a:xfrm>
          <a:prstGeom prst="trapezoid">
            <a:avLst/>
          </a:prstGeom>
          <a:solidFill>
            <a:schemeClr val="accent6">
              <a:lumMod val="50000"/>
            </a:schemeClr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Körszelet 10"/>
          <p:cNvSpPr/>
          <p:nvPr/>
        </p:nvSpPr>
        <p:spPr>
          <a:xfrm>
            <a:off x="9711871" y="5315216"/>
            <a:ext cx="843644" cy="391886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omboid 11"/>
          <p:cNvSpPr/>
          <p:nvPr/>
        </p:nvSpPr>
        <p:spPr>
          <a:xfrm>
            <a:off x="3860800" y="4601030"/>
            <a:ext cx="609600" cy="453571"/>
          </a:xfrm>
          <a:prstGeom prst="parallelogram">
            <a:avLst/>
          </a:prstGeom>
          <a:solidFill>
            <a:srgbClr val="B52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ombusz 12"/>
          <p:cNvSpPr/>
          <p:nvPr/>
        </p:nvSpPr>
        <p:spPr>
          <a:xfrm>
            <a:off x="7460343" y="5326743"/>
            <a:ext cx="654050" cy="511629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" name="Egyenes összekötő nyíllal 14"/>
          <p:cNvCxnSpPr/>
          <p:nvPr/>
        </p:nvCxnSpPr>
        <p:spPr>
          <a:xfrm>
            <a:off x="5818414" y="5582557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7024460" y="4815115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4557031" y="4715329"/>
            <a:ext cx="1836512" cy="13607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V="1">
            <a:off x="3012168" y="4949371"/>
            <a:ext cx="785132" cy="241527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H="1" flipV="1">
            <a:off x="2692853" y="4280127"/>
            <a:ext cx="30843" cy="709046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3046412" y="5420915"/>
            <a:ext cx="1961017" cy="16164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8198756" y="5582557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V="1">
            <a:off x="5643334" y="5019334"/>
            <a:ext cx="677637" cy="332638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6755491" y="5054601"/>
            <a:ext cx="777424" cy="39171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lg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>
            <a:off x="9131989" y="4830663"/>
            <a:ext cx="624114" cy="54337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V="1">
            <a:off x="9099784" y="4414838"/>
            <a:ext cx="1597245" cy="291407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 flipV="1">
            <a:off x="2088242" y="5508399"/>
            <a:ext cx="634320" cy="43276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>
            <a:endCxn id="11" idx="2"/>
          </p:cNvCxnSpPr>
          <p:nvPr/>
        </p:nvCxnSpPr>
        <p:spPr>
          <a:xfrm flipH="1" flipV="1">
            <a:off x="10222546" y="5502041"/>
            <a:ext cx="584404" cy="294672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 flipV="1">
            <a:off x="6914245" y="4223887"/>
            <a:ext cx="634320" cy="43276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Jobbra nyíl 5"/>
          <p:cNvSpPr/>
          <p:nvPr/>
        </p:nvSpPr>
        <p:spPr>
          <a:xfrm>
            <a:off x="-182880" y="6018212"/>
            <a:ext cx="1021079" cy="716417"/>
          </a:xfrm>
          <a:prstGeom prst="rightArrow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50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2200</Words>
  <Application>Microsoft Office PowerPoint</Application>
  <PresentationFormat>Szélesvásznú</PresentationFormat>
  <Paragraphs>214</Paragraphs>
  <Slides>27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Office-téma</vt:lpstr>
      <vt:lpstr>Bevezetés a vallástudományba  7. Vallástörténet, vallások története</vt:lpstr>
      <vt:lpstr>Új téma: most kezdődik a félév 3. negyede (a vallástudomány módszerei)  Van-e kérdés, visszajelzés  az eddigiekkel kapcsolatban?</vt:lpstr>
      <vt:lpstr>Bevezetés  a vallástudomány módszereibe</vt:lpstr>
      <vt:lpstr>A vallással való foglalkozás története dióhéjban</vt:lpstr>
      <vt:lpstr>A valláskutatás módszerei</vt:lpstr>
      <vt:lpstr>A vallás(ok) története    mint a kutatás tárgya   (ha úgy tetszik: kiegészítés a vallás jelenségeihez)</vt:lpstr>
      <vt:lpstr>(1)  a vallási rendszerek dinamikája</vt:lpstr>
      <vt:lpstr>A vallás mint rendszer   (ismétlés)</vt:lpstr>
      <vt:lpstr>A vallás mint rendszer</vt:lpstr>
      <vt:lpstr>A vallás mint rendszer</vt:lpstr>
      <vt:lpstr>A vallás mint dinamikus rendszer</vt:lpstr>
      <vt:lpstr>A vallás mint dinamikus rendszer</vt:lpstr>
      <vt:lpstr>(2)  egy izgalmas dinamika:   irányzatok, szakadások</vt:lpstr>
      <vt:lpstr>Irányzatok, szakadások</vt:lpstr>
      <vt:lpstr>Irányzatok</vt:lpstr>
      <vt:lpstr>Irányzatok, szakadások</vt:lpstr>
      <vt:lpstr>Irányzatok, szakadások, eretnekek</vt:lpstr>
      <vt:lpstr>Szakadások és szekták a zsidóságban/-ból</vt:lpstr>
      <vt:lpstr>A vallás mint történeti jelenség: a vallástörténet és összehasonlító vallástudomány</vt:lpstr>
      <vt:lpstr>Helmuth von Glasenapp: Az öt világvallás (előszó, p. 5).</vt:lpstr>
      <vt:lpstr>Összehasonlító-történeti vallástudomány</vt:lpstr>
      <vt:lpstr>Julius Wellhausen (1844–1918,  eredetileg protestáns teológus, majd orientalista)</vt:lpstr>
      <vt:lpstr>Vallástörténet  Julius Wellhausen  példáján:</vt:lpstr>
      <vt:lpstr>Összehasonlító-történeti vallástudomány</vt:lpstr>
      <vt:lpstr>Maimonides (1135/8–1204): Misne Tora Széfer ha-mada, Hilkhot avoda zara 1:1–2</vt:lpstr>
      <vt:lpstr>Parallelománia</vt:lpstr>
      <vt:lpstr>Köszönöm a figyelmet, és viszlát következő alkalommal!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Biró Tamás</cp:lastModifiedBy>
  <cp:revision>463</cp:revision>
  <dcterms:created xsi:type="dcterms:W3CDTF">2014-09-22T10:01:53Z</dcterms:created>
  <dcterms:modified xsi:type="dcterms:W3CDTF">2023-05-02T10:52:43Z</dcterms:modified>
</cp:coreProperties>
</file>