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0" r:id="rId2"/>
    <p:sldId id="549" r:id="rId3"/>
    <p:sldId id="550" r:id="rId4"/>
    <p:sldId id="342" r:id="rId5"/>
    <p:sldId id="343" r:id="rId6"/>
    <p:sldId id="313" r:id="rId7"/>
    <p:sldId id="335" r:id="rId8"/>
    <p:sldId id="344" r:id="rId9"/>
    <p:sldId id="322" r:id="rId10"/>
    <p:sldId id="321" r:id="rId11"/>
    <p:sldId id="334" r:id="rId12"/>
    <p:sldId id="345" r:id="rId13"/>
    <p:sldId id="347" r:id="rId14"/>
    <p:sldId id="349" r:id="rId15"/>
    <p:sldId id="348" r:id="rId16"/>
    <p:sldId id="314" r:id="rId17"/>
    <p:sldId id="323" r:id="rId18"/>
    <p:sldId id="325" r:id="rId19"/>
    <p:sldId id="336" r:id="rId20"/>
    <p:sldId id="324" r:id="rId21"/>
    <p:sldId id="350" r:id="rId22"/>
    <p:sldId id="351" r:id="rId23"/>
    <p:sldId id="352" r:id="rId24"/>
    <p:sldId id="338" r:id="rId25"/>
    <p:sldId id="339" r:id="rId26"/>
    <p:sldId id="340" r:id="rId27"/>
    <p:sldId id="341" r:id="rId28"/>
    <p:sldId id="269" r:id="rId2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CF3E3E"/>
    <a:srgbClr val="C00000"/>
    <a:srgbClr val="385723"/>
    <a:srgbClr val="FFAFBE"/>
    <a:srgbClr val="FF6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CC5B1-E9A6-4952-AF28-A1678388BCFB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03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2023. 03. 21.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284122"/>
            <a:ext cx="10636624" cy="3796569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hu-HU" b="1" noProof="0" dirty="0"/>
              <a:t>Bevezetés a vallástudományba</a:t>
            </a:r>
            <a:br>
              <a:rPr lang="hu-HU" b="1" noProof="0" dirty="0"/>
            </a:br>
            <a:br>
              <a:rPr lang="hu-HU" sz="1000" b="1" noProof="0" dirty="0"/>
            </a:br>
            <a:r>
              <a:rPr lang="hu-HU" sz="5400" i="1" noProof="0" dirty="0"/>
              <a:t>5. </a:t>
            </a:r>
            <a:r>
              <a:rPr lang="hu-HU" sz="5400" dirty="0"/>
              <a:t>A vallás jelenségei (2): </a:t>
            </a:r>
            <a:br>
              <a:rPr lang="hu-HU" sz="5400" dirty="0"/>
            </a:br>
            <a:br>
              <a:rPr lang="hu-HU" sz="1000" dirty="0"/>
            </a:br>
            <a:r>
              <a:rPr lang="hu-HU" sz="4000" dirty="0"/>
              <a:t>tér és idő, kultuszhelyek, rítusok, </a:t>
            </a:r>
            <a:br>
              <a:rPr lang="hu-HU" sz="4000" dirty="0"/>
            </a:br>
            <a:r>
              <a:rPr lang="hu-HU" sz="4000" dirty="0"/>
              <a:t>a vallási élmény, módosult tudatállapotok</a:t>
            </a:r>
            <a:endParaRPr lang="hu-HU" sz="4000" b="1" i="1" noProof="0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409768"/>
            <a:ext cx="9144000" cy="1174133"/>
          </a:xfrm>
        </p:spPr>
        <p:txBody>
          <a:bodyPr/>
          <a:lstStyle/>
          <a:p>
            <a:r>
              <a:rPr lang="hu-HU" altLang="hu-HU" sz="2800" b="1" noProof="0" dirty="0" err="1"/>
              <a:t>Biró</a:t>
            </a:r>
            <a:r>
              <a:rPr lang="hu-HU" altLang="hu-HU" sz="2800" b="1" noProof="0" dirty="0"/>
              <a:t> Tamás</a:t>
            </a:r>
          </a:p>
          <a:p>
            <a:r>
              <a:rPr lang="hu-HU" altLang="hu-HU" i="1" noProof="0" dirty="0"/>
              <a:t>birot@or-zse</a:t>
            </a:r>
            <a:r>
              <a:rPr lang="hu-HU" altLang="hu-HU" i="1" noProof="0"/>
              <a:t>.hu</a:t>
            </a:r>
            <a:endParaRPr lang="hu-HU" altLang="hu-HU" i="1" noProof="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66884" y="591297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/>
              <a:t>2023. március 21. és 28.</a:t>
            </a:r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„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szent idő</a:t>
            </a:r>
            <a:r>
              <a:rPr lang="hu-HU" dirty="0"/>
              <a:t>” és a „</a:t>
            </a:r>
            <a:r>
              <a:rPr lang="hu-HU" dirty="0">
                <a:solidFill>
                  <a:srgbClr val="C00000"/>
                </a:solidFill>
              </a:rPr>
              <a:t>szent tér</a:t>
            </a:r>
            <a:r>
              <a:rPr lang="hu-HU" dirty="0"/>
              <a:t>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62112"/>
            <a:ext cx="11163300" cy="5167312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hu-HU" dirty="0" err="1"/>
              <a:t>Eliade</a:t>
            </a:r>
            <a:r>
              <a:rPr lang="hu-HU" dirty="0"/>
              <a:t> </a:t>
            </a:r>
            <a:r>
              <a:rPr lang="hu-HU" i="1" dirty="0"/>
              <a:t>(A szent és a profán</a:t>
            </a:r>
            <a:r>
              <a:rPr lang="hu-HU" dirty="0"/>
              <a:t>, 1957</a:t>
            </a:r>
            <a:r>
              <a:rPr lang="hu-HU" i="1" dirty="0"/>
              <a:t>):</a:t>
            </a:r>
            <a:r>
              <a:rPr lang="hu-HU" dirty="0"/>
              <a:t> a </a:t>
            </a:r>
            <a:r>
              <a:rPr lang="hu-HU" dirty="0">
                <a:solidFill>
                  <a:srgbClr val="C00000"/>
                </a:solidFill>
              </a:rPr>
              <a:t>tér</a:t>
            </a:r>
            <a:r>
              <a:rPr lang="hu-HU" dirty="0"/>
              <a:t> és az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idő</a:t>
            </a:r>
            <a:r>
              <a:rPr lang="hu-HU" dirty="0"/>
              <a:t> inhomogenitása</a:t>
            </a:r>
          </a:p>
          <a:p>
            <a:pPr>
              <a:lnSpc>
                <a:spcPct val="95000"/>
              </a:lnSpc>
            </a:pPr>
            <a:r>
              <a:rPr lang="hu-HU" u="sng" dirty="0">
                <a:solidFill>
                  <a:srgbClr val="C00000"/>
                </a:solidFill>
              </a:rPr>
              <a:t>Speciális terek</a:t>
            </a:r>
            <a:r>
              <a:rPr lang="hu-HU" dirty="0"/>
              <a:t>, </a:t>
            </a:r>
            <a:r>
              <a:rPr lang="hu-HU" b="1" dirty="0">
                <a:solidFill>
                  <a:srgbClr val="C00000"/>
                </a:solidFill>
              </a:rPr>
              <a:t>ahol</a:t>
            </a:r>
            <a:r>
              <a:rPr lang="hu-HU" dirty="0"/>
              <a:t> „megnyilatkozik a Szent”</a:t>
            </a:r>
          </a:p>
          <a:p>
            <a:pPr lvl="1">
              <a:lnSpc>
                <a:spcPct val="95000"/>
              </a:lnSpc>
            </a:pPr>
            <a:r>
              <a:rPr lang="hu-HU" b="1" i="1" dirty="0">
                <a:solidFill>
                  <a:srgbClr val="C00000"/>
                </a:solidFill>
              </a:rPr>
              <a:t>Ahol</a:t>
            </a:r>
            <a:r>
              <a:rPr lang="hu-HU" dirty="0"/>
              <a:t> speciálisan kell viselkedni. Avagy </a:t>
            </a:r>
            <a:r>
              <a:rPr lang="hu-HU" b="1" i="1" dirty="0">
                <a:solidFill>
                  <a:srgbClr val="C00000"/>
                </a:solidFill>
              </a:rPr>
              <a:t>ahol</a:t>
            </a:r>
            <a:r>
              <a:rPr lang="hu-HU" dirty="0"/>
              <a:t> speciális </a:t>
            </a:r>
            <a:r>
              <a:rPr lang="hu-HU" dirty="0">
                <a:highlight>
                  <a:srgbClr val="00FF00"/>
                </a:highlight>
              </a:rPr>
              <a:t>élményt lehet szerezni</a:t>
            </a:r>
            <a:r>
              <a:rPr lang="hu-HU" dirty="0"/>
              <a:t>.</a:t>
            </a:r>
          </a:p>
          <a:p>
            <a:pPr marL="457200" lvl="1" indent="0">
              <a:lnSpc>
                <a:spcPct val="95000"/>
              </a:lnSpc>
              <a:buNone/>
            </a:pPr>
            <a:endParaRPr lang="hu-HU" dirty="0"/>
          </a:p>
          <a:p>
            <a:pPr marL="457200" lvl="1" indent="0">
              <a:lnSpc>
                <a:spcPct val="95000"/>
              </a:lnSpc>
              <a:buNone/>
            </a:pPr>
            <a:endParaRPr lang="hu-HU" dirty="0"/>
          </a:p>
          <a:p>
            <a:pPr lvl="1">
              <a:lnSpc>
                <a:spcPct val="95000"/>
              </a:lnSpc>
            </a:pPr>
            <a:r>
              <a:rPr lang="hu-HU" i="1" dirty="0"/>
              <a:t>Teofánia </a:t>
            </a:r>
            <a:r>
              <a:rPr lang="hu-HU" u="sng" dirty="0"/>
              <a:t>a mitológiában/narratívában</a:t>
            </a:r>
            <a:r>
              <a:rPr lang="hu-HU" dirty="0"/>
              <a:t>:</a:t>
            </a:r>
          </a:p>
          <a:p>
            <a:pPr marL="1171575" lvl="1" indent="0">
              <a:lnSpc>
                <a:spcPct val="95000"/>
              </a:lnSpc>
              <a:buNone/>
            </a:pPr>
            <a:r>
              <a:rPr lang="hu-HU" dirty="0"/>
              <a:t>pl. </a:t>
            </a:r>
            <a:r>
              <a:rPr lang="hu-HU" dirty="0" err="1"/>
              <a:t>Exod</a:t>
            </a:r>
            <a:r>
              <a:rPr lang="hu-HU" dirty="0"/>
              <a:t> 3,4</a:t>
            </a:r>
            <a:r>
              <a:rPr lang="hu-HU" i="1" dirty="0"/>
              <a:t>. És </a:t>
            </a:r>
            <a:r>
              <a:rPr lang="hu-HU" i="1" dirty="0" err="1"/>
              <a:t>látá</a:t>
            </a:r>
            <a:r>
              <a:rPr lang="hu-HU" i="1" dirty="0"/>
              <a:t> az Úr, hogy oda </a:t>
            </a:r>
            <a:r>
              <a:rPr lang="hu-HU" i="1" dirty="0" err="1"/>
              <a:t>méne</a:t>
            </a:r>
            <a:r>
              <a:rPr lang="hu-HU" i="1" dirty="0"/>
              <a:t> megnézni, és </a:t>
            </a:r>
            <a:r>
              <a:rPr lang="hu-HU" i="1" dirty="0" err="1"/>
              <a:t>szólítá</a:t>
            </a:r>
            <a:r>
              <a:rPr lang="hu-HU" i="1" dirty="0"/>
              <a:t> őt Isten</a:t>
            </a:r>
            <a:br>
              <a:rPr lang="hu-HU" i="1" dirty="0"/>
            </a:br>
            <a:r>
              <a:rPr lang="hu-HU" i="1" dirty="0"/>
              <a:t>a csipkebokorból, mondván: Mózes, Mózes. Ez pedig monda: Ímhol vagyok. </a:t>
            </a:r>
          </a:p>
          <a:p>
            <a:pPr marL="1171575" lvl="1" indent="0">
              <a:lnSpc>
                <a:spcPct val="95000"/>
              </a:lnSpc>
              <a:buNone/>
            </a:pPr>
            <a:r>
              <a:rPr lang="hu-HU" dirty="0"/>
              <a:t>5.</a:t>
            </a:r>
            <a:r>
              <a:rPr lang="hu-HU" i="1" dirty="0"/>
              <a:t> És monda: Ne </a:t>
            </a:r>
            <a:r>
              <a:rPr lang="hu-HU" i="1" dirty="0" err="1"/>
              <a:t>jőjj</a:t>
            </a:r>
            <a:r>
              <a:rPr lang="hu-HU" i="1" dirty="0"/>
              <a:t> ide közel, oldd le a te saruidat lábaidról; </a:t>
            </a:r>
            <a:br>
              <a:rPr lang="hu-HU" i="1" dirty="0"/>
            </a:br>
            <a:r>
              <a:rPr lang="hu-HU" b="1" i="1" dirty="0"/>
              <a:t>mert a hely, a melyen állasz, </a:t>
            </a:r>
            <a:r>
              <a:rPr lang="hu-HU" b="1" i="1" dirty="0">
                <a:solidFill>
                  <a:srgbClr val="FF0000"/>
                </a:solidFill>
              </a:rPr>
              <a:t>szent</a:t>
            </a:r>
            <a:r>
              <a:rPr lang="hu-HU" b="1" i="1" dirty="0"/>
              <a:t> föld. </a:t>
            </a:r>
          </a:p>
          <a:p>
            <a:pPr lvl="1">
              <a:lnSpc>
                <a:spcPct val="95000"/>
              </a:lnSpc>
            </a:pPr>
            <a:r>
              <a:rPr lang="hu-HU" u="sng" dirty="0"/>
              <a:t>Földrajzban</a:t>
            </a:r>
            <a:r>
              <a:rPr lang="hu-HU" dirty="0"/>
              <a:t>: Izrael földje (Szentföld); Jeruzsálem; Himalája…</a:t>
            </a:r>
          </a:p>
          <a:p>
            <a:pPr lvl="1">
              <a:lnSpc>
                <a:spcPct val="95000"/>
              </a:lnSpc>
            </a:pPr>
            <a:r>
              <a:rPr lang="hu-HU" u="sng" dirty="0"/>
              <a:t>A rítus helyszíne</a:t>
            </a:r>
            <a:r>
              <a:rPr lang="hu-HU" dirty="0"/>
              <a:t>: szentélyek, templomok, zsinagógák; </a:t>
            </a:r>
            <a:r>
              <a:rPr lang="hu-HU" dirty="0" err="1"/>
              <a:t>Kotel</a:t>
            </a:r>
            <a:r>
              <a:rPr lang="hu-HU" dirty="0"/>
              <a:t>; Mekka…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7395411" y="3112168"/>
            <a:ext cx="4606089" cy="1145039"/>
          </a:xfrm>
          <a:prstGeom prst="roundRect">
            <a:avLst/>
          </a:prstGeom>
          <a:solidFill>
            <a:srgbClr val="CF3E3E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/>
              <a:t>A </a:t>
            </a:r>
            <a:r>
              <a:rPr lang="hu-HU" sz="2200" b="1" u="sng" dirty="0"/>
              <a:t>szent tér</a:t>
            </a:r>
            <a:r>
              <a:rPr lang="hu-HU" sz="2200" dirty="0"/>
              <a:t>, mint a rítus </a:t>
            </a:r>
            <a:r>
              <a:rPr lang="hu-HU" sz="2200" b="1" dirty="0">
                <a:solidFill>
                  <a:schemeClr val="tx1"/>
                </a:solidFill>
                <a:highlight>
                  <a:srgbClr val="FFAFBE"/>
                </a:highlight>
              </a:rPr>
              <a:t>elkülönített</a:t>
            </a: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/>
              <a:t>helyszíne </a:t>
            </a:r>
            <a:r>
              <a:rPr lang="hu-HU" sz="2200" dirty="0">
                <a:sym typeface="Wingdings" panose="05000000000000000000" pitchFamily="2" charset="2"/>
              </a:rPr>
              <a:t> szentélyek, templomok, stb., ahol speciálisan kell viselkedni.</a:t>
            </a:r>
            <a:endParaRPr lang="hu-HU" sz="2200" dirty="0"/>
          </a:p>
        </p:txBody>
      </p:sp>
      <p:sp>
        <p:nvSpPr>
          <p:cNvPr id="5" name="Jobbra nyíl 4"/>
          <p:cNvSpPr/>
          <p:nvPr/>
        </p:nvSpPr>
        <p:spPr>
          <a:xfrm rot="1200000">
            <a:off x="6661349" y="3045368"/>
            <a:ext cx="683339" cy="4170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447073" y="3253915"/>
            <a:ext cx="4324140" cy="430887"/>
          </a:xfrm>
          <a:prstGeom prst="rect">
            <a:avLst/>
          </a:prstGeom>
          <a:solidFill>
            <a:srgbClr val="FFAFBE"/>
          </a:solidFill>
        </p:spPr>
        <p:txBody>
          <a:bodyPr wrap="square" rtlCol="0">
            <a:spAutoFit/>
          </a:bodyPr>
          <a:lstStyle/>
          <a:p>
            <a:r>
              <a:rPr lang="hu-HU" sz="2200" i="1" dirty="0"/>
              <a:t>Természetes hely vagy épített hely?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B6C8159-174C-446C-BC00-9674B92E3830}"/>
              </a:ext>
            </a:extLst>
          </p:cNvPr>
          <p:cNvSpPr txBox="1"/>
          <p:nvPr/>
        </p:nvSpPr>
        <p:spPr>
          <a:xfrm>
            <a:off x="9538138" y="5060494"/>
            <a:ext cx="2463362" cy="1015663"/>
          </a:xfrm>
          <a:prstGeom prst="rect">
            <a:avLst/>
          </a:prstGeom>
          <a:solidFill>
            <a:srgbClr val="CF3E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i="1" spc="100" dirty="0">
                <a:highlight>
                  <a:srgbClr val="FFAFBE"/>
                </a:highlight>
              </a:rPr>
              <a:t>elhatárolt térben</a:t>
            </a:r>
          </a:p>
          <a:p>
            <a:pPr algn="ctr"/>
            <a:r>
              <a:rPr lang="hu-HU" sz="2000" i="1" spc="100" dirty="0">
                <a:highlight>
                  <a:srgbClr val="00FF00"/>
                </a:highlight>
              </a:rPr>
              <a:t>speciális élmény</a:t>
            </a:r>
            <a:r>
              <a:rPr lang="hu-HU" sz="2000" i="1" spc="100" dirty="0"/>
              <a:t> </a:t>
            </a:r>
            <a:r>
              <a:rPr lang="hu-HU" sz="2000" i="1" spc="100" dirty="0">
                <a:solidFill>
                  <a:schemeClr val="bg1"/>
                </a:solidFill>
              </a:rPr>
              <a:t>és</a:t>
            </a:r>
          </a:p>
          <a:p>
            <a:pPr algn="ctr"/>
            <a:r>
              <a:rPr lang="hu-HU" sz="2000" i="1" spc="100" dirty="0">
                <a:solidFill>
                  <a:schemeClr val="bg1"/>
                </a:solidFill>
              </a:rPr>
              <a:t>speciális viselkedés</a:t>
            </a:r>
            <a:endParaRPr lang="en-US" sz="2000" i="1" spc="100" dirty="0">
              <a:solidFill>
                <a:schemeClr val="bg1"/>
              </a:solidFill>
            </a:endParaRPr>
          </a:p>
        </p:txBody>
      </p:sp>
      <p:sp>
        <p:nvSpPr>
          <p:cNvPr id="8" name="Bal oldali kapcsos zárójel 7">
            <a:extLst>
              <a:ext uri="{FF2B5EF4-FFF2-40B4-BE49-F238E27FC236}">
                <a16:creationId xmlns:a16="http://schemas.microsoft.com/office/drawing/2014/main" id="{7F067639-A98F-4C99-90CD-74B2FFB900D2}"/>
              </a:ext>
            </a:extLst>
          </p:cNvPr>
          <p:cNvSpPr/>
          <p:nvPr/>
        </p:nvSpPr>
        <p:spPr>
          <a:xfrm>
            <a:off x="1199756" y="5927834"/>
            <a:ext cx="108000" cy="740980"/>
          </a:xfrm>
          <a:prstGeom prst="leftBrace">
            <a:avLst/>
          </a:prstGeom>
          <a:ln w="38100">
            <a:solidFill>
              <a:srgbClr val="CF3E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5246AFF5-E4E8-494E-9063-B2A8A8383B4B}"/>
              </a:ext>
            </a:extLst>
          </p:cNvPr>
          <p:cNvSpPr txBox="1"/>
          <p:nvPr/>
        </p:nvSpPr>
        <p:spPr>
          <a:xfrm>
            <a:off x="276294" y="5867437"/>
            <a:ext cx="9774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500" b="1" i="1" dirty="0">
                <a:solidFill>
                  <a:schemeClr val="accent6">
                    <a:lumMod val="50000"/>
                  </a:schemeClr>
                </a:solidFill>
              </a:rPr>
              <a:t>itt</a:t>
            </a:r>
            <a:r>
              <a:rPr lang="hu-HU" sz="2500" b="1" i="1" dirty="0"/>
              <a:t> &amp; </a:t>
            </a:r>
            <a:r>
              <a:rPr lang="hu-HU" sz="2500" b="1" i="1" dirty="0">
                <a:solidFill>
                  <a:srgbClr val="C00000"/>
                </a:solidFill>
              </a:rPr>
              <a:t>most</a:t>
            </a:r>
            <a:endParaRPr lang="en-US" sz="25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77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313"/>
          </a:xfrm>
        </p:spPr>
        <p:txBody>
          <a:bodyPr/>
          <a:lstStyle/>
          <a:p>
            <a:r>
              <a:rPr lang="hu-HU" u="sng" dirty="0"/>
              <a:t>Kultuszhelyek</a:t>
            </a:r>
            <a:r>
              <a:rPr lang="hu-HU" dirty="0"/>
              <a:t>:     </a:t>
            </a:r>
            <a:r>
              <a:rPr lang="hu-HU" sz="4000" i="1" dirty="0"/>
              <a:t>szempontok az elemzésükhöz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14475"/>
            <a:ext cx="11034713" cy="5157788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hu-HU" dirty="0"/>
              <a:t>Templomok, zsinagógák, szentélyek, jósdák… Siratófal, Kába-kő…</a:t>
            </a:r>
          </a:p>
          <a:p>
            <a:pPr>
              <a:lnSpc>
                <a:spcPct val="95000"/>
              </a:lnSpc>
            </a:pPr>
            <a:r>
              <a:rPr lang="hu-HU" dirty="0"/>
              <a:t>Rítusokra kijelölt szakrális helyek/terek </a:t>
            </a:r>
            <a:r>
              <a:rPr lang="hu-HU" sz="2200" dirty="0"/>
              <a:t>(vö. </a:t>
            </a:r>
            <a:r>
              <a:rPr lang="hu-HU" sz="2200" dirty="0" err="1"/>
              <a:t>Eliade-féle</a:t>
            </a:r>
            <a:r>
              <a:rPr lang="hu-HU" sz="2200" dirty="0"/>
              <a:t> </a:t>
            </a:r>
            <a:r>
              <a:rPr lang="hu-HU" sz="2200" i="1" dirty="0"/>
              <a:t>szent tér</a:t>
            </a:r>
            <a:r>
              <a:rPr lang="hu-HU" sz="2200" dirty="0"/>
              <a:t>)</a:t>
            </a:r>
            <a:r>
              <a:rPr lang="hu-HU" dirty="0"/>
              <a:t>.</a:t>
            </a:r>
          </a:p>
          <a:p>
            <a:pPr marL="457200" lvl="1" indent="0">
              <a:lnSpc>
                <a:spcPct val="95000"/>
              </a:lnSpc>
              <a:buNone/>
            </a:pPr>
            <a:r>
              <a:rPr lang="hu-HU" dirty="0" err="1"/>
              <a:t>Exod</a:t>
            </a:r>
            <a:r>
              <a:rPr lang="hu-HU" dirty="0"/>
              <a:t> 25,8: „És készítsenek nékem </a:t>
            </a:r>
            <a:r>
              <a:rPr lang="hu-HU" b="1" dirty="0">
                <a:solidFill>
                  <a:srgbClr val="FF0000"/>
                </a:solidFill>
              </a:rPr>
              <a:t>szent</a:t>
            </a:r>
            <a:r>
              <a:rPr lang="hu-HU" dirty="0"/>
              <a:t> hajlékot, hogy ő közöttük lakozzam.”</a:t>
            </a:r>
          </a:p>
          <a:p>
            <a:pPr marL="457200" lvl="1" indent="0">
              <a:lnSpc>
                <a:spcPct val="95000"/>
              </a:lnSpc>
              <a:buNone/>
            </a:pPr>
            <a:endParaRPr lang="hu-HU" sz="1000" dirty="0"/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dirty="0"/>
              <a:t> 		Természetes hely 			(pl. egy szent hegy, pl. </a:t>
            </a:r>
            <a:r>
              <a:rPr lang="hu-HU" i="1" dirty="0" err="1"/>
              <a:t>Morija</a:t>
            </a:r>
            <a:r>
              <a:rPr lang="hu-HU" dirty="0"/>
              <a:t>) </a:t>
            </a:r>
            <a:br>
              <a:rPr lang="hu-HU" dirty="0"/>
            </a:br>
            <a:r>
              <a:rPr lang="hu-HU" i="1" dirty="0"/>
              <a:t>vagy</a:t>
            </a:r>
            <a:r>
              <a:rPr lang="hu-HU" dirty="0"/>
              <a:t> 	épített hely	 			(pl. Szentély) ?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Szükség van-e a szakrális hely felavatására? </a:t>
            </a:r>
            <a:br>
              <a:rPr lang="hu-HU" dirty="0"/>
            </a:br>
            <a:r>
              <a:rPr lang="hu-HU" dirty="0" err="1"/>
              <a:t>Deszakralizálható</a:t>
            </a:r>
            <a:r>
              <a:rPr lang="hu-HU" dirty="0"/>
              <a:t> és </a:t>
            </a:r>
            <a:r>
              <a:rPr lang="hu-HU" dirty="0" err="1"/>
              <a:t>reszakralizálható-e</a:t>
            </a:r>
            <a:r>
              <a:rPr lang="hu-HU" dirty="0"/>
              <a:t>?</a:t>
            </a:r>
            <a:br>
              <a:rPr lang="hu-HU" dirty="0"/>
            </a:br>
            <a:endParaRPr lang="hu-HU" sz="2800" dirty="0"/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dirty="0"/>
              <a:t> 		Egyedi hely				(pl. </a:t>
            </a:r>
            <a:r>
              <a:rPr lang="hu-HU" i="1" dirty="0"/>
              <a:t>a</a:t>
            </a:r>
            <a:r>
              <a:rPr lang="hu-HU" dirty="0"/>
              <a:t> zsidó Szentély) 	</a:t>
            </a:r>
            <a:br>
              <a:rPr lang="hu-HU" dirty="0"/>
            </a:br>
            <a:r>
              <a:rPr lang="hu-HU" i="1" dirty="0"/>
              <a:t>vagy</a:t>
            </a:r>
            <a:r>
              <a:rPr lang="hu-HU" dirty="0"/>
              <a:t> 	tetszőlegesen ismételhető 	(pl. zsinagógák) ?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Kizárólagosan ott végezhető el a kultusz, vagy máshol is?</a:t>
            </a:r>
          </a:p>
        </p:txBody>
      </p:sp>
    </p:spTree>
    <p:extLst>
      <p:ext uri="{BB962C8B-B14F-4D97-AF65-F5344CB8AC3E}">
        <p14:creationId xmlns:p14="http://schemas.microsoft.com/office/powerpoint/2010/main" val="90812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B89451-A593-4827-9072-5BBA05D3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zsinagóga mint szakrális tér a zsidóságban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688D81-E313-499E-AFD1-E312FF00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4755" cy="4351338"/>
          </a:xfrm>
        </p:spPr>
        <p:txBody>
          <a:bodyPr/>
          <a:lstStyle/>
          <a:p>
            <a:r>
              <a:rPr lang="hu-HU" dirty="0"/>
              <a:t>Milyen kérdéseket tehetünk fel, hogy megértsük a </a:t>
            </a:r>
            <a:r>
              <a:rPr lang="hu-HU" i="1" dirty="0"/>
              <a:t>zsinagóga</a:t>
            </a:r>
            <a:r>
              <a:rPr lang="hu-HU" dirty="0"/>
              <a:t> fogalmát?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7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B89451-A593-4827-9072-5BBA05D3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zsinagóga mint szakrális tér a zsidóságban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688D81-E313-499E-AFD1-E312FF00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66987" cy="5032375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hu-HU" dirty="0"/>
              <a:t>Milyen kérdéseket tehetünk fel, hogy megértsük a </a:t>
            </a:r>
            <a:r>
              <a:rPr lang="hu-HU" i="1" dirty="0"/>
              <a:t>zsinagóga</a:t>
            </a:r>
            <a:r>
              <a:rPr lang="hu-HU" dirty="0"/>
              <a:t> fogalmát?</a:t>
            </a:r>
          </a:p>
          <a:p>
            <a:pPr>
              <a:lnSpc>
                <a:spcPct val="95000"/>
              </a:lnSpc>
            </a:pPr>
            <a:endParaRPr lang="hu-HU" sz="1000" dirty="0"/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zsinagóga </a:t>
            </a:r>
            <a:r>
              <a:rPr lang="hu-HU" sz="2400" b="1" dirty="0"/>
              <a:t>meghatározása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Mitől válik egy tér zsinagógává? Megszűnhet a szakrális státusza? (Időben mettől meddig?)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Hol kezdődik, hol végződik térben? Például szakrális tér-e a zsinagóga előtere, udvara?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tér belső </a:t>
            </a:r>
            <a:r>
              <a:rPr lang="hu-HU" sz="2400" b="1" dirty="0"/>
              <a:t>struktúrája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Van-e hierarchia, „szentebb” és „kevésbé szent” tér? Tükrözi ez a vallás más aspektusát?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Különböző korokban, különböző irányzatokban, </a:t>
            </a:r>
            <a:r>
              <a:rPr lang="hu-HU" sz="2200" dirty="0" err="1"/>
              <a:t>földrajzilag</a:t>
            </a:r>
            <a:r>
              <a:rPr lang="hu-HU" sz="2200" dirty="0"/>
              <a:t> változik-e a struktúra?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zsinagóga </a:t>
            </a:r>
            <a:r>
              <a:rPr lang="hu-HU" sz="2200" i="1" dirty="0"/>
              <a:t>(pl. rituális, közösségi stb.)</a:t>
            </a:r>
            <a:r>
              <a:rPr lang="hu-HU" sz="2400" dirty="0"/>
              <a:t> </a:t>
            </a:r>
            <a:r>
              <a:rPr lang="hu-HU" sz="2400" b="1" dirty="0"/>
              <a:t>funkciója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Milyen tevékenységek zajlanak a szakrális térben? 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Ezeket a tevékenységeket máshol is lehet végezni?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Hogy viszonyul a </a:t>
            </a:r>
            <a:r>
              <a:rPr lang="hu-HU" sz="2400" b="1" dirty="0"/>
              <a:t>hívő</a:t>
            </a:r>
            <a:r>
              <a:rPr lang="hu-HU" sz="2400" dirty="0"/>
              <a:t> a zsinagógához?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Mit érez a hívő, ha belép a szakrális térbe? Hogyan gondol rá?</a:t>
            </a:r>
            <a:endParaRPr lang="en-US" sz="2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D922A9D-8E90-4C10-B9BA-9D51A471FD26}"/>
              </a:ext>
            </a:extLst>
          </p:cNvPr>
          <p:cNvSpPr txBox="1"/>
          <p:nvPr/>
        </p:nvSpPr>
        <p:spPr>
          <a:xfrm>
            <a:off x="838200" y="2109019"/>
            <a:ext cx="508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u="sng" spc="300" dirty="0">
                <a:solidFill>
                  <a:srgbClr val="FF0000"/>
                </a:solidFill>
              </a:rPr>
              <a:t>Például:</a:t>
            </a:r>
            <a:endParaRPr lang="en-US" sz="2800" b="1" i="1" u="sng" spc="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5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>
            <a:extLst>
              <a:ext uri="{FF2B5EF4-FFF2-40B4-BE49-F238E27FC236}">
                <a16:creationId xmlns:a16="http://schemas.microsoft.com/office/drawing/2014/main" id="{95875DF8-F706-4000-8252-56A6E3B53615}"/>
              </a:ext>
            </a:extLst>
          </p:cNvPr>
          <p:cNvSpPr/>
          <p:nvPr/>
        </p:nvSpPr>
        <p:spPr>
          <a:xfrm>
            <a:off x="838198" y="2632239"/>
            <a:ext cx="11166989" cy="4179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50328BE2-24DD-4E6F-9092-C85D0DA463D6}"/>
              </a:ext>
            </a:extLst>
          </p:cNvPr>
          <p:cNvSpPr/>
          <p:nvPr/>
        </p:nvSpPr>
        <p:spPr>
          <a:xfrm>
            <a:off x="1312606" y="4336027"/>
            <a:ext cx="2802194" cy="51619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2B89451-A593-4827-9072-5BBA05D3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zsinagóga mint szakrális tér a zsidóságban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688D81-E313-499E-AFD1-E312FF00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66987" cy="5032375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hu-HU" dirty="0"/>
              <a:t>Milyen kérdéseket </a:t>
            </a:r>
            <a:r>
              <a:rPr lang="hu-HU" dirty="0" err="1"/>
              <a:t>tehetünk</a:t>
            </a:r>
            <a:r>
              <a:rPr lang="hu-HU" dirty="0"/>
              <a:t> fel, hogy </a:t>
            </a:r>
            <a:r>
              <a:rPr lang="hu-HU" dirty="0" err="1"/>
              <a:t>megértsük</a:t>
            </a:r>
            <a:r>
              <a:rPr lang="hu-HU" dirty="0"/>
              <a:t> a </a:t>
            </a:r>
            <a:r>
              <a:rPr lang="hu-HU" i="1" dirty="0"/>
              <a:t>zsinagóga</a:t>
            </a:r>
            <a:r>
              <a:rPr lang="hu-HU" dirty="0"/>
              <a:t> fogalmát?</a:t>
            </a:r>
          </a:p>
          <a:p>
            <a:pPr>
              <a:lnSpc>
                <a:spcPct val="95000"/>
              </a:lnSpc>
            </a:pPr>
            <a:endParaRPr lang="hu-HU" sz="1000" dirty="0"/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zsinagóga </a:t>
            </a:r>
            <a:r>
              <a:rPr lang="hu-HU" sz="2400" b="1" dirty="0"/>
              <a:t>meghatározása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Mitől válik egy tér zsinagógává? Megszűnhet a szakrális státusza? (Időben mettől meddig?)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Hol kezdődik, hol végződik térben? Például szakrális tér-e a zsinagóga előtere, udvara?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tér belső </a:t>
            </a:r>
            <a:r>
              <a:rPr lang="hu-HU" sz="2400" b="1" dirty="0"/>
              <a:t>struktúrája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Van-e hierarchia, „szentebb” és „kevésbé szent” tér? Tükrözi ez a vallás más aspektusát?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Különböző korokban, különböző irányzatokban, </a:t>
            </a:r>
            <a:r>
              <a:rPr lang="hu-HU" sz="2200" dirty="0" err="1"/>
              <a:t>földrajzilag</a:t>
            </a:r>
            <a:r>
              <a:rPr lang="hu-HU" sz="2200" dirty="0"/>
              <a:t> változik-e a struktúra?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zsinagóga </a:t>
            </a:r>
            <a:r>
              <a:rPr lang="hu-HU" sz="2200" i="1" dirty="0"/>
              <a:t>(pl. rituális, közösségi stb.)</a:t>
            </a:r>
            <a:r>
              <a:rPr lang="hu-HU" sz="2400" dirty="0"/>
              <a:t> </a:t>
            </a:r>
            <a:r>
              <a:rPr lang="hu-HU" sz="2400" b="1" dirty="0"/>
              <a:t>funkciója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Milyen tevékenységek zajlanak a szakrális térben? 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Ezeket a tevékenységeket máshol is lehet végezni?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Hogy viszonyul a </a:t>
            </a:r>
            <a:r>
              <a:rPr lang="hu-HU" sz="2400" b="1" dirty="0"/>
              <a:t>hívő</a:t>
            </a:r>
            <a:r>
              <a:rPr lang="hu-HU" sz="2400" dirty="0"/>
              <a:t> a zsinagógához?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Mit érez a hívő, ha belép a szakrális térbe? Hogyan gondol rá?</a:t>
            </a:r>
            <a:endParaRPr lang="en-US" sz="2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D922A9D-8E90-4C10-B9BA-9D51A471FD26}"/>
              </a:ext>
            </a:extLst>
          </p:cNvPr>
          <p:cNvSpPr txBox="1"/>
          <p:nvPr/>
        </p:nvSpPr>
        <p:spPr>
          <a:xfrm>
            <a:off x="838200" y="2109019"/>
            <a:ext cx="508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u="sng" spc="300" dirty="0">
                <a:solidFill>
                  <a:srgbClr val="FF0000"/>
                </a:solidFill>
              </a:rPr>
              <a:t>Például:</a:t>
            </a:r>
            <a:endParaRPr lang="en-US" sz="2800" b="1" i="1" u="sng" spc="300" dirty="0">
              <a:solidFill>
                <a:srgbClr val="FF0000"/>
              </a:solidFill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CB223A7-E365-4AEE-A829-E32B7EEBDC44}"/>
              </a:ext>
            </a:extLst>
          </p:cNvPr>
          <p:cNvSpPr txBox="1"/>
          <p:nvPr/>
        </p:nvSpPr>
        <p:spPr>
          <a:xfrm rot="19484034">
            <a:off x="204017" y="3920529"/>
            <a:ext cx="126836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diakrón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elemzés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195CFC7B-1385-42B5-9393-041D75E85BDA}"/>
              </a:ext>
            </a:extLst>
          </p:cNvPr>
          <p:cNvSpPr/>
          <p:nvPr/>
        </p:nvSpPr>
        <p:spPr>
          <a:xfrm>
            <a:off x="988142" y="4535131"/>
            <a:ext cx="501445" cy="3908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B5BE34EF-F284-4739-A61A-472AD57C4C49}"/>
              </a:ext>
            </a:extLst>
          </p:cNvPr>
          <p:cNvSpPr txBox="1"/>
          <p:nvPr/>
        </p:nvSpPr>
        <p:spPr>
          <a:xfrm rot="507804">
            <a:off x="7929295" y="4957091"/>
            <a:ext cx="3982064" cy="1569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minden más szinkrón elemzés: ugye hogy nem csak történelmi szempontból lehet érdekes kérdéseket felvetni?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118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B89451-A593-4827-9072-5BBA05D3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zsinagóga mint szakrális tér a zsidóságban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688D81-E313-499E-AFD1-E312FF00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66987" cy="5032375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hu-HU" dirty="0"/>
              <a:t>Milyen kérdéseket </a:t>
            </a:r>
            <a:r>
              <a:rPr lang="hu-HU" dirty="0" err="1"/>
              <a:t>tehetünk</a:t>
            </a:r>
            <a:r>
              <a:rPr lang="hu-HU" dirty="0"/>
              <a:t> fel, hogy </a:t>
            </a:r>
            <a:r>
              <a:rPr lang="hu-HU" dirty="0" err="1"/>
              <a:t>megértsük</a:t>
            </a:r>
            <a:r>
              <a:rPr lang="hu-HU" dirty="0"/>
              <a:t> a </a:t>
            </a:r>
            <a:r>
              <a:rPr lang="hu-HU" i="1" dirty="0"/>
              <a:t>zsinagóga</a:t>
            </a:r>
            <a:r>
              <a:rPr lang="hu-HU" dirty="0"/>
              <a:t> fogalmát?</a:t>
            </a:r>
          </a:p>
          <a:p>
            <a:pPr>
              <a:lnSpc>
                <a:spcPct val="95000"/>
              </a:lnSpc>
            </a:pPr>
            <a:endParaRPr lang="hu-HU" sz="1000" dirty="0"/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zsinagóga </a:t>
            </a:r>
            <a:r>
              <a:rPr lang="hu-HU" sz="2400" b="1" dirty="0"/>
              <a:t>meghatározása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Mitől válik egy tér zsinagógává? Megszűnhet a szakrális státusza? (Időben mettől meddig?)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Hol kezdődik, hol végződik térben? Például szakrális tér-e a zsinagóga előtere, udvara?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tér belső </a:t>
            </a:r>
            <a:r>
              <a:rPr lang="hu-HU" sz="2400" b="1" dirty="0"/>
              <a:t>struktúrája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Van-e hierarchia, „szentebb” és „kevésbé szent” tér? Tükrözi ez a vallás más aspektusát?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Különböző korokban, különböző irányzatokban, </a:t>
            </a:r>
            <a:r>
              <a:rPr lang="hu-HU" sz="2200" dirty="0" err="1"/>
              <a:t>földrajzilag</a:t>
            </a:r>
            <a:r>
              <a:rPr lang="hu-HU" sz="2200" dirty="0"/>
              <a:t> változik-e a struktúra?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Mi a zsinagóga </a:t>
            </a:r>
            <a:r>
              <a:rPr lang="hu-HU" sz="2200" i="1" dirty="0"/>
              <a:t>(pl. rituális, közösségi stb.)</a:t>
            </a:r>
            <a:r>
              <a:rPr lang="hu-HU" sz="2400" dirty="0"/>
              <a:t> </a:t>
            </a:r>
            <a:r>
              <a:rPr lang="hu-HU" sz="2400" b="1" dirty="0"/>
              <a:t>funkciója</a:t>
            </a:r>
            <a:r>
              <a:rPr lang="hu-HU" sz="2400" dirty="0"/>
              <a:t>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Milyen tevékenységek zajlanak a szakrális térben? 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Ezeket a tevékenységeket máshol is lehet végezni?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 Hogy viszonyul a </a:t>
            </a:r>
            <a:r>
              <a:rPr lang="hu-HU" sz="2400" b="1" dirty="0"/>
              <a:t>hívő</a:t>
            </a:r>
            <a:r>
              <a:rPr lang="hu-HU" sz="2400" dirty="0"/>
              <a:t> a zsinagógához?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sz="2200" dirty="0"/>
              <a:t> Mit érez a hívő, ha belép a szakrális térbe? Hogyan gondol rá?</a:t>
            </a:r>
            <a:endParaRPr lang="en-US" sz="2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D922A9D-8E90-4C10-B9BA-9D51A471FD26}"/>
              </a:ext>
            </a:extLst>
          </p:cNvPr>
          <p:cNvSpPr txBox="1"/>
          <p:nvPr/>
        </p:nvSpPr>
        <p:spPr>
          <a:xfrm>
            <a:off x="838200" y="2109019"/>
            <a:ext cx="508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u="sng" spc="300" dirty="0">
                <a:solidFill>
                  <a:srgbClr val="FF0000"/>
                </a:solidFill>
              </a:rPr>
              <a:t>Például:</a:t>
            </a:r>
            <a:endParaRPr lang="en-US" sz="2800" b="1" i="1" u="sng" spc="300" dirty="0">
              <a:solidFill>
                <a:srgbClr val="FF0000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DCDF0EA-DFB3-44BE-8500-9C6F9763FBFF}"/>
              </a:ext>
            </a:extLst>
          </p:cNvPr>
          <p:cNvSpPr txBox="1"/>
          <p:nvPr/>
        </p:nvSpPr>
        <p:spPr>
          <a:xfrm>
            <a:off x="8908026" y="3628104"/>
            <a:ext cx="287593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i="1" dirty="0"/>
              <a:t>Vö. strukturalizmus</a:t>
            </a:r>
            <a:endParaRPr lang="en-US" sz="2200" i="1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668E644-C43F-421F-8A92-35365C729A88}"/>
              </a:ext>
            </a:extLst>
          </p:cNvPr>
          <p:cNvSpPr txBox="1"/>
          <p:nvPr/>
        </p:nvSpPr>
        <p:spPr>
          <a:xfrm>
            <a:off x="8908026" y="4812164"/>
            <a:ext cx="287593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i="1" dirty="0"/>
              <a:t>Vö. funkcionalizmus</a:t>
            </a:r>
          </a:p>
          <a:p>
            <a:pPr algn="ctr"/>
            <a:r>
              <a:rPr lang="hu-HU" sz="2200" i="1" dirty="0"/>
              <a:t>Vö. vallásszociológia</a:t>
            </a:r>
            <a:endParaRPr lang="en-US" sz="2200" i="1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723594D-EB56-4799-9566-4CBD3ECACCAA}"/>
              </a:ext>
            </a:extLst>
          </p:cNvPr>
          <p:cNvSpPr txBox="1"/>
          <p:nvPr/>
        </p:nvSpPr>
        <p:spPr>
          <a:xfrm>
            <a:off x="8908026" y="5917789"/>
            <a:ext cx="287593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200" i="1" dirty="0"/>
              <a:t>Vö. valláspszichológia Vö. fenomenológia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453443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Rítusok, rituálé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45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rítusok fajtái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1211232" cy="5167311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hu-HU" dirty="0"/>
              <a:t>Átmeneti rítusok (Arnold van </a:t>
            </a:r>
            <a:r>
              <a:rPr lang="hu-HU" dirty="0" err="1"/>
              <a:t>Gennep</a:t>
            </a:r>
            <a:r>
              <a:rPr lang="hu-HU" dirty="0"/>
              <a:t>, 1909, </a:t>
            </a:r>
            <a:r>
              <a:rPr lang="hu-HU" i="1" dirty="0" err="1"/>
              <a:t>rites</a:t>
            </a:r>
            <a:r>
              <a:rPr lang="hu-HU" i="1" dirty="0"/>
              <a:t> de </a:t>
            </a:r>
            <a:r>
              <a:rPr lang="hu-HU" i="1" dirty="0" err="1"/>
              <a:t>passage</a:t>
            </a:r>
            <a:r>
              <a:rPr lang="hu-HU" i="1" dirty="0"/>
              <a:t>):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Átmenet, transzformáció </a:t>
            </a:r>
            <a:r>
              <a:rPr lang="hu-HU" i="1" dirty="0"/>
              <a:t>X</a:t>
            </a:r>
            <a:r>
              <a:rPr lang="hu-HU" dirty="0"/>
              <a:t> társadalmi státuszból </a:t>
            </a:r>
            <a:r>
              <a:rPr lang="hu-HU" i="1" dirty="0"/>
              <a:t>Y</a:t>
            </a:r>
            <a:r>
              <a:rPr lang="hu-HU" dirty="0"/>
              <a:t> társadalmi státuszba.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Életeseményekhez kapcsolódó: főleg születés, pubertás, házasság, halál.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Beavatási rítusok: pl. felnőtté, pappá, rabbivá, sámánná, doktorrá avatás.</a:t>
            </a:r>
          </a:p>
          <a:p>
            <a:pPr>
              <a:lnSpc>
                <a:spcPct val="95000"/>
              </a:lnSpc>
              <a:tabLst>
                <a:tab pos="3052763" algn="l"/>
              </a:tabLst>
            </a:pPr>
            <a:r>
              <a:rPr lang="hu-HU" dirty="0"/>
              <a:t>Naptári rítusok:</a:t>
            </a:r>
            <a:r>
              <a:rPr lang="hu-HU" sz="2400" dirty="0"/>
              <a:t> 	gyakran áldozati rítusok formájában.</a:t>
            </a:r>
          </a:p>
          <a:p>
            <a:pPr>
              <a:lnSpc>
                <a:spcPct val="95000"/>
              </a:lnSpc>
              <a:tabLst>
                <a:tab pos="3052763" algn="l"/>
              </a:tabLst>
            </a:pPr>
            <a:r>
              <a:rPr lang="hu-HU" dirty="0"/>
              <a:t>Áldozati rítusok:</a:t>
            </a:r>
            <a:r>
              <a:rPr lang="hu-HU" sz="2400" dirty="0"/>
              <a:t>	adomány az istenségeknek/részére, </a:t>
            </a:r>
            <a:r>
              <a:rPr lang="hu-HU" sz="2400" i="1" dirty="0"/>
              <a:t>ünnepen v. más alkalomból.</a:t>
            </a:r>
          </a:p>
          <a:p>
            <a:pPr>
              <a:lnSpc>
                <a:spcPct val="95000"/>
              </a:lnSpc>
            </a:pPr>
            <a:r>
              <a:rPr lang="hu-HU" dirty="0"/>
              <a:t>Krízisrítusok: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Például betegség, aszály esetén: a krízishelyzet elhárítása / elviselése érdekében</a:t>
            </a:r>
          </a:p>
          <a:p>
            <a:pPr lvl="1">
              <a:lnSpc>
                <a:spcPct val="95000"/>
              </a:lnSpc>
              <a:tabLst>
                <a:tab pos="1887538" algn="l"/>
              </a:tabLst>
            </a:pPr>
            <a:r>
              <a:rPr lang="hu-HU" dirty="0"/>
              <a:t>Radnóti: 	„</a:t>
            </a:r>
            <a:r>
              <a:rPr lang="hu-HU" i="1" dirty="0"/>
              <a:t>s az iskolába menvén, a járda peremén, // hogy ne feleljek aznap, </a:t>
            </a:r>
            <a:br>
              <a:rPr lang="hu-HU" i="1" dirty="0"/>
            </a:br>
            <a:r>
              <a:rPr lang="hu-HU" i="1" dirty="0"/>
              <a:t>	egy kőre léptem én</a:t>
            </a:r>
            <a:r>
              <a:rPr lang="hu-HU" dirty="0"/>
              <a:t>” </a:t>
            </a:r>
            <a:r>
              <a:rPr lang="hu-HU" i="1" dirty="0"/>
              <a:t>(</a:t>
            </a:r>
            <a:r>
              <a:rPr lang="hu-HU" dirty="0"/>
              <a:t>Nem tudhatom</a:t>
            </a:r>
            <a:r>
              <a:rPr lang="hu-HU" i="1" dirty="0"/>
              <a:t>, </a:t>
            </a:r>
            <a:r>
              <a:rPr lang="hu-HU" dirty="0"/>
              <a:t>1944</a:t>
            </a:r>
            <a:r>
              <a:rPr lang="hu-HU" i="1" dirty="0"/>
              <a:t>).</a:t>
            </a:r>
            <a:r>
              <a:rPr lang="hu-HU" sz="2000" i="1" dirty="0"/>
              <a:t>   </a:t>
            </a:r>
            <a:r>
              <a:rPr lang="hu-HU" sz="2000" dirty="0">
                <a:solidFill>
                  <a:srgbClr val="CF3E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 a határ vallás és babona közt?</a:t>
            </a:r>
            <a:endParaRPr lang="hu-HU" dirty="0">
              <a:solidFill>
                <a:srgbClr val="CF3E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</a:pPr>
            <a:r>
              <a:rPr lang="hu-HU" dirty="0"/>
              <a:t>Egyéb rítusok</a:t>
            </a:r>
          </a:p>
        </p:txBody>
      </p:sp>
    </p:spTree>
    <p:extLst>
      <p:ext uri="{BB962C8B-B14F-4D97-AF65-F5344CB8AC3E}">
        <p14:creationId xmlns:p14="http://schemas.microsoft.com/office/powerpoint/2010/main" val="302668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Liminalitás</a:t>
            </a:r>
            <a:r>
              <a:rPr lang="hu-HU" dirty="0"/>
              <a:t>	</a:t>
            </a:r>
            <a:r>
              <a:rPr lang="hu-HU" sz="3200" dirty="0"/>
              <a:t> (van </a:t>
            </a:r>
            <a:r>
              <a:rPr lang="hu-HU" sz="3200" dirty="0" err="1"/>
              <a:t>Gennep</a:t>
            </a:r>
            <a:r>
              <a:rPr lang="hu-HU" sz="3200" dirty="0"/>
              <a:t> és Turner)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7576" cy="480377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u-HU" dirty="0"/>
              <a:t>A rítus: mint válasz az élet „kríziseire”? </a:t>
            </a:r>
            <a:br>
              <a:rPr lang="hu-HU" dirty="0"/>
            </a:br>
            <a:r>
              <a:rPr lang="hu-HU" sz="2400" dirty="0"/>
              <a:t>Beavatási krízisek, betegségkrízisek, hitkrízisek, életkrízisek, megrendezett krízisek?</a:t>
            </a:r>
          </a:p>
          <a:p>
            <a:pPr>
              <a:lnSpc>
                <a:spcPct val="130000"/>
              </a:lnSpc>
            </a:pPr>
            <a:r>
              <a:rPr lang="hu-HU" dirty="0"/>
              <a:t>Az átmeneti rítus: átmenet egy „határon” (lat. </a:t>
            </a:r>
            <a:r>
              <a:rPr lang="hu-HU" i="1" dirty="0"/>
              <a:t>limes</a:t>
            </a:r>
            <a:r>
              <a:rPr lang="hu-HU" dirty="0"/>
              <a:t>)</a:t>
            </a:r>
          </a:p>
          <a:p>
            <a:pPr>
              <a:lnSpc>
                <a:spcPct val="130000"/>
              </a:lnSpc>
            </a:pPr>
            <a:r>
              <a:rPr lang="hu-HU" dirty="0"/>
              <a:t>Az átmeneti rítusok </a:t>
            </a:r>
            <a:r>
              <a:rPr lang="hu-HU" u="sng" dirty="0"/>
              <a:t>három fázisa</a:t>
            </a:r>
            <a:r>
              <a:rPr lang="hu-HU" dirty="0"/>
              <a:t>:</a:t>
            </a:r>
          </a:p>
          <a:p>
            <a:pPr lvl="1">
              <a:lnSpc>
                <a:spcPct val="130000"/>
              </a:lnSpc>
            </a:pPr>
            <a:r>
              <a:rPr lang="hu-HU" u="sng" dirty="0"/>
              <a:t>Szeparáció</a:t>
            </a:r>
            <a:r>
              <a:rPr lang="hu-HU" dirty="0"/>
              <a:t>: a beavatandó szimbolikus elkülönítése korábbi állapotából (pl. térben).</a:t>
            </a:r>
          </a:p>
          <a:p>
            <a:pPr lvl="1">
              <a:lnSpc>
                <a:spcPct val="130000"/>
              </a:lnSpc>
            </a:pPr>
            <a:r>
              <a:rPr lang="hu-HU" u="sng" dirty="0" err="1"/>
              <a:t>Marginalizáció</a:t>
            </a:r>
            <a:r>
              <a:rPr lang="hu-HU" u="sng" dirty="0"/>
              <a:t> ― </a:t>
            </a:r>
            <a:r>
              <a:rPr lang="hu-HU" u="sng" dirty="0" err="1"/>
              <a:t>tranzíció</a:t>
            </a:r>
            <a:r>
              <a:rPr lang="hu-HU" u="sng" dirty="0"/>
              <a:t> ― </a:t>
            </a:r>
            <a:r>
              <a:rPr lang="hu-HU" u="sng" dirty="0" err="1"/>
              <a:t>iniciáció</a:t>
            </a:r>
            <a:r>
              <a:rPr lang="hu-HU" dirty="0"/>
              <a:t>: </a:t>
            </a:r>
            <a:br>
              <a:rPr lang="hu-HU" dirty="0"/>
            </a:br>
            <a:r>
              <a:rPr lang="hu-HU" dirty="0"/>
              <a:t>a rítuson keresztülmenő különleges állapotban (pl. </a:t>
            </a:r>
            <a:r>
              <a:rPr lang="hu-HU" dirty="0" err="1"/>
              <a:t>státuszfüggetlen</a:t>
            </a:r>
            <a:r>
              <a:rPr lang="hu-HU" dirty="0"/>
              <a:t> </a:t>
            </a:r>
            <a:r>
              <a:rPr lang="hu-HU" dirty="0" err="1"/>
              <a:t>spec</a:t>
            </a:r>
            <a:r>
              <a:rPr lang="hu-HU" dirty="0"/>
              <a:t>. öltözet).</a:t>
            </a:r>
          </a:p>
          <a:p>
            <a:pPr lvl="1">
              <a:lnSpc>
                <a:spcPct val="130000"/>
              </a:lnSpc>
            </a:pPr>
            <a:r>
              <a:rPr lang="hu-HU" u="sng" dirty="0" err="1"/>
              <a:t>Reintegráció</a:t>
            </a:r>
            <a:r>
              <a:rPr lang="hu-HU" dirty="0"/>
              <a:t> az új állapotába.</a:t>
            </a:r>
          </a:p>
        </p:txBody>
      </p:sp>
    </p:spTree>
    <p:extLst>
      <p:ext uri="{BB962C8B-B14F-4D97-AF65-F5344CB8AC3E}">
        <p14:creationId xmlns:p14="http://schemas.microsoft.com/office/powerpoint/2010/main" val="2945539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Liminalitás</a:t>
            </a:r>
            <a:r>
              <a:rPr lang="hu-HU" dirty="0"/>
              <a:t>	</a:t>
            </a:r>
            <a:r>
              <a:rPr lang="hu-HU" sz="3200" dirty="0"/>
              <a:t> (van </a:t>
            </a:r>
            <a:r>
              <a:rPr lang="hu-HU" sz="3200" dirty="0" err="1"/>
              <a:t>Gennep</a:t>
            </a:r>
            <a:r>
              <a:rPr lang="hu-HU" sz="3200" dirty="0"/>
              <a:t> és Turner)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90688"/>
            <a:ext cx="11077576" cy="5038725"/>
          </a:xfrm>
        </p:spPr>
        <p:txBody>
          <a:bodyPr>
            <a:noAutofit/>
          </a:bodyPr>
          <a:lstStyle/>
          <a:p>
            <a:pPr>
              <a:lnSpc>
                <a:spcPct val="101000"/>
              </a:lnSpc>
            </a:pPr>
            <a:r>
              <a:rPr lang="hu-HU" dirty="0"/>
              <a:t>Az átmeneti rítusok </a:t>
            </a:r>
            <a:r>
              <a:rPr lang="hu-HU" u="sng" dirty="0"/>
              <a:t>három fázisa</a:t>
            </a:r>
            <a:r>
              <a:rPr lang="hu-HU" dirty="0"/>
              <a:t>:</a:t>
            </a:r>
            <a:endParaRPr lang="hu-HU" sz="3200" dirty="0"/>
          </a:p>
          <a:p>
            <a:pPr marL="500063" lvl="1" indent="-457200">
              <a:lnSpc>
                <a:spcPct val="101000"/>
              </a:lnSpc>
              <a:buFont typeface="+mj-lt"/>
              <a:buAutoNum type="arabicPeriod"/>
            </a:pPr>
            <a:r>
              <a:rPr lang="hu-HU" u="sng" dirty="0">
                <a:solidFill>
                  <a:srgbClr val="FF0000"/>
                </a:solidFill>
              </a:rPr>
              <a:t>Szeparáció</a:t>
            </a:r>
            <a:r>
              <a:rPr lang="hu-HU" dirty="0"/>
              <a:t>: a beavatandó szimbolikus elkülönítése korábbi állapotából (pl. térben).</a:t>
            </a:r>
          </a:p>
          <a:p>
            <a:pPr marL="500063" lvl="1" indent="-457200">
              <a:lnSpc>
                <a:spcPct val="101000"/>
              </a:lnSpc>
              <a:buFont typeface="+mj-lt"/>
              <a:buAutoNum type="arabicPeriod"/>
            </a:pPr>
            <a:r>
              <a:rPr lang="hu-HU" u="sng" dirty="0" err="1">
                <a:solidFill>
                  <a:schemeClr val="accent6">
                    <a:lumMod val="50000"/>
                  </a:schemeClr>
                </a:solidFill>
              </a:rPr>
              <a:t>Marginalizáció</a:t>
            </a:r>
            <a:r>
              <a:rPr lang="hu-HU" u="sng" dirty="0"/>
              <a:t> ― </a:t>
            </a:r>
            <a:r>
              <a:rPr lang="hu-HU" u="sng" dirty="0" err="1">
                <a:solidFill>
                  <a:srgbClr val="7030A0"/>
                </a:solidFill>
              </a:rPr>
              <a:t>tranzíció</a:t>
            </a:r>
            <a:r>
              <a:rPr lang="hu-HU" u="sng" dirty="0">
                <a:solidFill>
                  <a:srgbClr val="7030A0"/>
                </a:solidFill>
              </a:rPr>
              <a:t> </a:t>
            </a:r>
            <a:r>
              <a:rPr lang="hu-HU" u="sng" dirty="0"/>
              <a:t>― </a:t>
            </a:r>
            <a:r>
              <a:rPr lang="hu-HU" u="sng" dirty="0" err="1">
                <a:solidFill>
                  <a:schemeClr val="accent4">
                    <a:lumMod val="50000"/>
                  </a:schemeClr>
                </a:solidFill>
              </a:rPr>
              <a:t>iniciáció</a:t>
            </a:r>
            <a:r>
              <a:rPr lang="hu-HU" dirty="0"/>
              <a:t>: a rítuson keresztülmenő különleges állapotban</a:t>
            </a:r>
            <a:r>
              <a:rPr lang="hu-HU" sz="2000" dirty="0"/>
              <a:t> (pl. </a:t>
            </a:r>
            <a:r>
              <a:rPr lang="hu-HU" sz="2000" dirty="0" err="1"/>
              <a:t>státuszfüggetlen</a:t>
            </a:r>
            <a:r>
              <a:rPr lang="hu-HU" sz="2000" dirty="0"/>
              <a:t> speciális öltözet).</a:t>
            </a:r>
          </a:p>
          <a:p>
            <a:pPr marL="500063" lvl="1" indent="-457200">
              <a:lnSpc>
                <a:spcPct val="101000"/>
              </a:lnSpc>
              <a:buFont typeface="+mj-lt"/>
              <a:buAutoNum type="arabicPeriod"/>
            </a:pPr>
            <a:r>
              <a:rPr lang="hu-HU" u="sng" dirty="0" err="1">
                <a:solidFill>
                  <a:srgbClr val="C00000"/>
                </a:solidFill>
              </a:rPr>
              <a:t>Reintegráció</a:t>
            </a:r>
            <a:r>
              <a:rPr lang="hu-HU" dirty="0"/>
              <a:t> az új állapotába.</a:t>
            </a:r>
          </a:p>
          <a:p>
            <a:pPr>
              <a:lnSpc>
                <a:spcPct val="101000"/>
              </a:lnSpc>
            </a:pPr>
            <a:r>
              <a:rPr lang="hu-HU" dirty="0"/>
              <a:t>Egy kevésbé ismert példa: </a:t>
            </a:r>
            <a:r>
              <a:rPr lang="hu-HU" dirty="0" err="1"/>
              <a:t>Deut</a:t>
            </a:r>
            <a:r>
              <a:rPr lang="hu-HU" dirty="0"/>
              <a:t> 21,10–13</a:t>
            </a:r>
            <a:endParaRPr lang="hu-HU" sz="3200" dirty="0"/>
          </a:p>
          <a:p>
            <a:pPr marL="457200" lvl="1" indent="0" algn="just">
              <a:lnSpc>
                <a:spcPct val="101000"/>
              </a:lnSpc>
              <a:buNone/>
            </a:pPr>
            <a:r>
              <a:rPr lang="hu-HU" dirty="0"/>
              <a:t>10. Mikor hadba mégy ellenségeid ellen, és kezedbe adja őket az Úr, a te Istened, és azok közül foglyokat ejtesz; 11. És meglátsz a foglyok között egy szép ábrázatú asszonyt, és megszereted azt, úgy hogy elvennéd feleségül: 12. </a:t>
            </a:r>
            <a:r>
              <a:rPr lang="hu-HU" dirty="0">
                <a:solidFill>
                  <a:srgbClr val="FF0000"/>
                </a:solidFill>
              </a:rPr>
              <a:t>Vidd be őt a te házadba</a:t>
            </a:r>
            <a:r>
              <a:rPr lang="hu-HU" dirty="0"/>
              <a:t>, hogy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nyirja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meg a fejét, és messe le körmeit</a:t>
            </a:r>
            <a:r>
              <a:rPr lang="hu-HU" dirty="0"/>
              <a:t>. 13. És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az ő fogoly ruháját vesse le magáról</a:t>
            </a:r>
            <a:r>
              <a:rPr lang="hu-HU" dirty="0"/>
              <a:t>, és </a:t>
            </a:r>
            <a:r>
              <a:rPr lang="hu-HU" dirty="0">
                <a:solidFill>
                  <a:srgbClr val="7030A0"/>
                </a:solidFill>
              </a:rPr>
              <a:t>maradjon a te házadban</a:t>
            </a:r>
            <a:r>
              <a:rPr lang="hu-HU" dirty="0"/>
              <a:t>, hogy </a:t>
            </a:r>
            <a:r>
              <a:rPr lang="hu-HU" dirty="0">
                <a:solidFill>
                  <a:srgbClr val="7030A0"/>
                </a:solidFill>
              </a:rPr>
              <a:t>sirassa az ő atyját és anyját egész hónapig</a:t>
            </a:r>
            <a:r>
              <a:rPr lang="hu-HU" dirty="0"/>
              <a:t>; és csak azután 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menj be hozzá</a:t>
            </a:r>
            <a:r>
              <a:rPr lang="hu-HU" dirty="0"/>
              <a:t>, és </a:t>
            </a:r>
            <a:r>
              <a:rPr lang="hu-HU" dirty="0">
                <a:solidFill>
                  <a:srgbClr val="C00000"/>
                </a:solidFill>
              </a:rPr>
              <a:t>légy az ő férje, és legyen ő a te feleséged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88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 kérdés…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782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23231"/>
            <a:ext cx="10515600" cy="1602393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hu-HU" dirty="0"/>
              <a:t>A rítusok lehetséges </a:t>
            </a:r>
            <a:br>
              <a:rPr lang="hu-HU" dirty="0"/>
            </a:br>
            <a:r>
              <a:rPr lang="hu-HU" dirty="0"/>
              <a:t>társadalmi funkciói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930554"/>
            <a:ext cx="11154355" cy="4860925"/>
          </a:xfrm>
        </p:spPr>
        <p:txBody>
          <a:bodyPr/>
          <a:lstStyle/>
          <a:p>
            <a:pPr>
              <a:lnSpc>
                <a:spcPct val="97000"/>
              </a:lnSpc>
            </a:pPr>
            <a:r>
              <a:rPr lang="hu-HU" dirty="0"/>
              <a:t>Közös élmény: erősíti a társadalom tagjai </a:t>
            </a:r>
            <a:br>
              <a:rPr lang="hu-HU" dirty="0"/>
            </a:br>
            <a:r>
              <a:rPr lang="hu-HU" dirty="0"/>
              <a:t>	közti köteléket, kohéziót, szolidaritást.</a:t>
            </a:r>
          </a:p>
          <a:p>
            <a:pPr>
              <a:lnSpc>
                <a:spcPct val="97000"/>
              </a:lnSpc>
            </a:pPr>
            <a:r>
              <a:rPr lang="hu-HU" dirty="0"/>
              <a:t>Erősíti a rítusban résztvevők közti köteléket, kohéziót, szolidaritást</a:t>
            </a:r>
            <a:br>
              <a:rPr lang="hu-HU" dirty="0"/>
            </a:br>
            <a:r>
              <a:rPr lang="hu-HU" sz="2400" dirty="0"/>
              <a:t>(pl. </a:t>
            </a:r>
            <a:r>
              <a:rPr lang="hu-HU" sz="2400" dirty="0" err="1"/>
              <a:t>kohortban</a:t>
            </a:r>
            <a:r>
              <a:rPr lang="hu-HU" sz="2400" dirty="0"/>
              <a:t> végrehajtott, fájdalmas beavatási rítusok).</a:t>
            </a:r>
          </a:p>
          <a:p>
            <a:pPr>
              <a:lnSpc>
                <a:spcPct val="97000"/>
              </a:lnSpc>
            </a:pPr>
            <a:r>
              <a:rPr lang="hu-HU" dirty="0"/>
              <a:t>Dramatizálja, </a:t>
            </a:r>
            <a:r>
              <a:rPr lang="hu-HU" dirty="0" err="1"/>
              <a:t>újrajátssza</a:t>
            </a:r>
            <a:r>
              <a:rPr lang="hu-HU" dirty="0"/>
              <a:t> vagy újraélhetővé teszi a mítoszokat.</a:t>
            </a:r>
          </a:p>
          <a:p>
            <a:pPr lvl="1">
              <a:lnSpc>
                <a:spcPct val="97000"/>
              </a:lnSpc>
            </a:pPr>
            <a:r>
              <a:rPr lang="hu-HU" dirty="0"/>
              <a:t>Például a </a:t>
            </a:r>
            <a:r>
              <a:rPr lang="hu-HU" i="1" dirty="0" err="1"/>
              <a:t>szédereste</a:t>
            </a:r>
            <a:r>
              <a:rPr lang="hu-HU" dirty="0"/>
              <a:t> mint az egyiptomi kivonulás megélhetővé tétele: a zsidó nép alapvető narratíváját élményszerű formában adjuk át a következő generációnak.</a:t>
            </a:r>
          </a:p>
          <a:p>
            <a:pPr>
              <a:lnSpc>
                <a:spcPct val="97000"/>
              </a:lnSpc>
            </a:pPr>
            <a:r>
              <a:rPr lang="hu-HU" dirty="0"/>
              <a:t>A beavatandó számára megkönnyíti az átmenetet egy új státuszba.</a:t>
            </a:r>
          </a:p>
          <a:p>
            <a:pPr>
              <a:lnSpc>
                <a:spcPct val="97000"/>
              </a:lnSpc>
            </a:pPr>
            <a:r>
              <a:rPr lang="hu-HU" dirty="0"/>
              <a:t>A társadalom alapvető értékeit jelenítik meg és adja tovább.</a:t>
            </a:r>
          </a:p>
          <a:p>
            <a:pPr>
              <a:lnSpc>
                <a:spcPct val="97000"/>
              </a:lnSpc>
            </a:pPr>
            <a:r>
              <a:rPr lang="hu-HU" dirty="0"/>
              <a:t>„Válságok” megoldása annak dramatizálásával.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EFEAF30-6172-4DEA-AC27-9E6CDC87AC46}"/>
              </a:ext>
            </a:extLst>
          </p:cNvPr>
          <p:cNvSpPr txBox="1"/>
          <p:nvPr/>
        </p:nvSpPr>
        <p:spPr>
          <a:xfrm>
            <a:off x="7346732" y="223231"/>
            <a:ext cx="4645823" cy="23237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500" b="1" spc="300" dirty="0"/>
              <a:t>Funkcionális megközelítés</a:t>
            </a:r>
            <a:r>
              <a:rPr lang="hu-HU" sz="2400" b="1" spc="300" dirty="0"/>
              <a:t> </a:t>
            </a:r>
            <a:br>
              <a:rPr lang="hu-HU" sz="2400" dirty="0"/>
            </a:br>
            <a:r>
              <a:rPr lang="hu-HU" sz="2400" i="1" spc="300" dirty="0"/>
              <a:t>a vallástudományban:</a:t>
            </a:r>
          </a:p>
          <a:p>
            <a:pPr algn="just"/>
            <a:r>
              <a:rPr lang="hu-HU" sz="2400" dirty="0"/>
              <a:t>adott jelenséget azzal magyarázunk, hogy milyen (társadalmi) funkciót, szerepet tölthet be, mi a „haszna”, mivel járul hozzá a társadalomhoz.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66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5ACED3-7AA8-4F16-986E-47EEF7C8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rítus mint kommunikáció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3DFD72-1541-4451-A7C6-9EEA4D01A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8582"/>
            <a:ext cx="11154355" cy="5191432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buNone/>
            </a:pPr>
            <a:endParaRPr lang="hu-HU" sz="1200" b="1" dirty="0"/>
          </a:p>
          <a:p>
            <a:pPr marL="0" indent="0">
              <a:lnSpc>
                <a:spcPct val="105000"/>
              </a:lnSpc>
              <a:buNone/>
            </a:pPr>
            <a:r>
              <a:rPr lang="hu-HU" b="1" dirty="0"/>
              <a:t>Valaki</a:t>
            </a:r>
            <a:r>
              <a:rPr lang="hu-HU" dirty="0"/>
              <a:t> kommunikál </a:t>
            </a:r>
            <a:r>
              <a:rPr lang="hu-HU" b="1" dirty="0"/>
              <a:t>valaki felé</a:t>
            </a:r>
            <a:r>
              <a:rPr lang="hu-HU" dirty="0"/>
              <a:t> valamilyen </a:t>
            </a:r>
            <a:r>
              <a:rPr lang="hu-HU" b="1" dirty="0"/>
              <a:t>üzenetet</a:t>
            </a:r>
            <a:r>
              <a:rPr lang="hu-HU" dirty="0"/>
              <a:t> valamilyen </a:t>
            </a:r>
            <a:r>
              <a:rPr lang="hu-HU" b="1" dirty="0"/>
              <a:t>formában</a:t>
            </a:r>
            <a:r>
              <a:rPr lang="hu-HU" dirty="0"/>
              <a:t>:</a:t>
            </a:r>
          </a:p>
          <a:p>
            <a:pPr>
              <a:lnSpc>
                <a:spcPct val="105000"/>
              </a:lnSpc>
            </a:pPr>
            <a:r>
              <a:rPr lang="hu-HU" b="1" dirty="0"/>
              <a:t>Üzenet: </a:t>
            </a:r>
            <a:r>
              <a:rPr lang="hu-HU" sz="2400" i="1" dirty="0"/>
              <a:t>például</a:t>
            </a:r>
            <a:endParaRPr lang="hu-HU" i="1" dirty="0"/>
          </a:p>
          <a:p>
            <a:pPr lvl="1">
              <a:lnSpc>
                <a:spcPct val="105000"/>
              </a:lnSpc>
            </a:pPr>
            <a:r>
              <a:rPr lang="hu-HU" u="sng" dirty="0"/>
              <a:t>Értékek</a:t>
            </a:r>
            <a:r>
              <a:rPr lang="hu-HU" dirty="0"/>
              <a:t>: a közösség, a vallás vagy az etika értékrendszere.</a:t>
            </a:r>
          </a:p>
          <a:p>
            <a:pPr lvl="1">
              <a:lnSpc>
                <a:spcPct val="105000"/>
              </a:lnSpc>
            </a:pPr>
            <a:r>
              <a:rPr lang="hu-HU" u="sng" dirty="0"/>
              <a:t>Narratívák</a:t>
            </a:r>
            <a:r>
              <a:rPr lang="hu-HU" dirty="0"/>
              <a:t>: a közösség meghatározó történetei (amelyeket pl. a rítus dramatizál).</a:t>
            </a:r>
          </a:p>
          <a:p>
            <a:pPr lvl="1">
              <a:lnSpc>
                <a:spcPct val="105000"/>
              </a:lnSpc>
            </a:pPr>
            <a:r>
              <a:rPr lang="hu-HU" u="sng" dirty="0"/>
              <a:t>Társadalmilag fontos információ</a:t>
            </a:r>
            <a:r>
              <a:rPr lang="hu-HU" dirty="0"/>
              <a:t>: átmeneti rítuson keresztülesett egyén új státusza.</a:t>
            </a:r>
          </a:p>
          <a:p>
            <a:pPr>
              <a:lnSpc>
                <a:spcPct val="105000"/>
              </a:lnSpc>
            </a:pPr>
            <a:r>
              <a:rPr lang="hu-HU" b="1" dirty="0"/>
              <a:t>Forma: </a:t>
            </a:r>
            <a:r>
              <a:rPr lang="hu-HU" i="1" dirty="0"/>
              <a:t>például</a:t>
            </a:r>
            <a:endParaRPr lang="hu-HU" dirty="0"/>
          </a:p>
          <a:p>
            <a:pPr lvl="1">
              <a:lnSpc>
                <a:spcPct val="105000"/>
              </a:lnSpc>
            </a:pPr>
            <a:r>
              <a:rPr lang="hu-HU" u="sng" dirty="0"/>
              <a:t>Explicit</a:t>
            </a:r>
            <a:r>
              <a:rPr lang="hu-HU" dirty="0"/>
              <a:t>: az üzenet szövege elhangzik a rítus keretében.</a:t>
            </a:r>
          </a:p>
          <a:p>
            <a:pPr lvl="1">
              <a:lnSpc>
                <a:spcPct val="105000"/>
              </a:lnSpc>
            </a:pPr>
            <a:r>
              <a:rPr lang="hu-HU" u="sng" dirty="0"/>
              <a:t>Implicit</a:t>
            </a:r>
            <a:r>
              <a:rPr lang="hu-HU" dirty="0"/>
              <a:t>: az üzenetet megérti az, aki részt vesz a rítuson.</a:t>
            </a:r>
          </a:p>
          <a:p>
            <a:pPr lvl="1">
              <a:lnSpc>
                <a:spcPct val="105000"/>
              </a:lnSpc>
            </a:pPr>
            <a:r>
              <a:rPr lang="hu-HU" u="sng" dirty="0"/>
              <a:t>Szimbolikus</a:t>
            </a:r>
            <a:r>
              <a:rPr lang="hu-HU" dirty="0"/>
              <a:t>: a nem verbális üzenet a </a:t>
            </a:r>
            <a:r>
              <a:rPr lang="hu-HU" i="1" dirty="0"/>
              <a:t>vallási szimbólumrendszer</a:t>
            </a:r>
            <a:r>
              <a:rPr lang="hu-HU" dirty="0"/>
              <a:t> révén adódik át.</a:t>
            </a:r>
          </a:p>
          <a:p>
            <a:pPr lvl="1">
              <a:lnSpc>
                <a:spcPct val="105000"/>
              </a:lnSpc>
            </a:pPr>
            <a:r>
              <a:rPr lang="hu-HU" u="sng" dirty="0"/>
              <a:t>Értelmezés révén</a:t>
            </a:r>
            <a:r>
              <a:rPr lang="hu-HU" dirty="0"/>
              <a:t>: a rítusról szóló beszélgetések keretében </a:t>
            </a:r>
            <a:r>
              <a:rPr lang="hu-HU" dirty="0" err="1"/>
              <a:t>fogalmazódik</a:t>
            </a:r>
            <a:r>
              <a:rPr lang="hu-HU" dirty="0"/>
              <a:t> meg.</a:t>
            </a:r>
            <a:endParaRPr lang="en-US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38FC40C-175C-4285-A310-6A7274A5E0D9}"/>
              </a:ext>
            </a:extLst>
          </p:cNvPr>
          <p:cNvSpPr txBox="1"/>
          <p:nvPr/>
        </p:nvSpPr>
        <p:spPr>
          <a:xfrm>
            <a:off x="8259096" y="223231"/>
            <a:ext cx="3733459" cy="15547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9000"/>
              </a:lnSpc>
            </a:pPr>
            <a:r>
              <a:rPr lang="hu-HU" sz="2400" i="1" spc="20" dirty="0"/>
              <a:t>Manapság divatos a vallás-szociológiában a rítust mint a kommunikáció egyik formáját felfogni.</a:t>
            </a:r>
          </a:p>
        </p:txBody>
      </p:sp>
    </p:spTree>
    <p:extLst>
      <p:ext uri="{BB962C8B-B14F-4D97-AF65-F5344CB8AC3E}">
        <p14:creationId xmlns:p14="http://schemas.microsoft.com/office/powerpoint/2010/main" val="1364486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72ADED-0825-42DF-BA17-C1FE4570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Rítusok: néhány további gondolat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8D6BE2-EBBC-4F18-8BE6-BB1EB55B7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75258" cy="479640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/>
              <a:t>Gyakran találkozni a következő megközelítésekkel is.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dirty="0"/>
              <a:t>Vajon egyetértünk velük?</a:t>
            </a:r>
          </a:p>
          <a:p>
            <a:pPr marL="0" indent="0">
              <a:lnSpc>
                <a:spcPct val="110000"/>
              </a:lnSpc>
              <a:buNone/>
            </a:pPr>
            <a:endParaRPr lang="hu-HU" sz="1200" dirty="0"/>
          </a:p>
          <a:p>
            <a:pPr>
              <a:lnSpc>
                <a:spcPct val="110000"/>
              </a:lnSpc>
            </a:pPr>
            <a:r>
              <a:rPr lang="hu-HU" dirty="0"/>
              <a:t>A rítus mint meghatározott cselekvések kötött sorozata</a:t>
            </a:r>
          </a:p>
          <a:p>
            <a:pPr>
              <a:lnSpc>
                <a:spcPct val="110000"/>
              </a:lnSpc>
            </a:pPr>
            <a:r>
              <a:rPr lang="hu-HU" dirty="0"/>
              <a:t>A rítus mint értelmetlen cselekvéssor. Rítus = irracionalitás.</a:t>
            </a:r>
          </a:p>
          <a:p>
            <a:pPr>
              <a:lnSpc>
                <a:spcPct val="110000"/>
              </a:lnSpc>
            </a:pPr>
            <a:r>
              <a:rPr lang="hu-HU" spc="-10" dirty="0"/>
              <a:t>A rítus mint olyan cselekvéssor, amelynek nincs nyilvánvaló praktikus célja</a:t>
            </a:r>
          </a:p>
          <a:p>
            <a:pPr marL="0" indent="0">
              <a:lnSpc>
                <a:spcPct val="110000"/>
              </a:lnSpc>
              <a:buNone/>
            </a:pPr>
            <a:endParaRPr lang="hu-HU" sz="1200" dirty="0"/>
          </a:p>
          <a:p>
            <a:pPr marL="0" indent="0">
              <a:lnSpc>
                <a:spcPct val="110000"/>
              </a:lnSpc>
              <a:buNone/>
            </a:pPr>
            <a:r>
              <a:rPr lang="hu-HU" dirty="0"/>
              <a:t>Egyes rítusokra igazak lehetnek, másokra kevésbé, vagy nézőpont kérdése.</a:t>
            </a:r>
            <a:br>
              <a:rPr lang="hu-HU" dirty="0"/>
            </a:br>
            <a:r>
              <a:rPr lang="hu-HU" sz="2700" dirty="0"/>
              <a:t>Igazak olyan cselekvéssorokra is, amelyek nem rítusok: pl. kényszerbetegség.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289646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D22C49-D64C-49AE-A278-0B6EE4BA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 vallásos rítusok és a „civil vallás”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4F59EF-EC47-45A7-99B1-3A2493EA1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01516" cy="4870144"/>
          </a:xfrm>
        </p:spPr>
        <p:txBody>
          <a:bodyPr/>
          <a:lstStyle/>
          <a:p>
            <a:pPr>
              <a:lnSpc>
                <a:spcPct val="101000"/>
              </a:lnSpc>
            </a:pPr>
            <a:r>
              <a:rPr lang="hu-HU" dirty="0"/>
              <a:t>Szekuláris átmeneti rítusok: </a:t>
            </a:r>
          </a:p>
          <a:p>
            <a:pPr lvl="1">
              <a:lnSpc>
                <a:spcPct val="101000"/>
              </a:lnSpc>
            </a:pPr>
            <a:r>
              <a:rPr lang="hu-HU" dirty="0"/>
              <a:t>Vallási eredetű, de szekularizált rítusok:   polgári esküvő, temetés, névadó…</a:t>
            </a:r>
          </a:p>
          <a:p>
            <a:pPr lvl="1">
              <a:lnSpc>
                <a:spcPct val="101000"/>
              </a:lnSpc>
            </a:pPr>
            <a:r>
              <a:rPr lang="hu-HU" dirty="0"/>
              <a:t>Szekuláris eredetű rítusok:   doktorrá avatás, országgyűlési képviselői eskü…</a:t>
            </a:r>
          </a:p>
          <a:p>
            <a:pPr>
              <a:lnSpc>
                <a:spcPct val="101000"/>
              </a:lnSpc>
            </a:pPr>
            <a:r>
              <a:rPr lang="hu-HU" dirty="0"/>
              <a:t>A protokoll és az etikett mint „rítus” (azaz rögzített cselekvéssor)</a:t>
            </a:r>
          </a:p>
          <a:p>
            <a:pPr>
              <a:lnSpc>
                <a:spcPct val="101000"/>
              </a:lnSpc>
              <a:tabLst>
                <a:tab pos="1887538" algn="l"/>
                <a:tab pos="2963863" algn="l"/>
              </a:tabLst>
            </a:pPr>
            <a:r>
              <a:rPr lang="hu-HU" dirty="0"/>
              <a:t>Közösségi rítusok: 	himnuszéneklés, zászlófelvonás, </a:t>
            </a:r>
            <a:br>
              <a:rPr lang="hu-HU" dirty="0"/>
            </a:br>
            <a:r>
              <a:rPr lang="hu-HU" dirty="0"/>
              <a:t>	aug. 20-i tűzijáték, máj. 1-jei felvonulás, márc. 15-i kokárda…</a:t>
            </a:r>
          </a:p>
          <a:p>
            <a:pPr>
              <a:lnSpc>
                <a:spcPct val="101000"/>
              </a:lnSpc>
            </a:pPr>
            <a:r>
              <a:rPr lang="hu-HU" u="sng" dirty="0"/>
              <a:t>Civil vallás</a:t>
            </a:r>
            <a:r>
              <a:rPr lang="hu-HU" dirty="0"/>
              <a:t>: </a:t>
            </a:r>
          </a:p>
          <a:p>
            <a:pPr lvl="1">
              <a:lnSpc>
                <a:spcPct val="101000"/>
              </a:lnSpc>
            </a:pPr>
            <a:r>
              <a:rPr lang="hu-HU" i="1" dirty="0"/>
              <a:t>Robert </a:t>
            </a:r>
            <a:r>
              <a:rPr lang="hu-HU" i="1" dirty="0" err="1"/>
              <a:t>Bellah</a:t>
            </a:r>
            <a:r>
              <a:rPr lang="hu-HU" dirty="0"/>
              <a:t> szociológus (</a:t>
            </a:r>
            <a:r>
              <a:rPr lang="en-US" dirty="0"/>
              <a:t>“Civil Religion in America” </a:t>
            </a:r>
            <a:r>
              <a:rPr lang="hu-HU" dirty="0"/>
              <a:t>c. esszé, 1967)</a:t>
            </a:r>
          </a:p>
          <a:p>
            <a:pPr lvl="1">
              <a:lnSpc>
                <a:spcPct val="101000"/>
              </a:lnSpc>
            </a:pPr>
            <a:r>
              <a:rPr lang="hu-HU" dirty="0"/>
              <a:t>Az </a:t>
            </a:r>
            <a:r>
              <a:rPr lang="hu-HU" sz="2000" dirty="0"/>
              <a:t>[</a:t>
            </a:r>
            <a:r>
              <a:rPr lang="hu-HU" sz="2000" dirty="0" err="1"/>
              <a:t>Bellah</a:t>
            </a:r>
            <a:r>
              <a:rPr lang="hu-HU" sz="2000" dirty="0"/>
              <a:t>: amerikai]</a:t>
            </a:r>
            <a:r>
              <a:rPr lang="hu-HU" dirty="0"/>
              <a:t> életformát meghatározó, a társadalom nagy része által osztott, „vallásos jellegű” hiedelmek, szimbólumok és rituálék.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87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vallási élmény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283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4597" y="260195"/>
            <a:ext cx="10739203" cy="1325563"/>
          </a:xfrm>
        </p:spPr>
        <p:txBody>
          <a:bodyPr/>
          <a:lstStyle/>
          <a:p>
            <a:r>
              <a:rPr lang="hu-HU" dirty="0"/>
              <a:t>A „végső valóság” 	</a:t>
            </a:r>
            <a:r>
              <a:rPr lang="hu-HU" sz="3200" i="1" dirty="0"/>
              <a:t>(„</a:t>
            </a:r>
            <a:r>
              <a:rPr lang="en-US" sz="3200" i="1" dirty="0"/>
              <a:t>ultimate reality</a:t>
            </a:r>
            <a:r>
              <a:rPr lang="hu-HU" sz="3200" i="1" dirty="0"/>
              <a:t>”)	</a:t>
            </a:r>
            <a:r>
              <a:rPr lang="hu-HU" sz="3200" i="1" u="sng" dirty="0"/>
              <a:t>formái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4597" y="1660708"/>
            <a:ext cx="11472627" cy="516731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hu-HU" dirty="0"/>
              <a:t>Két forma: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hu-HU" u="sng" dirty="0"/>
              <a:t>Az „Abszolút”</a:t>
            </a:r>
            <a:r>
              <a:rPr lang="hu-HU" dirty="0"/>
              <a:t> 		(tipikusan a keleti vallásokban és a </a:t>
            </a:r>
            <a:r>
              <a:rPr lang="hu-HU" i="1" dirty="0"/>
              <a:t>New </a:t>
            </a:r>
            <a:r>
              <a:rPr lang="hu-HU" i="1" dirty="0" err="1"/>
              <a:t>Age</a:t>
            </a:r>
            <a:r>
              <a:rPr lang="hu-HU" dirty="0" err="1"/>
              <a:t>-ben</a:t>
            </a:r>
            <a:r>
              <a:rPr lang="hu-HU" dirty="0"/>
              <a:t>)</a:t>
            </a:r>
          </a:p>
          <a:p>
            <a:pPr lvl="1">
              <a:lnSpc>
                <a:spcPct val="114000"/>
              </a:lnSpc>
            </a:pPr>
            <a:r>
              <a:rPr lang="hu-HU" sz="2300" dirty="0"/>
              <a:t>Például: nirvána. Például: </a:t>
            </a:r>
            <a:r>
              <a:rPr lang="hu-HU" sz="2300" i="1" dirty="0"/>
              <a:t>én </a:t>
            </a:r>
            <a:r>
              <a:rPr lang="hu-HU" sz="2300" i="1" dirty="0" err="1"/>
              <a:t>szof</a:t>
            </a:r>
            <a:r>
              <a:rPr lang="hu-HU" sz="2300" dirty="0"/>
              <a:t> (</a:t>
            </a:r>
            <a:r>
              <a:rPr lang="he-IL" sz="2500" dirty="0">
                <a:cs typeface="+mj-cs"/>
              </a:rPr>
              <a:t>אֵין סוֹף</a:t>
            </a:r>
            <a:r>
              <a:rPr lang="hu-HU" sz="2300" dirty="0"/>
              <a:t>, a „végtelen” a zsidó Kabbalában)</a:t>
            </a:r>
            <a:r>
              <a:rPr lang="en-US" sz="2300" dirty="0"/>
              <a:t>.</a:t>
            </a:r>
            <a:endParaRPr lang="hu-HU" sz="2300" dirty="0"/>
          </a:p>
          <a:p>
            <a:pPr lvl="1">
              <a:lnSpc>
                <a:spcPct val="114000"/>
              </a:lnSpc>
            </a:pPr>
            <a:r>
              <a:rPr lang="en-US" sz="2300" dirty="0"/>
              <a:t>A </a:t>
            </a:r>
            <a:r>
              <a:rPr lang="hu-HU" sz="2300" dirty="0"/>
              <a:t>„világ teljességének”, a „végtelennek” a </a:t>
            </a:r>
            <a:r>
              <a:rPr lang="hu-HU" sz="2300" b="1" dirty="0"/>
              <a:t>megtapasztalása</a:t>
            </a:r>
            <a:r>
              <a:rPr lang="hu-HU" sz="2300" dirty="0"/>
              <a:t> különleges technikákkal </a:t>
            </a:r>
            <a:br>
              <a:rPr lang="hu-HU" sz="2300" dirty="0"/>
            </a:br>
            <a:r>
              <a:rPr lang="hu-HU" sz="2300" dirty="0"/>
              <a:t>(amelyek pl. bizonyos agyterületeket stimulálnak) lehetséges csak.   </a:t>
            </a:r>
            <a:r>
              <a:rPr lang="hu-HU" sz="2300" i="1" dirty="0"/>
              <a:t>Ld. következő diákat.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hu-HU" u="sng" dirty="0"/>
              <a:t>Személyes isten</a:t>
            </a:r>
            <a:r>
              <a:rPr lang="hu-HU" dirty="0"/>
              <a:t>		(tipikusan a monoteista vallásokban)</a:t>
            </a:r>
          </a:p>
          <a:p>
            <a:pPr lvl="1">
              <a:lnSpc>
                <a:spcPct val="114000"/>
              </a:lnSpc>
            </a:pPr>
            <a:r>
              <a:rPr lang="hu-HU" sz="2300" dirty="0"/>
              <a:t>Isten </a:t>
            </a:r>
            <a:r>
              <a:rPr lang="hu-HU" sz="2300" b="1" dirty="0"/>
              <a:t>mint személy</a:t>
            </a:r>
            <a:r>
              <a:rPr lang="hu-HU" sz="2300" spc="-10" dirty="0"/>
              <a:t>, aki meghallgatja az imákat, segít, haragszik rám, jutalmaz, büntet, stb.</a:t>
            </a:r>
          </a:p>
          <a:p>
            <a:pPr lvl="1">
              <a:lnSpc>
                <a:spcPct val="114000"/>
              </a:lnSpc>
            </a:pPr>
            <a:r>
              <a:rPr lang="hu-HU" sz="2300" dirty="0"/>
              <a:t>Kapcsolat vele mint személlyel – akárcsak a közösségünket alkotó többi személlyel: </a:t>
            </a:r>
          </a:p>
          <a:p>
            <a:pPr marL="1014413" lvl="2" indent="-34290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hu-HU" sz="2300" b="1" dirty="0"/>
              <a:t>kommunikációval</a:t>
            </a:r>
            <a:r>
              <a:rPr lang="hu-HU" sz="2300" dirty="0"/>
              <a:t> </a:t>
            </a:r>
            <a:r>
              <a:rPr lang="hu-HU" sz="2300" spc="-10" dirty="0"/>
              <a:t>(</a:t>
            </a:r>
            <a:r>
              <a:rPr lang="hu-HU" sz="2300" u="sng" spc="-10" dirty="0"/>
              <a:t>ima</a:t>
            </a:r>
            <a:r>
              <a:rPr lang="hu-HU" sz="2300" spc="-10" dirty="0"/>
              <a:t>: én Istenhez;    kinyilatkoztatott szentirat </a:t>
            </a:r>
            <a:r>
              <a:rPr lang="hu-HU" sz="2300" u="sng" spc="-10" dirty="0"/>
              <a:t>exegézise</a:t>
            </a:r>
            <a:r>
              <a:rPr lang="hu-HU" sz="2300" spc="-10" dirty="0"/>
              <a:t>: Isten felém)</a:t>
            </a:r>
          </a:p>
          <a:p>
            <a:pPr marL="1014413" lvl="2" indent="-34290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hu-HU" sz="2300" b="1" dirty="0"/>
              <a:t>vendéglátással</a:t>
            </a:r>
            <a:r>
              <a:rPr lang="hu-HU" sz="2300" dirty="0"/>
              <a:t> (vö. ételáldozat), stb.</a:t>
            </a:r>
          </a:p>
        </p:txBody>
      </p:sp>
      <p:sp>
        <p:nvSpPr>
          <p:cNvPr id="4" name="Téglalap: átellenes sarkain levágva 3">
            <a:extLst>
              <a:ext uri="{FF2B5EF4-FFF2-40B4-BE49-F238E27FC236}">
                <a16:creationId xmlns:a16="http://schemas.microsoft.com/office/drawing/2014/main" id="{B238B4E1-52E3-4366-A4A0-F52704895912}"/>
              </a:ext>
            </a:extLst>
          </p:cNvPr>
          <p:cNvSpPr/>
          <p:nvPr/>
        </p:nvSpPr>
        <p:spPr>
          <a:xfrm>
            <a:off x="7210268" y="6145966"/>
            <a:ext cx="4586989" cy="66706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hu-HU" sz="2000" i="1" dirty="0">
                <a:solidFill>
                  <a:schemeClr val="bg2">
                    <a:lumMod val="25000"/>
                  </a:schemeClr>
                </a:solidFill>
              </a:rPr>
              <a:t>Isten mint személy: vö. a „természetfeletti ember” típusaival az előző diasoron.</a:t>
            </a:r>
            <a:endParaRPr lang="en-US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70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9024" cy="1325563"/>
          </a:xfrm>
        </p:spPr>
        <p:txBody>
          <a:bodyPr/>
          <a:lstStyle/>
          <a:p>
            <a:r>
              <a:rPr lang="hu-HU" dirty="0"/>
              <a:t>A „végső valóság” </a:t>
            </a:r>
            <a:r>
              <a:rPr lang="hu-HU" sz="3200" i="1" dirty="0"/>
              <a:t>(„</a:t>
            </a:r>
            <a:r>
              <a:rPr lang="en-US" sz="3200" i="1" dirty="0"/>
              <a:t>ultimate reality</a:t>
            </a:r>
            <a:r>
              <a:rPr lang="hu-HU" sz="3200" i="1" dirty="0"/>
              <a:t>”) 	</a:t>
            </a:r>
            <a:r>
              <a:rPr lang="hu-HU" sz="3200" i="1" u="sng" dirty="0"/>
              <a:t>megtapasztalása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70768"/>
            <a:ext cx="11249025" cy="497993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u-HU" sz="3000" dirty="0"/>
              <a:t>Mi a </a:t>
            </a:r>
            <a:r>
              <a:rPr lang="hu-HU" sz="3000" u="sng" dirty="0"/>
              <a:t>vallási élmény</a:t>
            </a:r>
            <a:r>
              <a:rPr lang="hu-HU" sz="3000" dirty="0"/>
              <a:t>?				</a:t>
            </a:r>
            <a:r>
              <a:rPr lang="hu-HU" sz="2200" i="1" dirty="0"/>
              <a:t>(Ld. majd fenomenológia alatt is.)</a:t>
            </a:r>
          </a:p>
          <a:p>
            <a:pPr lvl="1">
              <a:lnSpc>
                <a:spcPct val="130000"/>
              </a:lnSpc>
            </a:pPr>
            <a:r>
              <a:rPr lang="hu-HU" sz="2800" dirty="0"/>
              <a:t>A Szent megtapasztalása?			</a:t>
            </a:r>
            <a:r>
              <a:rPr lang="hu-HU" sz="2800" i="1" dirty="0"/>
              <a:t>― első személyű leírás</a:t>
            </a:r>
          </a:p>
          <a:p>
            <a:pPr lvl="1">
              <a:lnSpc>
                <a:spcPct val="130000"/>
              </a:lnSpc>
            </a:pPr>
            <a:r>
              <a:rPr lang="hu-HU" sz="2800" dirty="0"/>
              <a:t>Bizonyos agyterületek aktivációja?	</a:t>
            </a:r>
            <a:r>
              <a:rPr lang="hu-HU" sz="2800" i="1" dirty="0"/>
              <a:t>― harmadik személyű leírás</a:t>
            </a:r>
          </a:p>
          <a:p>
            <a:pPr>
              <a:lnSpc>
                <a:spcPct val="130000"/>
              </a:lnSpc>
            </a:pPr>
            <a:r>
              <a:rPr lang="hu-HU" sz="3000" dirty="0"/>
              <a:t>Extrém tudatállapotok, transz előidézése extrém testi kondíciókkal </a:t>
            </a:r>
            <a:br>
              <a:rPr lang="hu-HU" sz="3000" dirty="0"/>
            </a:br>
            <a:r>
              <a:rPr lang="hu-HU" sz="2400" dirty="0"/>
              <a:t>(böjt, tűzön futás, önostorozás, csonkítás, végtagok amputálása, bőr átfúrása…)</a:t>
            </a:r>
          </a:p>
        </p:txBody>
      </p:sp>
      <p:pic>
        <p:nvPicPr>
          <p:cNvPr id="1026" name="Picture 2" descr="http://cdn-imgs-mag.aeon.co/images/2014/09/000402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10" y="4841806"/>
            <a:ext cx="2743200" cy="171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288520" y="6027545"/>
            <a:ext cx="8708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u="sng" dirty="0" err="1"/>
              <a:t>Dimitris</a:t>
            </a:r>
            <a:r>
              <a:rPr lang="hu-HU" sz="1400" u="sng" dirty="0"/>
              <a:t> </a:t>
            </a:r>
            <a:r>
              <a:rPr lang="hu-HU" sz="1400" u="sng" dirty="0" err="1"/>
              <a:t>Xygalatas</a:t>
            </a:r>
            <a:r>
              <a:rPr lang="hu-HU" sz="1400" dirty="0"/>
              <a:t>:</a:t>
            </a:r>
            <a:r>
              <a:rPr lang="hu-HU" sz="1400" i="1" dirty="0"/>
              <a:t> http://cdn-imgs-mag.aeon.co/images/2014/09/00040246.jpg</a:t>
            </a:r>
          </a:p>
          <a:p>
            <a:r>
              <a:rPr lang="hu-HU" sz="1400" i="1" dirty="0"/>
              <a:t>http://today.uconn.edu/wp-content/uploads/2015/02/Piercing1.jpg</a:t>
            </a:r>
          </a:p>
          <a:p>
            <a:r>
              <a:rPr lang="hu-HU" sz="1400" i="1" dirty="0"/>
              <a:t>http://www.qub.ac.uk/schools/InstituteofCognitionCulture/Image5,285314,en.jpg</a:t>
            </a:r>
          </a:p>
        </p:txBody>
      </p:sp>
      <p:pic>
        <p:nvPicPr>
          <p:cNvPr id="1028" name="Picture 4" descr="http://www.qub.ac.uk/schools/InstituteofCognitionCulture/Image5,285314,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468" y="4873461"/>
            <a:ext cx="3048000" cy="110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oday.uconn.edu/wp-content/uploads/2015/02/Piercin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650" y="4856796"/>
            <a:ext cx="28003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313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>
            <a:extLst>
              <a:ext uri="{FF2B5EF4-FFF2-40B4-BE49-F238E27FC236}">
                <a16:creationId xmlns:a16="http://schemas.microsoft.com/office/drawing/2014/main" id="{6AF2178C-C4A8-4C49-8EA3-6BD84C6FD68B}"/>
              </a:ext>
            </a:extLst>
          </p:cNvPr>
          <p:cNvSpPr txBox="1"/>
          <p:nvPr/>
        </p:nvSpPr>
        <p:spPr>
          <a:xfrm>
            <a:off x="6531018" y="4076663"/>
            <a:ext cx="564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57163">
              <a:buFont typeface="Arial" panose="020B0604020202020204" pitchFamily="34" charset="0"/>
              <a:buChar char="•"/>
            </a:pPr>
            <a:r>
              <a:rPr lang="hu-HU" sz="2000" dirty="0"/>
              <a:t>Indukált és spontán úton kapott jelek értelmezése.</a:t>
            </a:r>
            <a:endParaRPr lang="hu-HU" sz="2000" dirty="0">
              <a:solidFill>
                <a:prstClr val="black"/>
              </a:solidFill>
            </a:endParaRPr>
          </a:p>
          <a:p>
            <a:pPr marL="185738" indent="-157163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Van-e / hol a határ vallás és mágia közt?</a:t>
            </a:r>
            <a:r>
              <a:rPr lang="hu-HU" sz="1700" i="1" spc="-50" dirty="0">
                <a:solidFill>
                  <a:prstClr val="black"/>
                </a:solidFill>
              </a:rPr>
              <a:t> </a:t>
            </a:r>
            <a:r>
              <a:rPr lang="hu-HU" i="1" spc="-50" dirty="0">
                <a:solidFill>
                  <a:prstClr val="black"/>
                </a:solidFill>
              </a:rPr>
              <a:t>(ld. később)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4754" y="299806"/>
            <a:ext cx="11817246" cy="1633927"/>
          </a:xfrm>
        </p:spPr>
        <p:txBody>
          <a:bodyPr>
            <a:normAutofit/>
          </a:bodyPr>
          <a:lstStyle/>
          <a:p>
            <a:r>
              <a:rPr lang="hu-HU" dirty="0"/>
              <a:t>Érintkezés, kapcsolatfelvétel a természetfelettivel: </a:t>
            </a:r>
            <a:br>
              <a:rPr lang="hu-HU" dirty="0"/>
            </a:br>
            <a:r>
              <a:rPr lang="hu-HU" sz="3600" i="1" dirty="0"/>
              <a:t>megváltozott tudatállapotok és más „gyakorlati módszerek”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2832" y="2068643"/>
            <a:ext cx="10674250" cy="46929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tabLst>
                <a:tab pos="1171575" algn="l"/>
              </a:tabLst>
            </a:pPr>
            <a:r>
              <a:rPr lang="hu-HU" b="1" dirty="0"/>
              <a:t>Ima</a:t>
            </a:r>
            <a:r>
              <a:rPr lang="hu-HU" dirty="0"/>
              <a:t>: 	egyéni </a:t>
            </a:r>
            <a:r>
              <a:rPr lang="hu-HU" i="1" dirty="0"/>
              <a:t>vagy</a:t>
            </a:r>
            <a:r>
              <a:rPr lang="hu-HU" dirty="0"/>
              <a:t> közösségi? 		csendben </a:t>
            </a:r>
            <a:r>
              <a:rPr lang="hu-HU" i="1" dirty="0"/>
              <a:t>vagy</a:t>
            </a:r>
            <a:r>
              <a:rPr lang="hu-HU" dirty="0"/>
              <a:t> hangosan? </a:t>
            </a:r>
            <a:br>
              <a:rPr lang="hu-HU" dirty="0"/>
            </a:br>
            <a:r>
              <a:rPr lang="hu-HU" dirty="0"/>
              <a:t>	gondolatban </a:t>
            </a:r>
            <a:r>
              <a:rPr lang="hu-HU" i="1" dirty="0"/>
              <a:t>vagy</a:t>
            </a:r>
            <a:r>
              <a:rPr lang="hu-HU" dirty="0"/>
              <a:t> szavakkal? 	spontán </a:t>
            </a:r>
            <a:r>
              <a:rPr lang="hu-HU" i="1" dirty="0"/>
              <a:t>vagy</a:t>
            </a:r>
            <a:r>
              <a:rPr lang="hu-HU" dirty="0"/>
              <a:t> kötött szöveggel?</a:t>
            </a:r>
          </a:p>
          <a:p>
            <a:pPr>
              <a:lnSpc>
                <a:spcPct val="105000"/>
              </a:lnSpc>
            </a:pPr>
            <a:r>
              <a:rPr lang="hu-HU" b="1" dirty="0"/>
              <a:t>Prédikáció</a:t>
            </a:r>
            <a:r>
              <a:rPr lang="hu-HU" dirty="0"/>
              <a:t>, valamint mítoszok és szent iratok </a:t>
            </a:r>
            <a:r>
              <a:rPr lang="hu-HU" b="1" dirty="0"/>
              <a:t>tanulmányozása</a:t>
            </a:r>
            <a:r>
              <a:rPr lang="hu-HU" dirty="0"/>
              <a:t>: </a:t>
            </a:r>
            <a:r>
              <a:rPr lang="hu-HU" u="sng" dirty="0"/>
              <a:t>intellektuális</a:t>
            </a:r>
            <a:r>
              <a:rPr lang="hu-HU" dirty="0"/>
              <a:t> tevékenység vallási specialisták vezetésével, az istenség bölcsességének és akaratának a megismerése </a:t>
            </a:r>
            <a:r>
              <a:rPr lang="hu-HU" sz="2400" i="1" dirty="0"/>
              <a:t>(exegézis mint az istenség kommunikációja az ember felé)</a:t>
            </a:r>
            <a:r>
              <a:rPr lang="hu-HU" i="1" dirty="0"/>
              <a:t>.</a:t>
            </a:r>
          </a:p>
          <a:p>
            <a:pPr lvl="0">
              <a:lnSpc>
                <a:spcPct val="105000"/>
              </a:lnSpc>
            </a:pPr>
            <a:r>
              <a:rPr lang="hu-HU" b="1" dirty="0">
                <a:solidFill>
                  <a:prstClr val="black"/>
                </a:solidFill>
              </a:rPr>
              <a:t>Jóslás</a:t>
            </a:r>
            <a:r>
              <a:rPr lang="hu-HU" dirty="0">
                <a:solidFill>
                  <a:prstClr val="black"/>
                </a:solidFill>
              </a:rPr>
              <a:t>, </a:t>
            </a:r>
            <a:r>
              <a:rPr lang="hu-HU" b="1" dirty="0">
                <a:solidFill>
                  <a:prstClr val="black"/>
                </a:solidFill>
              </a:rPr>
              <a:t>álommagyarázat</a:t>
            </a:r>
            <a:r>
              <a:rPr lang="hu-HU" dirty="0">
                <a:solidFill>
                  <a:prstClr val="black"/>
                </a:solidFill>
              </a:rPr>
              <a:t> (</a:t>
            </a:r>
            <a:r>
              <a:rPr lang="hu-HU" dirty="0" err="1">
                <a:solidFill>
                  <a:prstClr val="black"/>
                </a:solidFill>
              </a:rPr>
              <a:t>divináció</a:t>
            </a:r>
            <a:r>
              <a:rPr lang="hu-HU" dirty="0">
                <a:solidFill>
                  <a:prstClr val="black"/>
                </a:solidFill>
              </a:rPr>
              <a:t>)</a:t>
            </a:r>
            <a:endParaRPr lang="hu-HU" sz="2600" i="1" spc="-10" dirty="0">
              <a:solidFill>
                <a:prstClr val="black"/>
              </a:solidFill>
            </a:endParaRPr>
          </a:p>
          <a:p>
            <a:pPr>
              <a:lnSpc>
                <a:spcPct val="105000"/>
              </a:lnSpc>
            </a:pPr>
            <a:r>
              <a:rPr lang="hu-HU" b="1" dirty="0"/>
              <a:t>Ünnepek</a:t>
            </a:r>
            <a:r>
              <a:rPr lang="hu-HU" dirty="0"/>
              <a:t>, mágikus-vallási </a:t>
            </a:r>
            <a:r>
              <a:rPr lang="hu-HU" b="1" dirty="0"/>
              <a:t>szertartások</a:t>
            </a:r>
            <a:r>
              <a:rPr lang="hu-HU" dirty="0"/>
              <a:t>, áldozati rituálék. Böjt.</a:t>
            </a:r>
          </a:p>
          <a:p>
            <a:pPr>
              <a:lnSpc>
                <a:spcPct val="105000"/>
              </a:lnSpc>
            </a:pPr>
            <a:r>
              <a:rPr lang="hu-HU" dirty="0"/>
              <a:t>Zaj és </a:t>
            </a:r>
            <a:r>
              <a:rPr lang="hu-HU" b="1" dirty="0"/>
              <a:t>zene</a:t>
            </a:r>
            <a:r>
              <a:rPr lang="hu-HU" dirty="0"/>
              <a:t>.</a:t>
            </a:r>
          </a:p>
          <a:p>
            <a:pPr>
              <a:lnSpc>
                <a:spcPct val="105000"/>
              </a:lnSpc>
            </a:pPr>
            <a:r>
              <a:rPr lang="hu-HU" dirty="0"/>
              <a:t>Transz és extázis (ld. </a:t>
            </a:r>
            <a:r>
              <a:rPr lang="hu-HU" b="1" dirty="0"/>
              <a:t>megváltozott tudatállapotok</a:t>
            </a:r>
            <a:r>
              <a:rPr lang="hu-HU" dirty="0"/>
              <a:t>).</a:t>
            </a:r>
          </a:p>
          <a:p>
            <a:pPr>
              <a:lnSpc>
                <a:spcPct val="105000"/>
              </a:lnSpc>
            </a:pPr>
            <a:r>
              <a:rPr lang="hu-HU" b="1" dirty="0"/>
              <a:t>Misztika</a:t>
            </a:r>
            <a:r>
              <a:rPr lang="hu-HU" dirty="0"/>
              <a:t>, ezotéria: intellektuális és rituális szinten, „gyakorlati kabbala”.</a:t>
            </a:r>
          </a:p>
        </p:txBody>
      </p:sp>
      <p:sp>
        <p:nvSpPr>
          <p:cNvPr id="4" name="Bal oldali kapcsos zárójel 3"/>
          <p:cNvSpPr/>
          <p:nvPr/>
        </p:nvSpPr>
        <p:spPr>
          <a:xfrm>
            <a:off x="1169228" y="2143593"/>
            <a:ext cx="299804" cy="2953063"/>
          </a:xfrm>
          <a:prstGeom prst="leftBrac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Bal oldali kapcsos zárójel 4"/>
          <p:cNvSpPr/>
          <p:nvPr/>
        </p:nvSpPr>
        <p:spPr>
          <a:xfrm>
            <a:off x="960884" y="4796852"/>
            <a:ext cx="270804" cy="1846283"/>
          </a:xfrm>
          <a:prstGeom prst="leftBrac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48857" y="1963713"/>
            <a:ext cx="492443" cy="29530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sz="2000" i="1" dirty="0">
                <a:solidFill>
                  <a:schemeClr val="accent4">
                    <a:lumMod val="50000"/>
                  </a:schemeClr>
                </a:solidFill>
              </a:rPr>
              <a:t>Kapcsolat mint személlyel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44837" y="3814993"/>
            <a:ext cx="492443" cy="29530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hu-HU" sz="2000" i="1" dirty="0">
                <a:solidFill>
                  <a:schemeClr val="accent5">
                    <a:lumMod val="50000"/>
                  </a:schemeClr>
                </a:solidFill>
              </a:rPr>
              <a:t>Abszolút megtapasztalása</a:t>
            </a:r>
          </a:p>
        </p:txBody>
      </p:sp>
      <p:sp>
        <p:nvSpPr>
          <p:cNvPr id="9" name="Bal oldali kapcsos zárójel 8">
            <a:extLst>
              <a:ext uri="{FF2B5EF4-FFF2-40B4-BE49-F238E27FC236}">
                <a16:creationId xmlns:a16="http://schemas.microsoft.com/office/drawing/2014/main" id="{BDBF5C08-085B-418B-A15F-39EC6C933B54}"/>
              </a:ext>
            </a:extLst>
          </p:cNvPr>
          <p:cNvSpPr/>
          <p:nvPr/>
        </p:nvSpPr>
        <p:spPr>
          <a:xfrm>
            <a:off x="6531017" y="4231036"/>
            <a:ext cx="72000" cy="41845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66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noProof="0" dirty="0"/>
              <a:t>Viszlát következő alkalommal!</a:t>
            </a:r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688643" cy="3824391"/>
          </a:xfrm>
        </p:spPr>
        <p:txBody>
          <a:bodyPr>
            <a:normAutofit/>
          </a:bodyPr>
          <a:lstStyle/>
          <a:p>
            <a:r>
              <a:rPr lang="hu-HU" sz="6800" b="1" dirty="0"/>
              <a:t>Mi a „zsidó” szó</a:t>
            </a:r>
            <a:br>
              <a:rPr lang="hu-HU" sz="6800" b="1" dirty="0"/>
            </a:br>
            <a:br>
              <a:rPr lang="hu-HU" sz="6800" b="1" dirty="0"/>
            </a:br>
            <a:r>
              <a:rPr lang="hu-HU" sz="6800" b="1" dirty="0"/>
              <a:t>ellentéte?</a:t>
            </a:r>
          </a:p>
        </p:txBody>
      </p:sp>
    </p:spTree>
    <p:extLst>
      <p:ext uri="{BB962C8B-B14F-4D97-AF65-F5344CB8AC3E}">
        <p14:creationId xmlns:p14="http://schemas.microsoft.com/office/powerpoint/2010/main" val="260655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029" cy="4821918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  <a:endParaRPr lang="hu-HU" sz="2400" noProof="0" dirty="0"/>
          </a:p>
          <a:p>
            <a:pPr marL="0" indent="0">
              <a:lnSpc>
                <a:spcPct val="95000"/>
              </a:lnSpc>
              <a:buNone/>
            </a:pPr>
            <a:r>
              <a:rPr lang="hu-HU" b="1" noProof="0" dirty="0"/>
              <a:t>+ Külső környezet: </a:t>
            </a:r>
            <a:r>
              <a:rPr lang="hu-HU" sz="2400" noProof="0" dirty="0"/>
              <a:t>adott társadalom, valamint az azt körülvevő más kultúrák, stb.</a:t>
            </a:r>
            <a:endParaRPr lang="hu-HU" sz="1800" noProof="0" dirty="0"/>
          </a:p>
          <a:p>
            <a:pPr marL="0" indent="0">
              <a:lnSpc>
                <a:spcPct val="95000"/>
              </a:lnSpc>
              <a:buNone/>
            </a:pPr>
            <a:endParaRPr lang="hu-HU" sz="2600" noProof="0" dirty="0"/>
          </a:p>
          <a:p>
            <a:pPr marL="0" lvl="0" indent="0">
              <a:lnSpc>
                <a:spcPct val="95000"/>
              </a:lnSpc>
              <a:buNone/>
            </a:pPr>
            <a:r>
              <a:rPr lang="hu-HU" sz="3200" dirty="0">
                <a:solidFill>
                  <a:prstClr val="black"/>
                </a:solidFill>
              </a:rPr>
              <a:t>+ Mindez </a:t>
            </a:r>
            <a:r>
              <a:rPr lang="hu-HU" sz="3200" b="1" dirty="0">
                <a:solidFill>
                  <a:prstClr val="black"/>
                </a:solidFill>
              </a:rPr>
              <a:t>dinamikus rendszer:</a:t>
            </a:r>
            <a:r>
              <a:rPr lang="hu-HU" dirty="0">
                <a:solidFill>
                  <a:prstClr val="black"/>
                </a:solidFill>
              </a:rPr>
              <a:t> </a:t>
            </a:r>
            <a:br>
              <a:rPr lang="hu-HU" dirty="0">
                <a:solidFill>
                  <a:prstClr val="black"/>
                </a:solidFill>
              </a:rPr>
            </a:br>
            <a:r>
              <a:rPr lang="hu-HU" dirty="0">
                <a:solidFill>
                  <a:prstClr val="black"/>
                </a:solidFill>
              </a:rPr>
              <a:t>			időben változik, fejlődik, átalakul, szakad...</a:t>
            </a:r>
          </a:p>
          <a:p>
            <a:pPr marL="0" indent="0">
              <a:lnSpc>
                <a:spcPct val="95000"/>
              </a:lnSpc>
              <a:buNone/>
            </a:pPr>
            <a:endParaRPr lang="hu-HU" sz="1600" noProof="0" dirty="0"/>
          </a:p>
          <a:p>
            <a:pPr marL="0" indent="0">
              <a:lnSpc>
                <a:spcPct val="95000"/>
              </a:lnSpc>
              <a:buNone/>
            </a:pPr>
            <a:r>
              <a:rPr lang="hu-HU" noProof="0" dirty="0"/>
              <a:t>A rendszer leírása lehet: </a:t>
            </a:r>
          </a:p>
          <a:p>
            <a:pPr marL="0" indent="0" defTabSz="942975">
              <a:lnSpc>
                <a:spcPct val="95000"/>
              </a:lnSpc>
              <a:buNone/>
              <a:tabLst>
                <a:tab pos="900113" algn="l"/>
                <a:tab pos="2424113" algn="l"/>
              </a:tabLst>
            </a:pPr>
            <a:r>
              <a:rPr lang="hu-HU" noProof="0" dirty="0"/>
              <a:t>	</a:t>
            </a:r>
            <a:r>
              <a:rPr lang="hu-HU" b="1" u="sng" dirty="0">
                <a:solidFill>
                  <a:srgbClr val="843C0C"/>
                </a:solidFill>
              </a:rPr>
              <a:t>szinkrón</a:t>
            </a:r>
            <a:r>
              <a:rPr lang="hu-HU" noProof="0" dirty="0"/>
              <a:t>: 	adott időpontra vonatkozik </a:t>
            </a:r>
            <a:r>
              <a:rPr lang="hu-HU" i="1" noProof="0" dirty="0"/>
              <a:t>(„itt és most”</a:t>
            </a:r>
            <a:r>
              <a:rPr lang="hu-HU" noProof="0" dirty="0"/>
              <a:t>; </a:t>
            </a:r>
            <a:r>
              <a:rPr lang="hu-HU" i="1" noProof="0" dirty="0"/>
              <a:t>„ott és akkor”).</a:t>
            </a:r>
            <a:r>
              <a:rPr lang="hu-HU" noProof="0" dirty="0"/>
              <a:t> </a:t>
            </a:r>
          </a:p>
          <a:p>
            <a:pPr marL="0" indent="0" defTabSz="942975">
              <a:lnSpc>
                <a:spcPct val="95000"/>
              </a:lnSpc>
              <a:buNone/>
              <a:tabLst>
                <a:tab pos="900113" algn="l"/>
                <a:tab pos="2424113" algn="l"/>
              </a:tabLst>
            </a:pPr>
            <a:r>
              <a:rPr lang="hu-HU" noProof="0" dirty="0"/>
              <a:t>	</a:t>
            </a:r>
            <a:r>
              <a:rPr lang="hu-HU" b="1" u="sng" dirty="0" err="1">
                <a:solidFill>
                  <a:srgbClr val="002060"/>
                </a:solidFill>
              </a:rPr>
              <a:t>diakrón</a:t>
            </a:r>
            <a:r>
              <a:rPr lang="hu-HU" noProof="0" dirty="0"/>
              <a:t>:	az időbeli változással foglalkozik.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432801" y="6081486"/>
            <a:ext cx="323668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spc="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Vallástörténet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8902" cy="1325563"/>
          </a:xfrm>
        </p:spPr>
        <p:txBody>
          <a:bodyPr/>
          <a:lstStyle/>
          <a:p>
            <a:r>
              <a:rPr lang="hu-HU" noProof="0" dirty="0"/>
              <a:t>A vallás mint </a:t>
            </a:r>
            <a:r>
              <a:rPr lang="hu-HU" u="sng" noProof="0" dirty="0"/>
              <a:t>rendszer</a:t>
            </a:r>
            <a:r>
              <a:rPr lang="hu-HU" i="1" noProof="0" dirty="0"/>
              <a:t>       </a:t>
            </a:r>
            <a:r>
              <a:rPr lang="hu-HU" sz="3300" i="1" noProof="0" dirty="0"/>
              <a:t>(ismétlés, de még lesz)</a:t>
            </a:r>
          </a:p>
        </p:txBody>
      </p:sp>
    </p:spTree>
    <p:extLst>
      <p:ext uri="{BB962C8B-B14F-4D97-AF65-F5344CB8AC3E}">
        <p14:creationId xmlns:p14="http://schemas.microsoft.com/office/powerpoint/2010/main" val="399462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8902" cy="1325563"/>
          </a:xfrm>
        </p:spPr>
        <p:txBody>
          <a:bodyPr/>
          <a:lstStyle/>
          <a:p>
            <a:r>
              <a:rPr lang="hu-HU" noProof="0" dirty="0"/>
              <a:t>A vallás </a:t>
            </a:r>
            <a:r>
              <a:rPr lang="hu-HU" u="sng" noProof="0" dirty="0"/>
              <a:t>részrendszerei</a:t>
            </a:r>
            <a:r>
              <a:rPr lang="hu-HU" i="1" noProof="0" dirty="0"/>
              <a:t>       </a:t>
            </a:r>
            <a:r>
              <a:rPr lang="hu-HU" sz="3300" i="1" noProof="0" dirty="0"/>
              <a:t>(ismétlés, de még lesz)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8903" cy="48219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b="1" noProof="0" dirty="0"/>
              <a:t>Gondolati elemek:</a:t>
            </a:r>
            <a:r>
              <a:rPr lang="hu-HU" noProof="0" dirty="0"/>
              <a:t> </a:t>
            </a:r>
            <a:r>
              <a:rPr lang="hu-HU" sz="2400" noProof="0" dirty="0"/>
              <a:t>fogalmak (pl. Isten, démon, messiás, megváltás, bűn...), </a:t>
            </a:r>
            <a:r>
              <a:rPr lang="hu-HU" sz="2400" i="1" dirty="0">
                <a:solidFill>
                  <a:srgbClr val="FF0000"/>
                </a:solidFill>
              </a:rPr>
              <a:t>narratívák</a:t>
            </a:r>
            <a:r>
              <a:rPr lang="hu-HU" sz="2400" noProof="0" dirty="0"/>
              <a:t> (pl. mítoszok), előírások (pl. törvények), a világban zajló eseményeket értelmező </a:t>
            </a:r>
            <a:r>
              <a:rPr lang="hu-HU" sz="2400" dirty="0">
                <a:solidFill>
                  <a:srgbClr val="D24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világkép</a:t>
            </a:r>
            <a:r>
              <a:rPr lang="hu-HU" sz="2400" noProof="0" dirty="0"/>
              <a:t>, etikai </a:t>
            </a:r>
            <a:r>
              <a:rPr lang="hu-HU" sz="2400" b="1" dirty="0">
                <a:solidFill>
                  <a:schemeClr val="tx2">
                    <a:lumMod val="75000"/>
                  </a:schemeClr>
                </a:solidFill>
              </a:rPr>
              <a:t>normák</a:t>
            </a:r>
            <a:r>
              <a:rPr lang="hu-HU" sz="2400" noProof="0" dirty="0"/>
              <a:t>, várakozások (pl. jutalom és büntetés) stb.</a:t>
            </a:r>
          </a:p>
          <a:p>
            <a:pPr>
              <a:lnSpc>
                <a:spcPct val="120000"/>
              </a:lnSpc>
            </a:pPr>
            <a:r>
              <a:rPr lang="hu-HU" b="1" noProof="0" dirty="0"/>
              <a:t>Viselkedés:</a:t>
            </a:r>
            <a:r>
              <a:rPr lang="hu-HU" b="1" i="1" noProof="0" dirty="0"/>
              <a:t> </a:t>
            </a: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rítusok</a:t>
            </a:r>
            <a:r>
              <a:rPr lang="hu-HU" sz="2400" noProof="0" dirty="0"/>
              <a:t>, </a:t>
            </a:r>
            <a:r>
              <a:rPr lang="hu-HU" sz="2400" b="1" dirty="0">
                <a:solidFill>
                  <a:schemeClr val="tx2">
                    <a:lumMod val="75000"/>
                  </a:schemeClr>
                </a:solidFill>
              </a:rPr>
              <a:t>kötelező</a:t>
            </a:r>
            <a:r>
              <a:rPr lang="hu-HU" sz="2400" noProof="0" dirty="0"/>
              <a:t> és </a:t>
            </a:r>
            <a:r>
              <a:rPr lang="hu-HU" sz="2400" b="1" dirty="0">
                <a:solidFill>
                  <a:schemeClr val="tx2">
                    <a:lumMod val="75000"/>
                  </a:schemeClr>
                </a:solidFill>
              </a:rPr>
              <a:t>tiltott</a:t>
            </a:r>
            <a:r>
              <a:rPr lang="hu-HU" sz="2400" noProof="0" dirty="0"/>
              <a:t> tevékenységek, módosult tudatállapotok... </a:t>
            </a:r>
          </a:p>
          <a:p>
            <a:pPr>
              <a:lnSpc>
                <a:spcPct val="120000"/>
              </a:lnSpc>
            </a:pPr>
            <a:r>
              <a:rPr lang="hu-HU" b="1" noProof="0" dirty="0">
                <a:solidFill>
                  <a:prstClr val="black"/>
                </a:solidFill>
              </a:rPr>
              <a:t>Fizikai valóság:</a:t>
            </a:r>
            <a:r>
              <a:rPr lang="hu-HU" b="1" i="1" noProof="0" dirty="0">
                <a:solidFill>
                  <a:prstClr val="black"/>
                </a:solidFill>
              </a:rPr>
              <a:t>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szakrális tárgyak</a:t>
            </a:r>
            <a:r>
              <a:rPr lang="hu-HU" sz="2400" noProof="0" dirty="0">
                <a:solidFill>
                  <a:prstClr val="black"/>
                </a:solidFill>
              </a:rPr>
              <a:t>, szakrális épületek, zene, képzőművészet...</a:t>
            </a:r>
            <a:endParaRPr lang="hu-HU" sz="2400" b="1" noProof="0" dirty="0"/>
          </a:p>
          <a:p>
            <a:pPr>
              <a:lnSpc>
                <a:spcPct val="120000"/>
              </a:lnSpc>
            </a:pPr>
            <a:r>
              <a:rPr lang="hu-HU" b="1" noProof="0" dirty="0"/>
              <a:t>Intézmények: </a:t>
            </a:r>
            <a:r>
              <a:rPr lang="hu-HU" sz="2400" noProof="0" dirty="0"/>
              <a:t>egyházi szervezet, </a:t>
            </a:r>
            <a:r>
              <a:rPr lang="hu-HU" sz="24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vallási specialisták </a:t>
            </a:r>
            <a:r>
              <a:rPr lang="hu-HU" sz="2400" noProof="0" dirty="0"/>
              <a:t>(papok, sámánok, tanítók...)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b="1" dirty="0"/>
              <a:t>+ </a:t>
            </a:r>
            <a:r>
              <a:rPr lang="hu-HU" b="1" noProof="0" dirty="0"/>
              <a:t>Külső környezet: </a:t>
            </a:r>
            <a:r>
              <a:rPr lang="hu-HU" sz="2400" noProof="0" dirty="0"/>
              <a:t>adott társadalom, valamint az azt körülvevő más kultúrák, stb., 		amelybe a vallás rendszere be van ágyazva.</a:t>
            </a:r>
          </a:p>
        </p:txBody>
      </p:sp>
      <p:sp>
        <p:nvSpPr>
          <p:cNvPr id="4" name="Bal oldali kapcsos zárójel 3">
            <a:extLst>
              <a:ext uri="{FF2B5EF4-FFF2-40B4-BE49-F238E27FC236}">
                <a16:creationId xmlns:a16="http://schemas.microsoft.com/office/drawing/2014/main" id="{5E3A4D8E-1D7E-44B1-81E5-13B63716CAA7}"/>
              </a:ext>
            </a:extLst>
          </p:cNvPr>
          <p:cNvSpPr/>
          <p:nvPr/>
        </p:nvSpPr>
        <p:spPr>
          <a:xfrm>
            <a:off x="693175" y="1991999"/>
            <a:ext cx="145024" cy="134175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 oldali kapcsos zárójel 4">
            <a:extLst>
              <a:ext uri="{FF2B5EF4-FFF2-40B4-BE49-F238E27FC236}">
                <a16:creationId xmlns:a16="http://schemas.microsoft.com/office/drawing/2014/main" id="{BDEEF4FA-3B7E-4019-8A70-2EF20AF11FCC}"/>
              </a:ext>
            </a:extLst>
          </p:cNvPr>
          <p:cNvSpPr/>
          <p:nvPr/>
        </p:nvSpPr>
        <p:spPr>
          <a:xfrm>
            <a:off x="694198" y="3500123"/>
            <a:ext cx="144000" cy="488717"/>
          </a:xfrm>
          <a:prstGeom prst="leftBrac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al oldali kapcsos zárójel 5">
            <a:extLst>
              <a:ext uri="{FF2B5EF4-FFF2-40B4-BE49-F238E27FC236}">
                <a16:creationId xmlns:a16="http://schemas.microsoft.com/office/drawing/2014/main" id="{AFAAA903-6252-4F50-A9C8-82875432ED77}"/>
              </a:ext>
            </a:extLst>
          </p:cNvPr>
          <p:cNvSpPr/>
          <p:nvPr/>
        </p:nvSpPr>
        <p:spPr>
          <a:xfrm>
            <a:off x="693175" y="4155214"/>
            <a:ext cx="145023" cy="1933706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D7438AC1-0C16-420B-BA7B-FAECA90833C6}"/>
              </a:ext>
            </a:extLst>
          </p:cNvPr>
          <p:cNvSpPr txBox="1"/>
          <p:nvPr/>
        </p:nvSpPr>
        <p:spPr>
          <a:xfrm>
            <a:off x="101288" y="1967012"/>
            <a:ext cx="523220" cy="13917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hu-HU" sz="2200" b="1" dirty="0">
                <a:solidFill>
                  <a:srgbClr val="FF0000"/>
                </a:solidFill>
              </a:rPr>
              <a:t>1. diasor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767EC5F3-2C69-45CF-8C8E-8DCD866B2605}"/>
              </a:ext>
            </a:extLst>
          </p:cNvPr>
          <p:cNvSpPr txBox="1"/>
          <p:nvPr/>
        </p:nvSpPr>
        <p:spPr>
          <a:xfrm>
            <a:off x="101288" y="3078599"/>
            <a:ext cx="523220" cy="13917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accent5">
                    <a:lumMod val="75000"/>
                  </a:schemeClr>
                </a:solidFill>
              </a:rPr>
              <a:t>2. diasor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2FFF885-FF11-4D3B-B0E0-BE25D92FA2C5}"/>
              </a:ext>
            </a:extLst>
          </p:cNvPr>
          <p:cNvSpPr txBox="1"/>
          <p:nvPr/>
        </p:nvSpPr>
        <p:spPr>
          <a:xfrm>
            <a:off x="101288" y="4426205"/>
            <a:ext cx="523220" cy="13917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hu-HU" sz="2200" b="1" dirty="0">
                <a:solidFill>
                  <a:srgbClr val="00B050"/>
                </a:solidFill>
              </a:rPr>
              <a:t>3. diasor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B40494A4-593B-4C84-8ACF-6CCE4FD5FAE4}"/>
              </a:ext>
            </a:extLst>
          </p:cNvPr>
          <p:cNvSpPr/>
          <p:nvPr/>
        </p:nvSpPr>
        <p:spPr>
          <a:xfrm>
            <a:off x="101288" y="3192905"/>
            <a:ext cx="523220" cy="1233300"/>
          </a:xfrm>
          <a:prstGeom prst="ellipse">
            <a:avLst/>
          </a:prstGeom>
          <a:noFill/>
          <a:ln w="28575">
            <a:solidFill>
              <a:srgbClr val="2F559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5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i="1" spc="300" dirty="0"/>
              <a:t>A vallás részrendszerei (2):</a:t>
            </a:r>
            <a:br>
              <a:rPr lang="hu-HU" sz="5400" i="1" spc="300" dirty="0"/>
            </a:br>
            <a:br>
              <a:rPr lang="hu-HU" dirty="0"/>
            </a:br>
            <a:r>
              <a:rPr lang="hu-HU" dirty="0"/>
              <a:t>		A szent tér és a szent idő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2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„szent” és a „profán”			</a:t>
            </a:r>
            <a:r>
              <a:rPr lang="hu-HU" sz="3200" dirty="0"/>
              <a:t>(mint ellentétpár)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764428"/>
            <a:ext cx="11191875" cy="497558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  <a:tabLst>
                <a:tab pos="1800225" algn="l"/>
                <a:tab pos="1971675" algn="l"/>
              </a:tabLst>
            </a:pPr>
            <a:r>
              <a:rPr lang="hu-HU" dirty="0"/>
              <a:t>Lev 19,2: 	„Szólj Izráel fiainak egész gyülekezetéhez, és mondd nékik: 		  </a:t>
            </a:r>
            <a:r>
              <a:rPr lang="hu-HU" b="1" dirty="0">
                <a:solidFill>
                  <a:srgbClr val="FF0000"/>
                </a:solidFill>
              </a:rPr>
              <a:t>szent</a:t>
            </a:r>
            <a:r>
              <a:rPr lang="hu-HU" dirty="0"/>
              <a:t>ek legyetek, mert én az Úr, a ti Istenetek </a:t>
            </a:r>
            <a:r>
              <a:rPr lang="hu-HU" b="1" dirty="0">
                <a:solidFill>
                  <a:srgbClr val="FF0000"/>
                </a:solidFill>
              </a:rPr>
              <a:t>szent</a:t>
            </a:r>
            <a:r>
              <a:rPr lang="hu-HU" dirty="0"/>
              <a:t> vagyok.”</a:t>
            </a:r>
          </a:p>
          <a:p>
            <a:pPr marL="0" indent="0">
              <a:lnSpc>
                <a:spcPct val="120000"/>
              </a:lnSpc>
              <a:buNone/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u="sng" dirty="0"/>
              <a:t>Teológiai és fenomenológiai megközelítésekben</a:t>
            </a:r>
            <a:r>
              <a:rPr lang="hu-HU" dirty="0"/>
              <a:t>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u-HU" dirty="0"/>
              <a:t>A „szent” = „abszolút létező”, amelyet érezni, megtapasztalni kell.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dirty="0"/>
              <a:t>Rudolf Otto: „</a:t>
            </a:r>
            <a:r>
              <a:rPr lang="hu-HU" sz="2000" i="1" dirty="0"/>
              <a:t>Az isteni eszméjében rejlő irracionális és viszonya a racionálishoz” </a:t>
            </a:r>
            <a:br>
              <a:rPr lang="hu-HU" sz="2000" i="1" dirty="0"/>
            </a:br>
            <a:r>
              <a:rPr lang="hu-HU" sz="2000" dirty="0"/>
              <a:t>(Rudolf Otto </a:t>
            </a:r>
            <a:r>
              <a:rPr lang="hu-HU" sz="2000" i="1" dirty="0"/>
              <a:t>A szent</a:t>
            </a:r>
            <a:r>
              <a:rPr lang="hu-HU" sz="2000" dirty="0"/>
              <a:t> c. főművének alcíme)</a:t>
            </a:r>
          </a:p>
          <a:p>
            <a:pPr>
              <a:lnSpc>
                <a:spcPct val="120000"/>
              </a:lnSpc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u="sng" dirty="0"/>
              <a:t>Történeti és antropológiai megközelítésekben</a:t>
            </a:r>
            <a:r>
              <a:rPr lang="hu-HU" dirty="0"/>
              <a:t>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u-HU" dirty="0"/>
              <a:t>A „szent” = „elkülönített, elhatárolt”.</a:t>
            </a:r>
          </a:p>
        </p:txBody>
      </p:sp>
    </p:spTree>
    <p:extLst>
      <p:ext uri="{BB962C8B-B14F-4D97-AF65-F5344CB8AC3E}">
        <p14:creationId xmlns:p14="http://schemas.microsoft.com/office/powerpoint/2010/main" val="396573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„szent” és a „profán”			</a:t>
            </a:r>
            <a:r>
              <a:rPr lang="hu-HU" sz="3200" dirty="0"/>
              <a:t>(mint ellentétpár)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764428"/>
            <a:ext cx="11191875" cy="497558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  <a:tabLst>
                <a:tab pos="1800225" algn="l"/>
                <a:tab pos="1971675" algn="l"/>
              </a:tabLst>
            </a:pPr>
            <a:r>
              <a:rPr lang="hu-HU" dirty="0"/>
              <a:t>Lev 19,2: 	„Szólj Izráel fiainak egész gyülekezetéhez, és mondd nékik: 		  </a:t>
            </a:r>
            <a:r>
              <a:rPr lang="hu-HU" b="1" dirty="0">
                <a:solidFill>
                  <a:srgbClr val="FF0000"/>
                </a:solidFill>
              </a:rPr>
              <a:t>szent</a:t>
            </a:r>
            <a:r>
              <a:rPr lang="hu-HU" dirty="0"/>
              <a:t>ek legyetek, mert én az Úr, a ti Istenetek </a:t>
            </a:r>
            <a:r>
              <a:rPr lang="hu-HU" b="1" dirty="0">
                <a:solidFill>
                  <a:srgbClr val="FF0000"/>
                </a:solidFill>
              </a:rPr>
              <a:t>szent</a:t>
            </a:r>
            <a:r>
              <a:rPr lang="hu-HU" dirty="0"/>
              <a:t> vagyok.”</a:t>
            </a:r>
          </a:p>
          <a:p>
            <a:pPr marL="0" indent="0">
              <a:lnSpc>
                <a:spcPct val="120000"/>
              </a:lnSpc>
              <a:buNone/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u="sng" dirty="0"/>
              <a:t>Teológiai és fenomenológiai megközelítésekben</a:t>
            </a:r>
            <a:r>
              <a:rPr lang="hu-HU" dirty="0"/>
              <a:t>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u-HU" dirty="0"/>
              <a:t>A „szent” = „abszolút létező”, amelyet </a:t>
            </a:r>
            <a:r>
              <a:rPr lang="hu-HU" dirty="0">
                <a:highlight>
                  <a:srgbClr val="00FF00"/>
                </a:highlight>
              </a:rPr>
              <a:t>érezni, megtapasztalni</a:t>
            </a:r>
            <a:r>
              <a:rPr lang="hu-HU" dirty="0"/>
              <a:t> kell.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dirty="0"/>
              <a:t>Rudolf Otto: „</a:t>
            </a:r>
            <a:r>
              <a:rPr lang="hu-HU" sz="2000" i="1" dirty="0"/>
              <a:t>Az isteni eszméjében rejlő irracionális és viszonya a racionálishoz” </a:t>
            </a:r>
            <a:br>
              <a:rPr lang="hu-HU" sz="2000" i="1" dirty="0"/>
            </a:br>
            <a:r>
              <a:rPr lang="hu-HU" sz="2000" dirty="0"/>
              <a:t>(Rudolf Otto </a:t>
            </a:r>
            <a:r>
              <a:rPr lang="hu-HU" sz="2000" i="1" dirty="0"/>
              <a:t>A szent</a:t>
            </a:r>
            <a:r>
              <a:rPr lang="hu-HU" sz="2000" dirty="0"/>
              <a:t> c. főművének alcíme)</a:t>
            </a:r>
          </a:p>
          <a:p>
            <a:pPr>
              <a:lnSpc>
                <a:spcPct val="120000"/>
              </a:lnSpc>
            </a:pPr>
            <a:endParaRPr lang="hu-HU" sz="1200" dirty="0"/>
          </a:p>
          <a:p>
            <a:pPr>
              <a:lnSpc>
                <a:spcPct val="120000"/>
              </a:lnSpc>
            </a:pPr>
            <a:r>
              <a:rPr lang="hu-HU" u="sng" dirty="0"/>
              <a:t>Történeti és antropológiai megközelítésekben</a:t>
            </a:r>
            <a:r>
              <a:rPr lang="hu-HU" dirty="0"/>
              <a:t>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u-HU" dirty="0"/>
              <a:t>A „szent” = „</a:t>
            </a:r>
            <a:r>
              <a:rPr lang="hu-HU" dirty="0">
                <a:highlight>
                  <a:srgbClr val="FFAFBE"/>
                </a:highlight>
              </a:rPr>
              <a:t>elkülönített</a:t>
            </a:r>
            <a:r>
              <a:rPr lang="hu-HU" dirty="0"/>
              <a:t>, elhatárolt”.</a:t>
            </a:r>
          </a:p>
        </p:txBody>
      </p:sp>
      <p:sp>
        <p:nvSpPr>
          <p:cNvPr id="4" name="Téglalap: átellenes sarkain lekerekítve 3">
            <a:extLst>
              <a:ext uri="{FF2B5EF4-FFF2-40B4-BE49-F238E27FC236}">
                <a16:creationId xmlns:a16="http://schemas.microsoft.com/office/drawing/2014/main" id="{B442FAAD-1148-44C1-A04D-E21A13AEEDE3}"/>
              </a:ext>
            </a:extLst>
          </p:cNvPr>
          <p:cNvSpPr/>
          <p:nvPr/>
        </p:nvSpPr>
        <p:spPr>
          <a:xfrm>
            <a:off x="9158990" y="4350291"/>
            <a:ext cx="2929290" cy="2359740"/>
          </a:xfrm>
          <a:prstGeom prst="round2Diag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u-HU" sz="2400" b="1" i="1" dirty="0"/>
              <a:t>Két kulcsfogalom a vallástudományban:</a:t>
            </a:r>
          </a:p>
          <a:p>
            <a:pPr algn="ctr"/>
            <a:r>
              <a:rPr lang="hu-HU" sz="2400" b="1" spc="3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szakrális idő</a:t>
            </a:r>
          </a:p>
          <a:p>
            <a:pPr algn="ctr"/>
            <a:r>
              <a:rPr lang="hu-HU" sz="2400" b="1" spc="3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szakrális tér</a:t>
            </a:r>
          </a:p>
          <a:p>
            <a:pPr algn="ctr"/>
            <a:r>
              <a:rPr lang="hu-HU" sz="2400" b="1" i="1" dirty="0"/>
              <a:t>Hogy fogható meg e megközelítésekben?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84924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„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szent idő</a:t>
            </a:r>
            <a:r>
              <a:rPr lang="hu-HU" dirty="0"/>
              <a:t>” és a „</a:t>
            </a:r>
            <a:r>
              <a:rPr lang="hu-HU" dirty="0">
                <a:solidFill>
                  <a:srgbClr val="C00000"/>
                </a:solidFill>
              </a:rPr>
              <a:t>szent tér</a:t>
            </a:r>
            <a:r>
              <a:rPr lang="hu-HU" dirty="0"/>
              <a:t>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8957"/>
            <a:ext cx="11163300" cy="5171607"/>
          </a:xfrm>
        </p:spPr>
        <p:txBody>
          <a:bodyPr>
            <a:normAutofit/>
          </a:bodyPr>
          <a:lstStyle/>
          <a:p>
            <a:pPr>
              <a:lnSpc>
                <a:spcPct val="96000"/>
              </a:lnSpc>
            </a:pPr>
            <a:r>
              <a:rPr lang="hu-HU" dirty="0" err="1"/>
              <a:t>Eliade</a:t>
            </a:r>
            <a:r>
              <a:rPr lang="hu-HU" dirty="0"/>
              <a:t> </a:t>
            </a:r>
            <a:r>
              <a:rPr lang="hu-HU" i="1" dirty="0"/>
              <a:t>(A szent és a profán</a:t>
            </a:r>
            <a:r>
              <a:rPr lang="hu-HU" dirty="0"/>
              <a:t>, 1957</a:t>
            </a:r>
            <a:r>
              <a:rPr lang="hu-HU" i="1" dirty="0"/>
              <a:t>):</a:t>
            </a:r>
            <a:r>
              <a:rPr lang="hu-HU" dirty="0"/>
              <a:t> a </a:t>
            </a:r>
            <a:r>
              <a:rPr lang="hu-HU" dirty="0">
                <a:solidFill>
                  <a:srgbClr val="C00000"/>
                </a:solidFill>
              </a:rPr>
              <a:t>tér</a:t>
            </a:r>
            <a:r>
              <a:rPr lang="hu-HU" dirty="0"/>
              <a:t> és az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idő</a:t>
            </a:r>
            <a:r>
              <a:rPr lang="hu-HU" dirty="0"/>
              <a:t> inhomogenitása</a:t>
            </a:r>
          </a:p>
          <a:p>
            <a:pPr>
              <a:lnSpc>
                <a:spcPct val="96000"/>
              </a:lnSpc>
            </a:pPr>
            <a:r>
              <a:rPr lang="hu-HU" u="sng" dirty="0">
                <a:solidFill>
                  <a:schemeClr val="accent6">
                    <a:lumMod val="50000"/>
                  </a:schemeClr>
                </a:solidFill>
              </a:rPr>
              <a:t>Speciális idők</a:t>
            </a:r>
            <a:r>
              <a:rPr lang="hu-HU" dirty="0"/>
              <a:t>,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amikor</a:t>
            </a:r>
            <a:r>
              <a:rPr lang="hu-HU" dirty="0"/>
              <a:t> „megnyilatkozik a Szent”</a:t>
            </a:r>
          </a:p>
          <a:p>
            <a:pPr lvl="1">
              <a:lnSpc>
                <a:spcPct val="96000"/>
              </a:lnSpc>
            </a:pPr>
            <a:r>
              <a:rPr lang="hu-HU" b="1" i="1" dirty="0">
                <a:solidFill>
                  <a:srgbClr val="385723"/>
                </a:solidFill>
              </a:rPr>
              <a:t>Amikor</a:t>
            </a:r>
            <a:r>
              <a:rPr lang="hu-HU" dirty="0"/>
              <a:t> speciálisan kell viselkedni. Avagy </a:t>
            </a:r>
            <a:r>
              <a:rPr lang="hu-HU" b="1" i="1" dirty="0">
                <a:solidFill>
                  <a:srgbClr val="385723"/>
                </a:solidFill>
              </a:rPr>
              <a:t>amikor</a:t>
            </a:r>
            <a:r>
              <a:rPr lang="hu-HU" dirty="0"/>
              <a:t> speciális </a:t>
            </a:r>
            <a:r>
              <a:rPr lang="hu-HU" dirty="0">
                <a:highlight>
                  <a:srgbClr val="00FF00"/>
                </a:highlight>
              </a:rPr>
              <a:t>élményt lehet szerezni</a:t>
            </a:r>
            <a:r>
              <a:rPr lang="hu-HU" dirty="0"/>
              <a:t>.</a:t>
            </a:r>
          </a:p>
          <a:p>
            <a:pPr marL="457200" lvl="1" indent="0">
              <a:lnSpc>
                <a:spcPct val="96000"/>
              </a:lnSpc>
              <a:buNone/>
            </a:pPr>
            <a:endParaRPr lang="hu-HU" dirty="0"/>
          </a:p>
          <a:p>
            <a:pPr marL="457200" lvl="1" indent="0">
              <a:lnSpc>
                <a:spcPct val="96000"/>
              </a:lnSpc>
              <a:buNone/>
            </a:pPr>
            <a:endParaRPr lang="hu-HU" sz="3400" dirty="0"/>
          </a:p>
          <a:p>
            <a:pPr lvl="1">
              <a:lnSpc>
                <a:spcPct val="96000"/>
              </a:lnSpc>
            </a:pPr>
            <a:r>
              <a:rPr lang="hu-HU" i="1" dirty="0"/>
              <a:t>Teofánia</a:t>
            </a:r>
            <a:r>
              <a:rPr lang="hu-HU" dirty="0"/>
              <a:t> </a:t>
            </a:r>
            <a:r>
              <a:rPr lang="hu-HU" u="sng" dirty="0"/>
              <a:t>a mitológiában/narratívában:</a:t>
            </a:r>
            <a:endParaRPr lang="hu-HU" dirty="0"/>
          </a:p>
          <a:p>
            <a:pPr marL="1171575" lvl="1" indent="0">
              <a:lnSpc>
                <a:spcPct val="96000"/>
              </a:lnSpc>
              <a:buNone/>
            </a:pPr>
            <a:r>
              <a:rPr lang="hu-HU" dirty="0"/>
              <a:t>pl. </a:t>
            </a:r>
            <a:r>
              <a:rPr lang="hu-HU" dirty="0" err="1"/>
              <a:t>Exod</a:t>
            </a:r>
            <a:r>
              <a:rPr lang="hu-HU" dirty="0"/>
              <a:t> 19,10.</a:t>
            </a:r>
            <a:r>
              <a:rPr lang="hu-HU" i="1" dirty="0"/>
              <a:t> Az Úr pedig monda Mózesnek: Eredj el a néphez és </a:t>
            </a:r>
            <a:r>
              <a:rPr lang="hu-HU" b="1" i="1" dirty="0">
                <a:solidFill>
                  <a:srgbClr val="FF0000"/>
                </a:solidFill>
              </a:rPr>
              <a:t>szent</a:t>
            </a:r>
            <a:r>
              <a:rPr lang="hu-HU" i="1" dirty="0"/>
              <a:t>eld meg őket </a:t>
            </a:r>
            <a:r>
              <a:rPr lang="hu-HU" b="1" i="1" dirty="0"/>
              <a:t>ma</a:t>
            </a:r>
            <a:r>
              <a:rPr lang="hu-HU" i="1" dirty="0"/>
              <a:t>, meg </a:t>
            </a:r>
            <a:r>
              <a:rPr lang="hu-HU" b="1" i="1" dirty="0"/>
              <a:t>holnap</a:t>
            </a:r>
            <a:r>
              <a:rPr lang="hu-HU" i="1" dirty="0"/>
              <a:t> és hogy mossák ki az ő ruháikat; </a:t>
            </a:r>
            <a:br>
              <a:rPr lang="hu-HU" i="1" dirty="0"/>
            </a:br>
            <a:r>
              <a:rPr lang="hu-HU" dirty="0"/>
              <a:t>11.</a:t>
            </a:r>
            <a:r>
              <a:rPr lang="hu-HU" i="1" dirty="0"/>
              <a:t> És legyenek készek harmadnapra; mert </a:t>
            </a:r>
            <a:r>
              <a:rPr lang="hu-HU" b="1" i="1" dirty="0"/>
              <a:t>harmadnapon</a:t>
            </a:r>
            <a:r>
              <a:rPr lang="hu-HU" i="1" dirty="0"/>
              <a:t> </a:t>
            </a:r>
            <a:br>
              <a:rPr lang="hu-HU" i="1" dirty="0"/>
            </a:br>
            <a:r>
              <a:rPr lang="hu-HU" i="1" dirty="0"/>
              <a:t>leszáll az Úr az egész nép szeme láttára a Sinai hegyre.</a:t>
            </a:r>
            <a:endParaRPr lang="hu-HU" b="1" i="1" dirty="0"/>
          </a:p>
          <a:p>
            <a:pPr lvl="1">
              <a:lnSpc>
                <a:spcPct val="96000"/>
              </a:lnSpc>
            </a:pPr>
            <a:r>
              <a:rPr lang="hu-HU" u="sng" dirty="0"/>
              <a:t>A naptárban:</a:t>
            </a:r>
            <a:r>
              <a:rPr lang="hu-HU" dirty="0"/>
              <a:t> péntek / szombat / vasárnap; újév; …</a:t>
            </a:r>
          </a:p>
          <a:p>
            <a:pPr lvl="1">
              <a:lnSpc>
                <a:spcPct val="96000"/>
              </a:lnSpc>
            </a:pPr>
            <a:r>
              <a:rPr lang="hu-HU" u="sng" dirty="0"/>
              <a:t>A rítus időpontja:</a:t>
            </a:r>
            <a:r>
              <a:rPr lang="hu-HU" dirty="0"/>
              <a:t> tipikusan az ünnepek.	  	  </a:t>
            </a:r>
            <a:r>
              <a:rPr lang="hu-HU" i="1" dirty="0"/>
              <a:t>Ld. rövidesen „rítusok” alatt.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7395411" y="3112168"/>
            <a:ext cx="4606089" cy="1160029"/>
          </a:xfrm>
          <a:prstGeom prst="roundRect">
            <a:avLst/>
          </a:prstGeom>
          <a:solidFill>
            <a:srgbClr val="385723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/>
              <a:t>A </a:t>
            </a:r>
            <a:r>
              <a:rPr lang="hu-HU" sz="2200" b="1" u="sng" dirty="0"/>
              <a:t>szent idő</a:t>
            </a:r>
            <a:r>
              <a:rPr lang="hu-HU" sz="2200" dirty="0"/>
              <a:t>, mint a rítus </a:t>
            </a:r>
            <a:r>
              <a:rPr lang="hu-HU" sz="2200" b="1" dirty="0">
                <a:solidFill>
                  <a:schemeClr val="tx1"/>
                </a:solidFill>
                <a:highlight>
                  <a:srgbClr val="FFAFBE"/>
                </a:highlight>
              </a:rPr>
              <a:t>elkülönített</a:t>
            </a:r>
            <a:r>
              <a:rPr lang="hu-HU" sz="2200" dirty="0"/>
              <a:t> időpontja </a:t>
            </a:r>
            <a:r>
              <a:rPr lang="hu-HU" sz="2200" dirty="0">
                <a:sym typeface="Wingdings" panose="05000000000000000000" pitchFamily="2" charset="2"/>
              </a:rPr>
              <a:t> ünnepek, stb.</a:t>
            </a:r>
            <a:br>
              <a:rPr lang="hu-HU" sz="2200" dirty="0">
                <a:sym typeface="Wingdings" panose="05000000000000000000" pitchFamily="2" charset="2"/>
              </a:rPr>
            </a:br>
            <a:r>
              <a:rPr lang="hu-HU" sz="2200" dirty="0">
                <a:sym typeface="Wingdings" panose="05000000000000000000" pitchFamily="2" charset="2"/>
              </a:rPr>
              <a:t>amikor speciálisan kell viselkedni.</a:t>
            </a:r>
            <a:endParaRPr lang="hu-HU" sz="2200" dirty="0"/>
          </a:p>
        </p:txBody>
      </p:sp>
      <p:sp>
        <p:nvSpPr>
          <p:cNvPr id="6" name="Jobbra nyíl 5"/>
          <p:cNvSpPr/>
          <p:nvPr/>
        </p:nvSpPr>
        <p:spPr>
          <a:xfrm rot="1200000">
            <a:off x="6661349" y="3045368"/>
            <a:ext cx="683339" cy="417095"/>
          </a:xfrm>
          <a:prstGeom prst="rightArrow">
            <a:avLst/>
          </a:prstGeom>
          <a:solidFill>
            <a:srgbClr val="385723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693308" y="3014087"/>
            <a:ext cx="3523270" cy="10064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108000" tIns="36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hu-HU" sz="2200" i="1" dirty="0"/>
              <a:t>Egyszeri történelmi alkalom? </a:t>
            </a:r>
            <a:br>
              <a:rPr lang="hu-HU" sz="2200" i="1" dirty="0"/>
            </a:br>
            <a:r>
              <a:rPr lang="hu-HU" sz="2200" i="1" dirty="0"/>
              <a:t>Életeseményhez köthető? </a:t>
            </a:r>
            <a:br>
              <a:rPr lang="hu-HU" sz="2200" i="1" dirty="0"/>
            </a:br>
            <a:r>
              <a:rPr lang="hu-HU" sz="2200" i="1" dirty="0"/>
              <a:t>Naptári ciklushoz köthető?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5B493C9-2C57-464C-9C83-C29A03433A0C}"/>
              </a:ext>
            </a:extLst>
          </p:cNvPr>
          <p:cNvSpPr txBox="1"/>
          <p:nvPr/>
        </p:nvSpPr>
        <p:spPr>
          <a:xfrm>
            <a:off x="9538138" y="4891195"/>
            <a:ext cx="2463362" cy="1015663"/>
          </a:xfrm>
          <a:prstGeom prst="rect">
            <a:avLst/>
          </a:prstGeom>
          <a:solidFill>
            <a:srgbClr val="3857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i="1" spc="100" dirty="0">
                <a:highlight>
                  <a:srgbClr val="FFAFBE"/>
                </a:highlight>
              </a:rPr>
              <a:t>elhatárolt időben</a:t>
            </a:r>
          </a:p>
          <a:p>
            <a:pPr algn="ctr"/>
            <a:r>
              <a:rPr lang="hu-HU" sz="2000" i="1" spc="100" dirty="0">
                <a:highlight>
                  <a:srgbClr val="00FF00"/>
                </a:highlight>
              </a:rPr>
              <a:t>speciális élmény</a:t>
            </a:r>
            <a:r>
              <a:rPr lang="hu-HU" sz="2000" i="1" spc="100" dirty="0">
                <a:solidFill>
                  <a:schemeClr val="bg1"/>
                </a:solidFill>
              </a:rPr>
              <a:t> és</a:t>
            </a:r>
          </a:p>
          <a:p>
            <a:pPr algn="ctr"/>
            <a:r>
              <a:rPr lang="hu-HU" sz="2000" i="1" spc="100" dirty="0">
                <a:solidFill>
                  <a:schemeClr val="bg1"/>
                </a:solidFill>
              </a:rPr>
              <a:t>speciális viselkedés</a:t>
            </a:r>
            <a:endParaRPr lang="en-US" sz="2000" i="1" spc="100" dirty="0">
              <a:solidFill>
                <a:schemeClr val="bg1"/>
              </a:solidFill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4CDAE4E0-58B2-4FB4-B64B-BB20CEDDBE6E}"/>
              </a:ext>
            </a:extLst>
          </p:cNvPr>
          <p:cNvSpPr txBox="1"/>
          <p:nvPr/>
        </p:nvSpPr>
        <p:spPr>
          <a:xfrm>
            <a:off x="285358" y="5917413"/>
            <a:ext cx="9774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500" b="1" i="1" dirty="0">
                <a:solidFill>
                  <a:schemeClr val="accent6">
                    <a:lumMod val="50000"/>
                  </a:schemeClr>
                </a:solidFill>
              </a:rPr>
              <a:t>itt</a:t>
            </a:r>
            <a:r>
              <a:rPr lang="hu-HU" sz="2500" b="1" i="1" dirty="0"/>
              <a:t> &amp; </a:t>
            </a:r>
            <a:r>
              <a:rPr lang="hu-HU" sz="2500" b="1" i="1" dirty="0">
                <a:solidFill>
                  <a:srgbClr val="C00000"/>
                </a:solidFill>
              </a:rPr>
              <a:t>most</a:t>
            </a:r>
            <a:endParaRPr lang="en-US" sz="2500" b="1" i="1" dirty="0">
              <a:solidFill>
                <a:srgbClr val="C00000"/>
              </a:solidFill>
            </a:endParaRPr>
          </a:p>
        </p:txBody>
      </p:sp>
      <p:sp>
        <p:nvSpPr>
          <p:cNvPr id="10" name="Bal oldali kapcsos zárójel 9">
            <a:extLst>
              <a:ext uri="{FF2B5EF4-FFF2-40B4-BE49-F238E27FC236}">
                <a16:creationId xmlns:a16="http://schemas.microsoft.com/office/drawing/2014/main" id="{AE302C13-C5FD-4AB3-9C8B-599D5629DE05}"/>
              </a:ext>
            </a:extLst>
          </p:cNvPr>
          <p:cNvSpPr/>
          <p:nvPr/>
        </p:nvSpPr>
        <p:spPr>
          <a:xfrm>
            <a:off x="1262820" y="5975132"/>
            <a:ext cx="108000" cy="740980"/>
          </a:xfrm>
          <a:prstGeom prst="leftBrace">
            <a:avLst/>
          </a:prstGeom>
          <a:ln w="38100">
            <a:solidFill>
              <a:srgbClr val="3857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4CAF08DF-A5C0-470B-9F99-800086396282}"/>
              </a:ext>
            </a:extLst>
          </p:cNvPr>
          <p:cNvCxnSpPr/>
          <p:nvPr/>
        </p:nvCxnSpPr>
        <p:spPr>
          <a:xfrm>
            <a:off x="6622026" y="6518789"/>
            <a:ext cx="1651819" cy="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73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2818</Words>
  <Application>Microsoft Office PowerPoint</Application>
  <PresentationFormat>Szélesvásznú</PresentationFormat>
  <Paragraphs>244</Paragraphs>
  <Slides>28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Office-téma</vt:lpstr>
      <vt:lpstr>Bevezetés a vallástudományba  5. A vallás jelenségei (2):   tér és idő, kultuszhelyek, rítusok,  a vallási élmény, módosult tudatállapotok</vt:lpstr>
      <vt:lpstr>Egy kérdés…</vt:lpstr>
      <vt:lpstr>Mi a „zsidó” szó  ellentéte?</vt:lpstr>
      <vt:lpstr>A vallás mint rendszer       (ismétlés, de még lesz)</vt:lpstr>
      <vt:lpstr>A vallás részrendszerei       (ismétlés, de még lesz)</vt:lpstr>
      <vt:lpstr>A vallás részrendszerei (2):    A szent tér és a szent idő</vt:lpstr>
      <vt:lpstr>A „szent” és a „profán”   (mint ellentétpár)</vt:lpstr>
      <vt:lpstr>A „szent” és a „profán”   (mint ellentétpár)</vt:lpstr>
      <vt:lpstr>A „szent idő” és a „szent tér”</vt:lpstr>
      <vt:lpstr>A „szent idő” és a „szent tér”</vt:lpstr>
      <vt:lpstr>Kultuszhelyek:     szempontok az elemzésükhöz</vt:lpstr>
      <vt:lpstr>A zsinagóga mint szakrális tér a zsidóságban</vt:lpstr>
      <vt:lpstr>A zsinagóga mint szakrális tér a zsidóságban</vt:lpstr>
      <vt:lpstr>A zsinagóga mint szakrális tér a zsidóságban</vt:lpstr>
      <vt:lpstr>A zsinagóga mint szakrális tér a zsidóságban</vt:lpstr>
      <vt:lpstr>Rítusok, rituálé</vt:lpstr>
      <vt:lpstr>A rítusok fajtái</vt:lpstr>
      <vt:lpstr>Liminalitás  (van Gennep és Turner)</vt:lpstr>
      <vt:lpstr>Liminalitás  (van Gennep és Turner)</vt:lpstr>
      <vt:lpstr>A rítusok lehetséges  társadalmi funkciói</vt:lpstr>
      <vt:lpstr>A rítus mint kommunikáció</vt:lpstr>
      <vt:lpstr>Rítusok: néhány további gondolat</vt:lpstr>
      <vt:lpstr>Nem vallásos rítusok és a „civil vallás”</vt:lpstr>
      <vt:lpstr>A vallási élmény</vt:lpstr>
      <vt:lpstr>A „végső valóság”  („ultimate reality”) formái</vt:lpstr>
      <vt:lpstr>A „végső valóság” („ultimate reality”)  megtapasztalása</vt:lpstr>
      <vt:lpstr>Érintkezés, kapcsolatfelvétel a természetfelettivel:  megváltozott tudatállapotok és más „gyakorlati módszerek”</vt:lpstr>
      <vt:lpstr>Viszlát következő alkalommal!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Biró Tamás</cp:lastModifiedBy>
  <cp:revision>376</cp:revision>
  <dcterms:created xsi:type="dcterms:W3CDTF">2014-09-22T10:01:53Z</dcterms:created>
  <dcterms:modified xsi:type="dcterms:W3CDTF">2023-03-21T21:02:24Z</dcterms:modified>
</cp:coreProperties>
</file>