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60" r:id="rId2"/>
    <p:sldId id="548" r:id="rId3"/>
    <p:sldId id="552" r:id="rId4"/>
    <p:sldId id="397" r:id="rId5"/>
    <p:sldId id="408" r:id="rId6"/>
    <p:sldId id="347" r:id="rId7"/>
    <p:sldId id="311" r:id="rId8"/>
    <p:sldId id="323" r:id="rId9"/>
    <p:sldId id="353" r:id="rId10"/>
    <p:sldId id="352" r:id="rId11"/>
    <p:sldId id="349" r:id="rId12"/>
    <p:sldId id="350" r:id="rId13"/>
    <p:sldId id="351" r:id="rId14"/>
    <p:sldId id="305" r:id="rId15"/>
    <p:sldId id="342" r:id="rId16"/>
    <p:sldId id="354" r:id="rId17"/>
    <p:sldId id="355" r:id="rId18"/>
    <p:sldId id="313" r:id="rId19"/>
    <p:sldId id="328" r:id="rId20"/>
    <p:sldId id="356" r:id="rId21"/>
    <p:sldId id="385" r:id="rId22"/>
    <p:sldId id="386" r:id="rId23"/>
    <p:sldId id="387" r:id="rId24"/>
    <p:sldId id="329" r:id="rId25"/>
    <p:sldId id="343" r:id="rId26"/>
    <p:sldId id="324" r:id="rId27"/>
    <p:sldId id="357" r:id="rId28"/>
    <p:sldId id="358" r:id="rId29"/>
    <p:sldId id="394" r:id="rId30"/>
    <p:sldId id="359" r:id="rId31"/>
    <p:sldId id="331" r:id="rId32"/>
    <p:sldId id="333" r:id="rId33"/>
    <p:sldId id="334" r:id="rId34"/>
    <p:sldId id="341" r:id="rId35"/>
    <p:sldId id="361" r:id="rId36"/>
    <p:sldId id="412" r:id="rId37"/>
    <p:sldId id="316" r:id="rId38"/>
    <p:sldId id="365" r:id="rId39"/>
    <p:sldId id="317" r:id="rId40"/>
    <p:sldId id="335" r:id="rId41"/>
    <p:sldId id="336" r:id="rId42"/>
    <p:sldId id="362" r:id="rId43"/>
    <p:sldId id="363" r:id="rId44"/>
    <p:sldId id="364" r:id="rId45"/>
    <p:sldId id="318" r:id="rId46"/>
    <p:sldId id="410" r:id="rId47"/>
    <p:sldId id="411" r:id="rId48"/>
    <p:sldId id="319" r:id="rId49"/>
    <p:sldId id="337" r:id="rId50"/>
    <p:sldId id="322" r:id="rId51"/>
    <p:sldId id="405" r:id="rId52"/>
    <p:sldId id="395" r:id="rId53"/>
    <p:sldId id="320" r:id="rId54"/>
    <p:sldId id="321" r:id="rId55"/>
    <p:sldId id="344" r:id="rId56"/>
    <p:sldId id="413" r:id="rId57"/>
    <p:sldId id="407" r:id="rId58"/>
    <p:sldId id="269" r:id="rId5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9F5FCF"/>
    <a:srgbClr val="C55A11"/>
    <a:srgbClr val="ECDDB2"/>
    <a:srgbClr val="FFD3A7"/>
    <a:srgbClr val="FFC489"/>
    <a:srgbClr val="CC6600"/>
    <a:srgbClr val="F19B69"/>
    <a:srgbClr val="FF1D1D"/>
    <a:srgbClr val="967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4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0805-D6C8-4A54-87CF-203834D88F54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C5B1-E9A6-4952-AF28-A1678388BC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42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8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86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26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3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7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40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08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09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0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89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34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BF4A-FF0D-4989-B846-6CF683751571}" type="datetimeFigureOut">
              <a:rPr lang="hu-HU" smtClean="0"/>
              <a:t>2023. 03. 21.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50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itisoft.com/web_images/blogs/Complex-System-Gut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0TICql5VmI8/hqdefaul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679078" y="416858"/>
            <a:ext cx="10636624" cy="2877955"/>
          </a:xfrm>
        </p:spPr>
        <p:txBody>
          <a:bodyPr>
            <a:normAutofit fontScale="90000"/>
          </a:bodyPr>
          <a:lstStyle/>
          <a:p>
            <a:r>
              <a:rPr lang="hu-HU" b="1" noProof="0" dirty="0"/>
              <a:t>Bevezetés a vallástudományba</a:t>
            </a:r>
            <a:br>
              <a:rPr lang="hu-HU" b="1" noProof="0" dirty="0"/>
            </a:br>
            <a:br>
              <a:rPr lang="hu-HU" sz="2400" b="1" noProof="0" dirty="0"/>
            </a:br>
            <a:r>
              <a:rPr lang="hu-HU" sz="5400" i="1" noProof="0" dirty="0"/>
              <a:t>4. </a:t>
            </a:r>
            <a:r>
              <a:rPr lang="hu-HU" sz="5400" dirty="0"/>
              <a:t>A vallás jelenségei (1): </a:t>
            </a:r>
            <a:br>
              <a:rPr lang="hu-HU" sz="5400" dirty="0"/>
            </a:br>
            <a:r>
              <a:rPr lang="hu-HU" sz="5400" dirty="0"/>
              <a:t>hiedelmek, istenségek, mitológia, </a:t>
            </a:r>
            <a:br>
              <a:rPr lang="hu-HU" sz="5400" dirty="0"/>
            </a:br>
            <a:r>
              <a:rPr lang="hu-HU" sz="5400" dirty="0"/>
              <a:t>szent szövegek, teológia, vallásjog</a:t>
            </a:r>
            <a:r>
              <a:rPr lang="hu-HU" sz="5400" i="1" noProof="0" dirty="0"/>
              <a:t>.</a:t>
            </a:r>
            <a:endParaRPr lang="hu-HU" sz="4900" b="1" i="1" noProof="0" dirty="0"/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1519519" y="4128250"/>
            <a:ext cx="9144000" cy="1169894"/>
          </a:xfrm>
        </p:spPr>
        <p:txBody>
          <a:bodyPr/>
          <a:lstStyle/>
          <a:p>
            <a:r>
              <a:rPr lang="hu-HU" altLang="hu-HU" sz="2800" b="1" noProof="0" dirty="0" err="1"/>
              <a:t>Biró</a:t>
            </a:r>
            <a:r>
              <a:rPr lang="hu-HU" altLang="hu-HU" sz="2800" b="1" noProof="0" dirty="0"/>
              <a:t> Tamás</a:t>
            </a:r>
          </a:p>
          <a:p>
            <a:r>
              <a:rPr lang="hu-HU" altLang="hu-HU" i="1" noProof="0" dirty="0"/>
              <a:t>birot@or-zse</a:t>
            </a:r>
            <a:r>
              <a:rPr lang="hu-HU" altLang="hu-HU" i="1" noProof="0"/>
              <a:t>.hu</a:t>
            </a:r>
            <a:endParaRPr lang="hu-HU" altLang="hu-HU" i="1" noProof="0" dirty="0"/>
          </a:p>
        </p:txBody>
      </p:sp>
      <p:sp>
        <p:nvSpPr>
          <p:cNvPr id="2" name="Szövegdoboz 1"/>
          <p:cNvSpPr txBox="1"/>
          <p:nvPr/>
        </p:nvSpPr>
        <p:spPr>
          <a:xfrm>
            <a:off x="3966884" y="5513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/>
              <a:t>2023. március 7. és 14. és 21.</a:t>
            </a:r>
          </a:p>
        </p:txBody>
      </p:sp>
    </p:spTree>
    <p:extLst>
      <p:ext uri="{BB962C8B-B14F-4D97-AF65-F5344CB8AC3E}">
        <p14:creationId xmlns:p14="http://schemas.microsoft.com/office/powerpoint/2010/main" val="396594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981486" y="6429960"/>
            <a:ext cx="1106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i="1" dirty="0"/>
              <a:t>A kép forrása:</a:t>
            </a:r>
            <a:r>
              <a:rPr lang="hu-HU" sz="1600" dirty="0"/>
              <a:t> </a:t>
            </a:r>
            <a:r>
              <a:rPr lang="hu-HU" sz="1400" dirty="0">
                <a:hlinkClick r:id="rId2"/>
              </a:rPr>
              <a:t>http://www.citisoft.com/web_images/blogs/Complex-System-Gut.jpg</a:t>
            </a:r>
            <a:endParaRPr lang="hu-HU" sz="1600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95844"/>
            <a:ext cx="10515600" cy="4934116"/>
          </a:xfrm>
        </p:spPr>
        <p:txBody>
          <a:bodyPr>
            <a:normAutofit lnSpcReduction="10000"/>
          </a:bodyPr>
          <a:lstStyle/>
          <a:p>
            <a:pPr>
              <a:lnSpc>
                <a:spcPct val="124000"/>
              </a:lnSpc>
            </a:pPr>
            <a:r>
              <a:rPr lang="hu-HU" dirty="0"/>
              <a:t>A vallás, mint „komplex rendszer”: pl.</a:t>
            </a:r>
          </a:p>
          <a:p>
            <a:pPr lvl="1">
              <a:lnSpc>
                <a:spcPct val="124000"/>
              </a:lnSpc>
            </a:pPr>
            <a:r>
              <a:rPr lang="hu-HU" dirty="0"/>
              <a:t>Történeti </a:t>
            </a:r>
            <a:r>
              <a:rPr lang="hu-HU" i="1" dirty="0">
                <a:solidFill>
                  <a:srgbClr val="FF0000"/>
                </a:solidFill>
              </a:rPr>
              <a:t>narratívák</a:t>
            </a:r>
            <a:r>
              <a:rPr lang="hu-HU" i="1" dirty="0"/>
              <a:t> </a:t>
            </a:r>
            <a:r>
              <a:rPr lang="hu-HU" dirty="0"/>
              <a:t>(pl. mítoszok) és a </a:t>
            </a:r>
            <a:r>
              <a:rPr lang="hu-HU" dirty="0">
                <a:solidFill>
                  <a:srgbClr val="D24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világkép</a:t>
            </a:r>
            <a:br>
              <a:rPr lang="hu-HU" dirty="0"/>
            </a:br>
            <a:r>
              <a:rPr lang="hu-HU" dirty="0"/>
              <a:t>elemei (például istenek, démonok…) adják</a:t>
            </a:r>
            <a:br>
              <a:rPr lang="hu-HU" dirty="0"/>
            </a:br>
            <a:r>
              <a:rPr lang="hu-HU" dirty="0"/>
              <a:t>egyes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rítusok</a:t>
            </a:r>
            <a:r>
              <a:rPr lang="hu-HU" dirty="0"/>
              <a:t> „értelmét”, magyarázatát.</a:t>
            </a:r>
          </a:p>
          <a:p>
            <a:pPr lvl="1">
              <a:lnSpc>
                <a:spcPct val="124000"/>
              </a:lnSpc>
            </a:pPr>
            <a:r>
              <a:rPr lang="hu-HU" dirty="0"/>
              <a:t>Etikai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normák</a:t>
            </a:r>
            <a:r>
              <a:rPr lang="hu-HU" dirty="0"/>
              <a:t> és vallási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törvények </a:t>
            </a:r>
            <a:br>
              <a:rPr lang="hu-HU" dirty="0"/>
            </a:br>
            <a:r>
              <a:rPr lang="hu-HU" dirty="0"/>
              <a:t>eredetéről szóló </a:t>
            </a:r>
            <a:r>
              <a:rPr lang="hu-HU" i="1" dirty="0">
                <a:solidFill>
                  <a:srgbClr val="FF0000"/>
                </a:solidFill>
              </a:rPr>
              <a:t>narratívák</a:t>
            </a:r>
            <a:r>
              <a:rPr lang="hu-HU" dirty="0"/>
              <a:t>.</a:t>
            </a:r>
          </a:p>
          <a:p>
            <a:pPr lvl="1">
              <a:lnSpc>
                <a:spcPct val="124000"/>
              </a:lnSpc>
            </a:pP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Szakrális tárgyak</a:t>
            </a:r>
            <a:r>
              <a:rPr lang="hu-HU" dirty="0"/>
              <a:t>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rítusok</a:t>
            </a:r>
            <a:r>
              <a:rPr lang="hu-HU" dirty="0"/>
              <a:t>ban betöltött szerepe.</a:t>
            </a:r>
          </a:p>
          <a:p>
            <a:pPr lvl="1">
              <a:lnSpc>
                <a:spcPct val="124000"/>
              </a:lnSpc>
            </a:pP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Szakrális művészetek</a:t>
            </a:r>
            <a:r>
              <a:rPr lang="hu-HU" dirty="0"/>
              <a:t> a mitológiai </a:t>
            </a:r>
            <a:r>
              <a:rPr lang="hu-HU" i="1" dirty="0">
                <a:solidFill>
                  <a:srgbClr val="FF0000"/>
                </a:solidFill>
              </a:rPr>
              <a:t>narratívák</a:t>
            </a:r>
            <a:r>
              <a:rPr lang="hu-HU" dirty="0"/>
              <a:t>ból veszik a tárgyukat.</a:t>
            </a:r>
          </a:p>
          <a:p>
            <a:pPr lvl="1">
              <a:lnSpc>
                <a:spcPct val="124000"/>
              </a:lnSpc>
            </a:pPr>
            <a:r>
              <a:rPr lang="hu-HU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vallási specialisták</a:t>
            </a:r>
            <a:r>
              <a:rPr lang="hu-HU" dirty="0"/>
              <a:t> (papok, sámánok, stb.) beavatási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rítus</a:t>
            </a:r>
            <a:r>
              <a:rPr lang="hu-HU" dirty="0"/>
              <a:t>ai.</a:t>
            </a:r>
          </a:p>
          <a:p>
            <a:pPr lvl="1">
              <a:lnSpc>
                <a:spcPct val="124000"/>
              </a:lnSpc>
            </a:pPr>
            <a:r>
              <a:rPr lang="hu-HU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vallási specialisták</a:t>
            </a:r>
            <a:r>
              <a:rPr lang="hu-HU" dirty="0"/>
              <a:t>, mint a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normák</a:t>
            </a:r>
            <a:r>
              <a:rPr lang="hu-HU" dirty="0"/>
              <a:t> és vallási </a:t>
            </a: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törvények</a:t>
            </a:r>
            <a:r>
              <a:rPr lang="hu-HU" dirty="0"/>
              <a:t> szakemberei.</a:t>
            </a:r>
          </a:p>
        </p:txBody>
      </p:sp>
      <p:pic>
        <p:nvPicPr>
          <p:cNvPr id="4" name="Picture 4" descr="http://www.citisoft.com/web_images/blogs/Complex-System-G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094" y="1465379"/>
            <a:ext cx="3405188" cy="27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8902" cy="1325563"/>
          </a:xfrm>
        </p:spPr>
        <p:txBody>
          <a:bodyPr/>
          <a:lstStyle/>
          <a:p>
            <a:r>
              <a:rPr lang="hu-HU" noProof="0" dirty="0"/>
              <a:t>A vallás mint </a:t>
            </a:r>
            <a:r>
              <a:rPr lang="hu-HU" u="sng" noProof="0" dirty="0"/>
              <a:t>rendszer</a:t>
            </a:r>
            <a:r>
              <a:rPr lang="hu-HU" i="1" noProof="0" dirty="0"/>
              <a:t>       </a:t>
            </a:r>
            <a:r>
              <a:rPr lang="hu-HU" sz="3300" i="1" noProof="0" dirty="0"/>
              <a:t>(ismétlés, de még sokszor lesz)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923EF45-19BD-4FA0-AC89-3A751F9514C0}"/>
              </a:ext>
            </a:extLst>
          </p:cNvPr>
          <p:cNvSpPr txBox="1"/>
          <p:nvPr/>
        </p:nvSpPr>
        <p:spPr>
          <a:xfrm>
            <a:off x="9303774" y="4219007"/>
            <a:ext cx="205002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/>
              <a:t>„színes spagetti”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5587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36087" cy="4909004"/>
          </a:xfrm>
        </p:spPr>
        <p:txBody>
          <a:bodyPr>
            <a:normAutofit/>
          </a:bodyPr>
          <a:lstStyle/>
          <a:p>
            <a:r>
              <a:rPr lang="hu-HU" b="1" noProof="0" dirty="0"/>
              <a:t>Gondolati elemek, viselkedés, f</a:t>
            </a:r>
            <a:r>
              <a:rPr lang="hu-HU" b="1" noProof="0" dirty="0">
                <a:solidFill>
                  <a:prstClr val="black"/>
                </a:solidFill>
              </a:rPr>
              <a:t>izikai valóság, i</a:t>
            </a:r>
            <a:r>
              <a:rPr lang="hu-HU" b="1" noProof="0" dirty="0"/>
              <a:t>ntézmények…</a:t>
            </a:r>
            <a:endParaRPr lang="hu-HU" sz="2400" noProof="0" dirty="0"/>
          </a:p>
          <a:p>
            <a:pPr marL="0" indent="0">
              <a:buNone/>
            </a:pPr>
            <a:r>
              <a:rPr lang="hu-HU" b="1" noProof="0" dirty="0"/>
              <a:t>+ Külső környezet: </a:t>
            </a:r>
            <a:r>
              <a:rPr lang="hu-HU" sz="2400" noProof="0" dirty="0"/>
              <a:t>adott társadalom, valamint az azt körülvevő más kultúrák, stb.</a:t>
            </a:r>
          </a:p>
          <a:p>
            <a:pPr marL="0" indent="0">
              <a:buNone/>
            </a:pPr>
            <a:r>
              <a:rPr lang="hu-HU" sz="2400" u="sng" noProof="0" dirty="0"/>
              <a:t>Rendszer:</a:t>
            </a:r>
            <a:r>
              <a:rPr lang="hu-HU" sz="2400" noProof="0" dirty="0"/>
              <a:t> 	nem csak sok-sok </a:t>
            </a:r>
            <a:r>
              <a:rPr lang="hu-HU" sz="2400" b="1" noProof="0" dirty="0"/>
              <a:t>elem összessége</a:t>
            </a:r>
            <a:r>
              <a:rPr lang="hu-HU" sz="2400" noProof="0" dirty="0"/>
              <a:t>, </a:t>
            </a:r>
            <a:br>
              <a:rPr lang="hu-HU" sz="2400" noProof="0" dirty="0"/>
            </a:br>
            <a:r>
              <a:rPr lang="hu-HU" sz="2400" noProof="0" dirty="0"/>
              <a:t>		hanem ezek az elemek egymással komplex </a:t>
            </a:r>
            <a:r>
              <a:rPr lang="hu-HU" sz="2400" b="1" noProof="0" dirty="0"/>
              <a:t>kölcsönhatásban</a:t>
            </a:r>
            <a:r>
              <a:rPr lang="hu-HU" sz="2400" noProof="0" dirty="0"/>
              <a:t> is vannak.</a:t>
            </a:r>
          </a:p>
          <a:p>
            <a:pPr marL="0" indent="0">
              <a:buNone/>
            </a:pPr>
            <a:endParaRPr lang="hu-HU" sz="2400" u="sng" noProof="0" dirty="0"/>
          </a:p>
          <a:p>
            <a:pPr marL="0" indent="0">
              <a:buNone/>
            </a:pPr>
            <a:endParaRPr lang="hu-HU" sz="2400" u="sng" noProof="0" dirty="0"/>
          </a:p>
          <a:p>
            <a:pPr marL="0" indent="0">
              <a:buNone/>
            </a:pPr>
            <a:endParaRPr lang="hu-HU" sz="2400" u="sng" dirty="0"/>
          </a:p>
          <a:p>
            <a:pPr marL="0" indent="0">
              <a:buNone/>
            </a:pPr>
            <a:endParaRPr lang="hu-HU" sz="2400" u="sng" noProof="0" dirty="0"/>
          </a:p>
          <a:p>
            <a:pPr marL="0" indent="0">
              <a:buNone/>
            </a:pPr>
            <a:endParaRPr lang="hu-HU" sz="1800" noProof="0" dirty="0"/>
          </a:p>
          <a:p>
            <a:pPr marL="0" indent="0">
              <a:buNone/>
            </a:pPr>
            <a:endParaRPr lang="hu-HU" sz="1800" noProof="0" dirty="0"/>
          </a:p>
          <a:p>
            <a:pPr marL="0" indent="0">
              <a:buNone/>
            </a:pPr>
            <a:r>
              <a:rPr lang="hu-HU" noProof="0" dirty="0"/>
              <a:t>+ Mindez </a:t>
            </a:r>
            <a:r>
              <a:rPr lang="hu-HU" b="1" noProof="0" dirty="0"/>
              <a:t>dinamikus rendszer:</a:t>
            </a:r>
            <a:r>
              <a:rPr lang="hu-HU" sz="2400" noProof="0" dirty="0"/>
              <a:t> időben változik, fejlődik, átalakul, szakad...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1669143" y="3657599"/>
            <a:ext cx="9684657" cy="24819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hu-H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Környezet (társadalmi környezet, biológiai környezet…), amelybe </a:t>
            </a:r>
            <a:r>
              <a:rPr lang="hu-HU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beágyazva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015671" y="4261984"/>
            <a:ext cx="8781142" cy="1756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abályos ötszög 6"/>
          <p:cNvSpPr/>
          <p:nvPr/>
        </p:nvSpPr>
        <p:spPr>
          <a:xfrm>
            <a:off x="2446111" y="5019334"/>
            <a:ext cx="493485" cy="428172"/>
          </a:xfrm>
          <a:prstGeom prst="pentagon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Hatszög 7"/>
          <p:cNvSpPr/>
          <p:nvPr/>
        </p:nvSpPr>
        <p:spPr>
          <a:xfrm>
            <a:off x="8592457" y="4659086"/>
            <a:ext cx="508000" cy="481012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Kereszt 8"/>
          <p:cNvSpPr/>
          <p:nvPr/>
        </p:nvSpPr>
        <p:spPr>
          <a:xfrm>
            <a:off x="5036457" y="5326743"/>
            <a:ext cx="580572" cy="511629"/>
          </a:xfrm>
          <a:prstGeom prst="plus">
            <a:avLst/>
          </a:prstGeom>
          <a:solidFill>
            <a:srgbClr val="92D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rapezoid 9"/>
          <p:cNvSpPr/>
          <p:nvPr/>
        </p:nvSpPr>
        <p:spPr>
          <a:xfrm>
            <a:off x="6406242" y="4557486"/>
            <a:ext cx="531587" cy="341085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Körszelet 10"/>
          <p:cNvSpPr/>
          <p:nvPr/>
        </p:nvSpPr>
        <p:spPr>
          <a:xfrm>
            <a:off x="9711871" y="5315216"/>
            <a:ext cx="843644" cy="39188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omboid 11"/>
          <p:cNvSpPr/>
          <p:nvPr/>
        </p:nvSpPr>
        <p:spPr>
          <a:xfrm>
            <a:off x="3860800" y="4601030"/>
            <a:ext cx="609600" cy="453571"/>
          </a:xfrm>
          <a:prstGeom prst="parallelogram">
            <a:avLst/>
          </a:prstGeom>
          <a:solidFill>
            <a:srgbClr val="B52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ombusz 12"/>
          <p:cNvSpPr/>
          <p:nvPr/>
        </p:nvSpPr>
        <p:spPr>
          <a:xfrm>
            <a:off x="7460343" y="5326743"/>
            <a:ext cx="654050" cy="51162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5818414" y="5582557"/>
            <a:ext cx="1525815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7024460" y="4815115"/>
            <a:ext cx="1525815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4557031" y="4715329"/>
            <a:ext cx="1836512" cy="13607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V="1">
            <a:off x="3012168" y="4949371"/>
            <a:ext cx="785132" cy="241527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 flipV="1">
            <a:off x="2692853" y="4280127"/>
            <a:ext cx="30843" cy="709046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3046412" y="5420915"/>
            <a:ext cx="1961017" cy="161642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8198756" y="5582557"/>
            <a:ext cx="1525815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V="1">
            <a:off x="5643334" y="5019334"/>
            <a:ext cx="677637" cy="332638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>
            <a:off x="6755491" y="5054601"/>
            <a:ext cx="777424" cy="391714"/>
          </a:xfrm>
          <a:prstGeom prst="straightConnector1">
            <a:avLst/>
          </a:prstGeom>
          <a:ln w="38100" cmpd="sng">
            <a:solidFill>
              <a:schemeClr val="tx1"/>
            </a:solidFill>
            <a:prstDash val="lgDash"/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>
            <a:off x="9131989" y="4830663"/>
            <a:ext cx="624114" cy="54337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V="1">
            <a:off x="9099784" y="4414838"/>
            <a:ext cx="1597245" cy="291407"/>
          </a:xfrm>
          <a:prstGeom prst="straightConnector1">
            <a:avLst/>
          </a:prstGeom>
          <a:ln w="508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V="1">
            <a:off x="2088242" y="5508399"/>
            <a:ext cx="634320" cy="432762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>
            <a:endCxn id="11" idx="2"/>
          </p:cNvCxnSpPr>
          <p:nvPr/>
        </p:nvCxnSpPr>
        <p:spPr>
          <a:xfrm flipH="1" flipV="1">
            <a:off x="10222546" y="5502041"/>
            <a:ext cx="584404" cy="294672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 flipV="1">
            <a:off x="6914245" y="4223887"/>
            <a:ext cx="634320" cy="432762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8902" cy="1325563"/>
          </a:xfrm>
        </p:spPr>
        <p:txBody>
          <a:bodyPr/>
          <a:lstStyle/>
          <a:p>
            <a:r>
              <a:rPr lang="hu-HU" noProof="0" dirty="0"/>
              <a:t>A vallás mint </a:t>
            </a:r>
            <a:r>
              <a:rPr lang="hu-HU" u="sng" noProof="0" dirty="0"/>
              <a:t>rendszer</a:t>
            </a:r>
            <a:r>
              <a:rPr lang="hu-HU" i="1" noProof="0" dirty="0"/>
              <a:t>       </a:t>
            </a:r>
            <a:r>
              <a:rPr lang="hu-HU" sz="3300" i="1" noProof="0" dirty="0"/>
              <a:t>(ismétlés, de még sokszor lesz)</a:t>
            </a:r>
          </a:p>
        </p:txBody>
      </p:sp>
    </p:spTree>
    <p:extLst>
      <p:ext uri="{BB962C8B-B14F-4D97-AF65-F5344CB8AC3E}">
        <p14:creationId xmlns:p14="http://schemas.microsoft.com/office/powerpoint/2010/main" val="200370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78029" cy="4821918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hu-HU" b="1" noProof="0" dirty="0"/>
              <a:t>Gondolati elemek, viselkedés, f</a:t>
            </a:r>
            <a:r>
              <a:rPr lang="hu-HU" b="1" noProof="0" dirty="0">
                <a:solidFill>
                  <a:prstClr val="black"/>
                </a:solidFill>
              </a:rPr>
              <a:t>izikai valóság, i</a:t>
            </a:r>
            <a:r>
              <a:rPr lang="hu-HU" b="1" noProof="0" dirty="0"/>
              <a:t>ntézmények…</a:t>
            </a:r>
            <a:endParaRPr lang="hu-HU" sz="2400" noProof="0" dirty="0"/>
          </a:p>
          <a:p>
            <a:pPr marL="0" indent="0">
              <a:lnSpc>
                <a:spcPct val="95000"/>
              </a:lnSpc>
              <a:buNone/>
            </a:pPr>
            <a:r>
              <a:rPr lang="hu-HU" b="1" noProof="0" dirty="0"/>
              <a:t>+ Külső környezet: </a:t>
            </a:r>
            <a:r>
              <a:rPr lang="hu-HU" sz="2400" noProof="0" dirty="0"/>
              <a:t>adott társadalom, valamint az azt körülvevő más kultúrák, stb.</a:t>
            </a:r>
            <a:endParaRPr lang="hu-HU" sz="1800" noProof="0" dirty="0"/>
          </a:p>
          <a:p>
            <a:pPr marL="0" indent="0">
              <a:lnSpc>
                <a:spcPct val="95000"/>
              </a:lnSpc>
              <a:buNone/>
            </a:pPr>
            <a:endParaRPr lang="hu-HU" sz="2600" noProof="0" dirty="0"/>
          </a:p>
          <a:p>
            <a:pPr marL="0" lvl="0" indent="0">
              <a:lnSpc>
                <a:spcPct val="95000"/>
              </a:lnSpc>
              <a:buNone/>
            </a:pPr>
            <a:r>
              <a:rPr lang="hu-HU" sz="3200" dirty="0">
                <a:solidFill>
                  <a:prstClr val="black"/>
                </a:solidFill>
              </a:rPr>
              <a:t>+ Mindez </a:t>
            </a:r>
            <a:r>
              <a:rPr lang="hu-HU" sz="3200" b="1" dirty="0">
                <a:solidFill>
                  <a:prstClr val="black"/>
                </a:solidFill>
              </a:rPr>
              <a:t>dinamikus rendszer:</a:t>
            </a:r>
            <a:r>
              <a:rPr lang="hu-HU" dirty="0">
                <a:solidFill>
                  <a:prstClr val="black"/>
                </a:solidFill>
              </a:rPr>
              <a:t> </a:t>
            </a:r>
            <a:br>
              <a:rPr lang="hu-HU" dirty="0">
                <a:solidFill>
                  <a:prstClr val="black"/>
                </a:solidFill>
              </a:rPr>
            </a:br>
            <a:r>
              <a:rPr lang="hu-HU" dirty="0">
                <a:solidFill>
                  <a:prstClr val="black"/>
                </a:solidFill>
              </a:rPr>
              <a:t>			időben változik, fejlődik, átalakul, szakad...</a:t>
            </a:r>
          </a:p>
          <a:p>
            <a:pPr marL="0" indent="0">
              <a:lnSpc>
                <a:spcPct val="95000"/>
              </a:lnSpc>
              <a:buNone/>
            </a:pPr>
            <a:endParaRPr lang="hu-HU" sz="1600" noProof="0" dirty="0"/>
          </a:p>
          <a:p>
            <a:pPr marL="0" indent="0">
              <a:lnSpc>
                <a:spcPct val="95000"/>
              </a:lnSpc>
              <a:buNone/>
            </a:pPr>
            <a:r>
              <a:rPr lang="hu-HU" noProof="0" dirty="0"/>
              <a:t>A rendszer leírása lehet: </a:t>
            </a:r>
          </a:p>
          <a:p>
            <a:pPr marL="0" indent="0" defTabSz="942975">
              <a:lnSpc>
                <a:spcPct val="95000"/>
              </a:lnSpc>
              <a:buNone/>
              <a:tabLst>
                <a:tab pos="900113" algn="l"/>
                <a:tab pos="2424113" algn="l"/>
              </a:tabLst>
            </a:pPr>
            <a:r>
              <a:rPr lang="hu-HU" noProof="0" dirty="0"/>
              <a:t>	</a:t>
            </a:r>
            <a:r>
              <a:rPr lang="hu-HU" b="1" u="sng" dirty="0">
                <a:solidFill>
                  <a:srgbClr val="843C0C"/>
                </a:solidFill>
              </a:rPr>
              <a:t>szinkrón</a:t>
            </a:r>
            <a:r>
              <a:rPr lang="hu-HU" noProof="0" dirty="0"/>
              <a:t>: 	adott időpontra vonatkozik </a:t>
            </a:r>
            <a:r>
              <a:rPr lang="hu-HU" i="1" noProof="0" dirty="0"/>
              <a:t>(„itt és most”</a:t>
            </a:r>
            <a:r>
              <a:rPr lang="hu-HU" noProof="0" dirty="0"/>
              <a:t>; </a:t>
            </a:r>
            <a:r>
              <a:rPr lang="hu-HU" i="1" noProof="0" dirty="0"/>
              <a:t>„ott és akkor”).</a:t>
            </a:r>
            <a:r>
              <a:rPr lang="hu-HU" noProof="0" dirty="0"/>
              <a:t> </a:t>
            </a:r>
          </a:p>
          <a:p>
            <a:pPr marL="0" indent="0" defTabSz="942975">
              <a:lnSpc>
                <a:spcPct val="95000"/>
              </a:lnSpc>
              <a:buNone/>
              <a:tabLst>
                <a:tab pos="900113" algn="l"/>
                <a:tab pos="2424113" algn="l"/>
              </a:tabLst>
            </a:pPr>
            <a:r>
              <a:rPr lang="hu-HU" noProof="0" dirty="0"/>
              <a:t>	</a:t>
            </a:r>
            <a:r>
              <a:rPr lang="hu-HU" b="1" u="sng" dirty="0" err="1">
                <a:solidFill>
                  <a:srgbClr val="002060"/>
                </a:solidFill>
              </a:rPr>
              <a:t>diakrón</a:t>
            </a:r>
            <a:r>
              <a:rPr lang="hu-HU" noProof="0" dirty="0"/>
              <a:t>:	az időbeli változással foglalkozik.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432801" y="6081486"/>
            <a:ext cx="323668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spc="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Vallástörténet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8902" cy="1325563"/>
          </a:xfrm>
        </p:spPr>
        <p:txBody>
          <a:bodyPr/>
          <a:lstStyle/>
          <a:p>
            <a:r>
              <a:rPr lang="hu-HU" noProof="0" dirty="0"/>
              <a:t>A vallás mint </a:t>
            </a:r>
            <a:r>
              <a:rPr lang="hu-HU" u="sng" noProof="0" dirty="0"/>
              <a:t>rendszer</a:t>
            </a:r>
            <a:r>
              <a:rPr lang="hu-HU" i="1" noProof="0" dirty="0"/>
              <a:t>   	</a:t>
            </a:r>
            <a:r>
              <a:rPr lang="hu-HU" sz="3300" i="1" noProof="0" dirty="0"/>
              <a:t>(ismétlés, de még sokszor lesz)</a:t>
            </a:r>
          </a:p>
        </p:txBody>
      </p:sp>
    </p:spTree>
    <p:extLst>
      <p:ext uri="{BB962C8B-B14F-4D97-AF65-F5344CB8AC3E}">
        <p14:creationId xmlns:p14="http://schemas.microsoft.com/office/powerpoint/2010/main" val="399462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8902" cy="1325563"/>
          </a:xfrm>
        </p:spPr>
        <p:txBody>
          <a:bodyPr/>
          <a:lstStyle/>
          <a:p>
            <a:r>
              <a:rPr lang="hu-HU" noProof="0" dirty="0"/>
              <a:t>A vallás </a:t>
            </a:r>
            <a:r>
              <a:rPr lang="hu-HU" u="sng" noProof="0" dirty="0"/>
              <a:t>részrendszerei</a:t>
            </a:r>
            <a:r>
              <a:rPr lang="hu-HU" i="1" noProof="0" dirty="0"/>
              <a:t>   	</a:t>
            </a:r>
            <a:r>
              <a:rPr lang="hu-HU" sz="3300" i="1" noProof="0" dirty="0"/>
              <a:t>(ismétlés, de még sokszor lesz)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98903" cy="48219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b="1" noProof="0" dirty="0"/>
              <a:t>Gondolati elemek:</a:t>
            </a:r>
            <a:r>
              <a:rPr lang="hu-HU" noProof="0" dirty="0"/>
              <a:t> </a:t>
            </a:r>
            <a:r>
              <a:rPr lang="hu-HU" sz="2400" noProof="0" dirty="0"/>
              <a:t>fogalmak (pl. Isten, démon, messiás, megváltás, bűn...), </a:t>
            </a:r>
            <a:r>
              <a:rPr lang="hu-HU" sz="2400" i="1" dirty="0">
                <a:solidFill>
                  <a:srgbClr val="FF0000"/>
                </a:solidFill>
              </a:rPr>
              <a:t>narratívák</a:t>
            </a:r>
            <a:r>
              <a:rPr lang="hu-HU" sz="2400" noProof="0" dirty="0"/>
              <a:t> (pl. mítoszok), előírások (pl. törvények), a világban zajló eseményeket értelmező </a:t>
            </a:r>
            <a:r>
              <a:rPr lang="hu-HU" sz="2400" dirty="0">
                <a:solidFill>
                  <a:srgbClr val="D24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világkép</a:t>
            </a:r>
            <a:r>
              <a:rPr lang="hu-HU" sz="2400" noProof="0" dirty="0"/>
              <a:t>, etikai </a:t>
            </a:r>
            <a:r>
              <a:rPr lang="hu-HU" sz="2400" b="1" dirty="0">
                <a:solidFill>
                  <a:schemeClr val="tx2">
                    <a:lumMod val="75000"/>
                  </a:schemeClr>
                </a:solidFill>
              </a:rPr>
              <a:t>normák</a:t>
            </a:r>
            <a:r>
              <a:rPr lang="hu-HU" sz="2400" noProof="0" dirty="0"/>
              <a:t>, várakozások (pl. jutalom és büntetés) stb.</a:t>
            </a:r>
          </a:p>
          <a:p>
            <a:pPr>
              <a:lnSpc>
                <a:spcPct val="120000"/>
              </a:lnSpc>
            </a:pPr>
            <a:r>
              <a:rPr lang="hu-HU" b="1" noProof="0" dirty="0"/>
              <a:t>Viselkedés:</a:t>
            </a:r>
            <a:r>
              <a:rPr lang="hu-HU" b="1" i="1" noProof="0" dirty="0"/>
              <a:t> 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rítusok</a:t>
            </a:r>
            <a:r>
              <a:rPr lang="hu-HU" sz="2400" noProof="0" dirty="0"/>
              <a:t>, </a:t>
            </a:r>
            <a:r>
              <a:rPr lang="hu-HU" sz="2400" b="1" dirty="0">
                <a:solidFill>
                  <a:schemeClr val="tx2">
                    <a:lumMod val="75000"/>
                  </a:schemeClr>
                </a:solidFill>
              </a:rPr>
              <a:t>kötelező</a:t>
            </a:r>
            <a:r>
              <a:rPr lang="hu-HU" sz="2400" noProof="0" dirty="0"/>
              <a:t> és </a:t>
            </a:r>
            <a:r>
              <a:rPr lang="hu-HU" sz="2400" b="1" dirty="0">
                <a:solidFill>
                  <a:schemeClr val="tx2">
                    <a:lumMod val="75000"/>
                  </a:schemeClr>
                </a:solidFill>
              </a:rPr>
              <a:t>tiltott</a:t>
            </a:r>
            <a:r>
              <a:rPr lang="hu-HU" sz="2400" noProof="0" dirty="0"/>
              <a:t> tevékenységek, módosult tudatállapotok... </a:t>
            </a:r>
          </a:p>
          <a:p>
            <a:pPr>
              <a:lnSpc>
                <a:spcPct val="120000"/>
              </a:lnSpc>
            </a:pPr>
            <a:r>
              <a:rPr lang="hu-HU" b="1" noProof="0" dirty="0">
                <a:solidFill>
                  <a:prstClr val="black"/>
                </a:solidFill>
              </a:rPr>
              <a:t>Fizikai valóság:</a:t>
            </a:r>
            <a:r>
              <a:rPr lang="hu-HU" b="1" i="1" noProof="0" dirty="0">
                <a:solidFill>
                  <a:prstClr val="black"/>
                </a:solidFill>
              </a:rPr>
              <a:t>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szakrális tárgyak</a:t>
            </a:r>
            <a:r>
              <a:rPr lang="hu-HU" sz="2400" noProof="0" dirty="0">
                <a:solidFill>
                  <a:prstClr val="black"/>
                </a:solidFill>
              </a:rPr>
              <a:t>, szakrális épületek, zene, képzőművészet...</a:t>
            </a:r>
            <a:endParaRPr lang="hu-HU" sz="2400" b="1" noProof="0" dirty="0"/>
          </a:p>
          <a:p>
            <a:pPr>
              <a:lnSpc>
                <a:spcPct val="120000"/>
              </a:lnSpc>
            </a:pPr>
            <a:r>
              <a:rPr lang="hu-HU" b="1" noProof="0" dirty="0"/>
              <a:t>Intézmények: </a:t>
            </a:r>
            <a:r>
              <a:rPr lang="hu-HU" sz="2400" noProof="0" dirty="0"/>
              <a:t>egyházi szervezet, </a:t>
            </a:r>
            <a:r>
              <a:rPr lang="hu-H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vallási specialisták </a:t>
            </a:r>
            <a:r>
              <a:rPr lang="hu-HU" sz="2400" noProof="0" dirty="0"/>
              <a:t>(papok, sámánok, tanítók...)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b="1" dirty="0"/>
              <a:t>+ </a:t>
            </a:r>
            <a:r>
              <a:rPr lang="hu-HU" b="1" noProof="0" dirty="0"/>
              <a:t>Külső környezet: </a:t>
            </a:r>
            <a:r>
              <a:rPr lang="hu-HU" sz="2400" noProof="0" dirty="0"/>
              <a:t>adott társadalom, valamint az azt körülvevő más kultúrák, stb., 		amelybe a vallás rendszere be van ágyazva.</a:t>
            </a:r>
          </a:p>
        </p:txBody>
      </p:sp>
      <p:sp>
        <p:nvSpPr>
          <p:cNvPr id="4" name="Bal oldali kapcsos zárójel 3">
            <a:extLst>
              <a:ext uri="{FF2B5EF4-FFF2-40B4-BE49-F238E27FC236}">
                <a16:creationId xmlns:a16="http://schemas.microsoft.com/office/drawing/2014/main" id="{5E3A4D8E-1D7E-44B1-81E5-13B63716CAA7}"/>
              </a:ext>
            </a:extLst>
          </p:cNvPr>
          <p:cNvSpPr/>
          <p:nvPr/>
        </p:nvSpPr>
        <p:spPr>
          <a:xfrm>
            <a:off x="693175" y="1991999"/>
            <a:ext cx="145024" cy="134175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al oldali kapcsos zárójel 4">
            <a:extLst>
              <a:ext uri="{FF2B5EF4-FFF2-40B4-BE49-F238E27FC236}">
                <a16:creationId xmlns:a16="http://schemas.microsoft.com/office/drawing/2014/main" id="{BDEEF4FA-3B7E-4019-8A70-2EF20AF11FCC}"/>
              </a:ext>
            </a:extLst>
          </p:cNvPr>
          <p:cNvSpPr/>
          <p:nvPr/>
        </p:nvSpPr>
        <p:spPr>
          <a:xfrm>
            <a:off x="694198" y="3500123"/>
            <a:ext cx="144000" cy="488717"/>
          </a:xfrm>
          <a:prstGeom prst="lef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al oldali kapcsos zárójel 5">
            <a:extLst>
              <a:ext uri="{FF2B5EF4-FFF2-40B4-BE49-F238E27FC236}">
                <a16:creationId xmlns:a16="http://schemas.microsoft.com/office/drawing/2014/main" id="{AFAAA903-6252-4F50-A9C8-82875432ED77}"/>
              </a:ext>
            </a:extLst>
          </p:cNvPr>
          <p:cNvSpPr/>
          <p:nvPr/>
        </p:nvSpPr>
        <p:spPr>
          <a:xfrm>
            <a:off x="693175" y="4155214"/>
            <a:ext cx="145023" cy="1933706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7438AC1-0C16-420B-BA7B-FAECA90833C6}"/>
              </a:ext>
            </a:extLst>
          </p:cNvPr>
          <p:cNvSpPr txBox="1"/>
          <p:nvPr/>
        </p:nvSpPr>
        <p:spPr>
          <a:xfrm>
            <a:off x="101288" y="1967012"/>
            <a:ext cx="523220" cy="13917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2200" b="1" dirty="0">
                <a:solidFill>
                  <a:srgbClr val="FF0000"/>
                </a:solidFill>
              </a:rPr>
              <a:t>1. diasor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67EC5F3-2C69-45CF-8C8E-8DCD866B2605}"/>
              </a:ext>
            </a:extLst>
          </p:cNvPr>
          <p:cNvSpPr txBox="1"/>
          <p:nvPr/>
        </p:nvSpPr>
        <p:spPr>
          <a:xfrm>
            <a:off x="101288" y="3048619"/>
            <a:ext cx="523220" cy="13917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2200" b="1" dirty="0">
                <a:solidFill>
                  <a:schemeClr val="accent5">
                    <a:lumMod val="75000"/>
                  </a:schemeClr>
                </a:solidFill>
              </a:rPr>
              <a:t>2. diasor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2FFF885-FF11-4D3B-B0E0-BE25D92FA2C5}"/>
              </a:ext>
            </a:extLst>
          </p:cNvPr>
          <p:cNvSpPr txBox="1"/>
          <p:nvPr/>
        </p:nvSpPr>
        <p:spPr>
          <a:xfrm>
            <a:off x="101288" y="4426205"/>
            <a:ext cx="523220" cy="13917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2200" b="1" dirty="0">
                <a:solidFill>
                  <a:srgbClr val="00B050"/>
                </a:solidFill>
              </a:rPr>
              <a:t>3. diasor</a:t>
            </a:r>
            <a:endParaRPr lang="en-US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54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vallás részrendszerei (1):</a:t>
            </a:r>
            <a:br>
              <a:rPr lang="hu-HU" noProof="0" dirty="0"/>
            </a:br>
            <a:br>
              <a:rPr lang="hu-HU" sz="3000" i="1" noProof="0" dirty="0"/>
            </a:br>
            <a:r>
              <a:rPr lang="hu-HU" noProof="0" dirty="0"/>
              <a:t>gondolati elemek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86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vallás meghatározása	</a:t>
            </a:r>
            <a:r>
              <a:rPr lang="hu-HU" sz="3600" dirty="0"/>
              <a:t>	</a:t>
            </a:r>
            <a:r>
              <a:rPr lang="hu-HU" sz="3600" i="1" dirty="0"/>
              <a:t> </a:t>
            </a:r>
            <a:r>
              <a:rPr lang="hu-HU" sz="3600" dirty="0"/>
              <a:t>(</a:t>
            </a:r>
            <a:r>
              <a:rPr lang="hu-HU" sz="3600" i="1" dirty="0"/>
              <a:t>még egyszer… </a:t>
            </a:r>
            <a:r>
              <a:rPr lang="hu-HU" sz="3600" dirty="0">
                <a:sym typeface="Wingdings" panose="05000000000000000000" pitchFamily="2" charset="2"/>
              </a:rPr>
              <a:t></a:t>
            </a:r>
            <a:r>
              <a:rPr lang="hu-HU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693400" cy="46513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sz="2400" dirty="0"/>
              <a:t>(Nagyon sokan próbálták meghatározni a vallás fogalmát, ld. eddig &amp; később).</a:t>
            </a:r>
          </a:p>
          <a:p>
            <a:pPr>
              <a:lnSpc>
                <a:spcPct val="120000"/>
              </a:lnSpc>
            </a:pPr>
            <a:endParaRPr lang="hu-HU" sz="1200" dirty="0"/>
          </a:p>
          <a:p>
            <a:pPr>
              <a:lnSpc>
                <a:spcPct val="120000"/>
              </a:lnSpc>
            </a:pPr>
            <a:r>
              <a:rPr lang="hu-HU" dirty="0"/>
              <a:t>Helmuth von Glasenapp 	</a:t>
            </a:r>
            <a:r>
              <a:rPr lang="hu-HU" sz="2200" dirty="0"/>
              <a:t>(</a:t>
            </a:r>
            <a:r>
              <a:rPr lang="hu-HU" sz="2200" i="1" dirty="0"/>
              <a:t>Az öt világvallás</a:t>
            </a:r>
            <a:r>
              <a:rPr lang="hu-HU" sz="2200" dirty="0"/>
              <a:t> [sok kiadás], p. 8)</a:t>
            </a:r>
            <a:r>
              <a:rPr lang="hu-HU" dirty="0"/>
              <a:t>:</a:t>
            </a:r>
          </a:p>
          <a:p>
            <a:pPr marL="901700" indent="0">
              <a:lnSpc>
                <a:spcPct val="120000"/>
              </a:lnSpc>
              <a:buNone/>
            </a:pPr>
            <a:endParaRPr lang="hu-HU" dirty="0"/>
          </a:p>
          <a:p>
            <a:pPr marL="901700" indent="0" algn="just">
              <a:lnSpc>
                <a:spcPct val="120000"/>
              </a:lnSpc>
              <a:buNone/>
            </a:pPr>
            <a:r>
              <a:rPr lang="hu-HU" dirty="0"/>
              <a:t>„Vallásnak azt a – megismerésben, gondolkodásban, érzésben, akaratban és cselekvésben kifejeződő – meggyőződést nevezzük, amely szerint személyes vagy személytelen transzcendens erők vannak működésben.”</a:t>
            </a:r>
          </a:p>
        </p:txBody>
      </p:sp>
    </p:spTree>
    <p:extLst>
      <p:ext uri="{BB962C8B-B14F-4D97-AF65-F5344CB8AC3E}">
        <p14:creationId xmlns:p14="http://schemas.microsoft.com/office/powerpoint/2010/main" val="378044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vallás meghatározása</a:t>
            </a:r>
            <a:r>
              <a:rPr lang="hu-HU" dirty="0">
                <a:solidFill>
                  <a:prstClr val="black"/>
                </a:solidFill>
              </a:rPr>
              <a:t>	</a:t>
            </a:r>
            <a:r>
              <a:rPr lang="hu-HU" sz="3600" dirty="0">
                <a:solidFill>
                  <a:prstClr val="black"/>
                </a:solidFill>
              </a:rPr>
              <a:t>	</a:t>
            </a:r>
            <a:r>
              <a:rPr lang="hu-HU" sz="3600" i="1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(</a:t>
            </a:r>
            <a:r>
              <a:rPr lang="hu-HU" sz="3600" i="1" dirty="0">
                <a:solidFill>
                  <a:prstClr val="black"/>
                </a:solidFill>
              </a:rPr>
              <a:t>még egyszer… </a:t>
            </a:r>
            <a:r>
              <a:rPr lang="hu-HU" sz="3600" dirty="0">
                <a:solidFill>
                  <a:prstClr val="black"/>
                </a:solidFill>
                <a:sym typeface="Wingdings" panose="05000000000000000000" pitchFamily="2" charset="2"/>
              </a:rPr>
              <a:t></a:t>
            </a:r>
            <a:r>
              <a:rPr lang="hu-HU" sz="3600" dirty="0">
                <a:solidFill>
                  <a:prstClr val="black"/>
                </a:solidFill>
              </a:rPr>
              <a:t>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693400" cy="46513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sz="2400" dirty="0"/>
              <a:t>(Nagyon sokan próbálták meghatározni a vallás fogalmát, ld. eddig &amp; később).</a:t>
            </a:r>
          </a:p>
          <a:p>
            <a:pPr>
              <a:lnSpc>
                <a:spcPct val="120000"/>
              </a:lnSpc>
            </a:pPr>
            <a:endParaRPr lang="hu-HU" sz="1200" dirty="0"/>
          </a:p>
          <a:p>
            <a:pPr>
              <a:lnSpc>
                <a:spcPct val="120000"/>
              </a:lnSpc>
            </a:pPr>
            <a:r>
              <a:rPr lang="hu-HU" dirty="0"/>
              <a:t>Helmuth von Glasenapp 	</a:t>
            </a:r>
            <a:r>
              <a:rPr lang="hu-HU" sz="2200" dirty="0"/>
              <a:t>(</a:t>
            </a:r>
            <a:r>
              <a:rPr lang="hu-HU" sz="2200" i="1" dirty="0"/>
              <a:t>Az öt világvallás</a:t>
            </a:r>
            <a:r>
              <a:rPr lang="hu-HU" sz="2200" dirty="0"/>
              <a:t> [sok kiadás], p. 8)</a:t>
            </a:r>
            <a:r>
              <a:rPr lang="hu-HU" dirty="0"/>
              <a:t>:</a:t>
            </a:r>
          </a:p>
          <a:p>
            <a:pPr marL="901700" indent="0">
              <a:lnSpc>
                <a:spcPct val="120000"/>
              </a:lnSpc>
              <a:buNone/>
            </a:pPr>
            <a:endParaRPr lang="hu-HU" dirty="0"/>
          </a:p>
          <a:p>
            <a:pPr marL="901700" indent="0" algn="just">
              <a:lnSpc>
                <a:spcPct val="120000"/>
              </a:lnSpc>
              <a:buNone/>
            </a:pPr>
            <a:r>
              <a:rPr lang="hu-HU" dirty="0"/>
              <a:t>„Vallásnak azt a – megismerésben, gondolkodásban, érzésben, akaratban és cselekvésben kifejeződő – meggyőződést nevezzük, amely szerint </a:t>
            </a:r>
            <a:r>
              <a:rPr lang="hu-HU" u="sng" dirty="0"/>
              <a:t>személyes vagy személytelen transzcendens erők</a:t>
            </a:r>
            <a:r>
              <a:rPr lang="hu-HU" dirty="0"/>
              <a:t> vannak működésben.”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6246166"/>
            <a:ext cx="111172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2400" b="1" i="1" spc="300" dirty="0">
                <a:solidFill>
                  <a:schemeClr val="accent6">
                    <a:lumMod val="50000"/>
                  </a:schemeClr>
                </a:solidFill>
              </a:rPr>
              <a:t> A vallás mint transzcendens erőkbe vetett hit</a:t>
            </a:r>
          </a:p>
        </p:txBody>
      </p:sp>
    </p:spTree>
    <p:extLst>
      <p:ext uri="{BB962C8B-B14F-4D97-AF65-F5344CB8AC3E}">
        <p14:creationId xmlns:p14="http://schemas.microsoft.com/office/powerpoint/2010/main" val="361356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vallás meghatározása</a:t>
            </a:r>
            <a:r>
              <a:rPr lang="hu-HU" dirty="0">
                <a:solidFill>
                  <a:prstClr val="black"/>
                </a:solidFill>
              </a:rPr>
              <a:t>	</a:t>
            </a:r>
            <a:r>
              <a:rPr lang="hu-HU" sz="3600" dirty="0">
                <a:solidFill>
                  <a:prstClr val="black"/>
                </a:solidFill>
              </a:rPr>
              <a:t>	</a:t>
            </a:r>
            <a:r>
              <a:rPr lang="hu-HU" sz="3600" i="1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(</a:t>
            </a:r>
            <a:r>
              <a:rPr lang="hu-HU" sz="3600" i="1" dirty="0">
                <a:solidFill>
                  <a:prstClr val="black"/>
                </a:solidFill>
              </a:rPr>
              <a:t>még egyszer… </a:t>
            </a:r>
            <a:r>
              <a:rPr lang="hu-HU" sz="3600" dirty="0">
                <a:solidFill>
                  <a:prstClr val="black"/>
                </a:solidFill>
                <a:sym typeface="Wingdings" panose="05000000000000000000" pitchFamily="2" charset="2"/>
              </a:rPr>
              <a:t></a:t>
            </a:r>
            <a:r>
              <a:rPr lang="hu-HU" sz="3600" dirty="0">
                <a:solidFill>
                  <a:prstClr val="black"/>
                </a:solidFill>
              </a:rPr>
              <a:t>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693400" cy="46513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sz="2400" dirty="0"/>
              <a:t>(Nagyon sokan próbálták meghatározni a vallás fogalmát, ld. eddig &amp; később).</a:t>
            </a:r>
          </a:p>
          <a:p>
            <a:pPr>
              <a:lnSpc>
                <a:spcPct val="120000"/>
              </a:lnSpc>
            </a:pPr>
            <a:endParaRPr lang="hu-HU" sz="1200" dirty="0"/>
          </a:p>
          <a:p>
            <a:pPr>
              <a:lnSpc>
                <a:spcPct val="120000"/>
              </a:lnSpc>
            </a:pPr>
            <a:r>
              <a:rPr lang="hu-HU" dirty="0"/>
              <a:t>Helmuth von Glasenapp 	</a:t>
            </a:r>
            <a:r>
              <a:rPr lang="hu-HU" sz="2200" dirty="0"/>
              <a:t>(</a:t>
            </a:r>
            <a:r>
              <a:rPr lang="hu-HU" sz="2200" i="1" dirty="0"/>
              <a:t>Az öt világvallás</a:t>
            </a:r>
            <a:r>
              <a:rPr lang="hu-HU" sz="2200" dirty="0"/>
              <a:t> [sok kiadás], p. 8)</a:t>
            </a:r>
            <a:r>
              <a:rPr lang="hu-HU" dirty="0"/>
              <a:t>:</a:t>
            </a:r>
          </a:p>
          <a:p>
            <a:pPr marL="901700" indent="0">
              <a:lnSpc>
                <a:spcPct val="120000"/>
              </a:lnSpc>
              <a:buNone/>
            </a:pPr>
            <a:endParaRPr lang="hu-HU" dirty="0"/>
          </a:p>
          <a:p>
            <a:pPr marL="901700" indent="0" algn="just">
              <a:lnSpc>
                <a:spcPct val="120000"/>
              </a:lnSpc>
              <a:buNone/>
            </a:pPr>
            <a:r>
              <a:rPr lang="hu-HU" dirty="0"/>
              <a:t>„Vallásnak azt a – </a:t>
            </a:r>
            <a:r>
              <a:rPr lang="hu-HU" u="sng" dirty="0"/>
              <a:t>megismerés</a:t>
            </a:r>
            <a:r>
              <a:rPr lang="hu-HU" dirty="0"/>
              <a:t>ben, </a:t>
            </a:r>
            <a:r>
              <a:rPr lang="hu-HU" u="sng" dirty="0"/>
              <a:t>gondolkodás</a:t>
            </a:r>
            <a:r>
              <a:rPr lang="hu-HU" dirty="0"/>
              <a:t>ban, </a:t>
            </a:r>
            <a:r>
              <a:rPr lang="hu-HU" u="sng" dirty="0"/>
              <a:t>érzés</a:t>
            </a:r>
            <a:r>
              <a:rPr lang="hu-HU" dirty="0"/>
              <a:t>ben, </a:t>
            </a:r>
            <a:r>
              <a:rPr lang="hu-HU" u="sng" dirty="0"/>
              <a:t>akarat</a:t>
            </a:r>
            <a:r>
              <a:rPr lang="hu-HU" dirty="0"/>
              <a:t>ban és </a:t>
            </a:r>
            <a:r>
              <a:rPr lang="hu-HU" u="sng" dirty="0"/>
              <a:t>cselekvés</a:t>
            </a:r>
            <a:r>
              <a:rPr lang="hu-HU" dirty="0"/>
              <a:t>ben kifejeződő – meggyőződést nevezzük, amely szerint személyes vagy személytelen transzcendens erők vannak működésben.”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6246166"/>
            <a:ext cx="111172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400" b="1" i="1" spc="300" dirty="0">
                <a:solidFill>
                  <a:schemeClr val="accent6">
                    <a:lumMod val="50000"/>
                  </a:schemeClr>
                </a:solidFill>
              </a:rPr>
              <a:t>A vallás mint transzcendens erőkbe vetett hit + ennek kifejeződése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flipH="1" flipV="1">
            <a:off x="6184900" y="4483100"/>
            <a:ext cx="3494088" cy="1795546"/>
          </a:xfrm>
          <a:prstGeom prst="straightConnector1">
            <a:avLst/>
          </a:prstGeom>
          <a:ln w="9525">
            <a:solidFill>
              <a:srgbClr val="38572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8108636" y="4469360"/>
            <a:ext cx="1570352" cy="1809286"/>
          </a:xfrm>
          <a:prstGeom prst="straightConnector1">
            <a:avLst/>
          </a:prstGeom>
          <a:ln w="9525">
            <a:solidFill>
              <a:srgbClr val="38572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9678989" y="4483100"/>
            <a:ext cx="735011" cy="1818712"/>
          </a:xfrm>
          <a:prstGeom prst="straightConnector1">
            <a:avLst/>
          </a:prstGeom>
          <a:ln w="9525">
            <a:solidFill>
              <a:srgbClr val="38572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2830762" y="5015009"/>
            <a:ext cx="6848226" cy="1286803"/>
          </a:xfrm>
          <a:prstGeom prst="straightConnector1">
            <a:avLst/>
          </a:prstGeom>
          <a:ln w="9525">
            <a:solidFill>
              <a:srgbClr val="38572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 flipV="1">
            <a:off x="4862762" y="4979352"/>
            <a:ext cx="4816226" cy="1322460"/>
          </a:xfrm>
          <a:prstGeom prst="straightConnector1">
            <a:avLst/>
          </a:prstGeom>
          <a:ln w="9525">
            <a:solidFill>
              <a:srgbClr val="38572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72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92656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hu-HU" dirty="0"/>
              <a:t>A „természetfeletti”:</a:t>
            </a:r>
            <a:br>
              <a:rPr lang="hu-HU" dirty="0"/>
            </a:br>
            <a:r>
              <a:rPr lang="hu-HU" dirty="0"/>
              <a:t>	</a:t>
            </a:r>
            <a:r>
              <a:rPr lang="hu-HU" i="1" dirty="0"/>
              <a:t>istenek, félistenek, démonok, </a:t>
            </a:r>
            <a:br>
              <a:rPr lang="hu-HU" i="1" dirty="0"/>
            </a:br>
            <a:r>
              <a:rPr lang="hu-HU" i="1" dirty="0"/>
              <a:t>	szellemek, ősök, héroszok</a:t>
            </a:r>
          </a:p>
        </p:txBody>
      </p:sp>
    </p:spTree>
    <p:extLst>
      <p:ext uri="{BB962C8B-B14F-4D97-AF65-F5344CB8AC3E}">
        <p14:creationId xmlns:p14="http://schemas.microsoft.com/office/powerpoint/2010/main" val="149682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7436" cy="1325563"/>
          </a:xfrm>
        </p:spPr>
        <p:txBody>
          <a:bodyPr>
            <a:normAutofit/>
          </a:bodyPr>
          <a:lstStyle/>
          <a:p>
            <a:r>
              <a:rPr lang="hu-HU" dirty="0"/>
              <a:t>A természetfeletti megközelítése</a:t>
            </a:r>
            <a:br>
              <a:rPr lang="hu-HU" dirty="0"/>
            </a:br>
            <a:r>
              <a:rPr lang="hu-HU" dirty="0"/>
              <a:t>								</a:t>
            </a:r>
            <a:r>
              <a:rPr lang="hu-HU" i="1" dirty="0"/>
              <a:t>– néhány példa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6" y="1663700"/>
            <a:ext cx="11507354" cy="51943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Szent tárgyak:		</a:t>
            </a:r>
          </a:p>
          <a:p>
            <a:pPr lvl="1"/>
            <a:r>
              <a:rPr lang="hu-HU" i="1" dirty="0"/>
              <a:t>Természetes tárgy (natural object): 	</a:t>
            </a:r>
            <a:r>
              <a:rPr lang="hu-HU" dirty="0"/>
              <a:t>pl. Fudzsi-hegy a sintoizmusban</a:t>
            </a:r>
            <a:endParaRPr lang="hu-HU" i="1" dirty="0"/>
          </a:p>
          <a:p>
            <a:pPr lvl="1"/>
            <a:r>
              <a:rPr lang="hu-HU" i="1" dirty="0"/>
              <a:t>Készített tárgy (artifact): 		</a:t>
            </a:r>
            <a:r>
              <a:rPr lang="hu-HU" dirty="0"/>
              <a:t>pl. szobor, amely meghallgatja az imát</a:t>
            </a:r>
            <a:endParaRPr lang="hu-HU" i="1" dirty="0"/>
          </a:p>
          <a:p>
            <a:r>
              <a:rPr lang="hu-HU" dirty="0"/>
              <a:t>Szent növények:</a:t>
            </a:r>
          </a:p>
          <a:p>
            <a:pPr lvl="1"/>
            <a:r>
              <a:rPr lang="hu-HU" dirty="0"/>
              <a:t>Szent ligetek, szent fák </a:t>
            </a:r>
            <a:r>
              <a:rPr lang="hu-HU" sz="2000" dirty="0"/>
              <a:t>(v.ö. </a:t>
            </a:r>
            <a:r>
              <a:rPr lang="hu-HU" sz="2000" i="1" dirty="0"/>
              <a:t>asera </a:t>
            </a:r>
            <a:r>
              <a:rPr lang="hu-HU" sz="2000" dirty="0"/>
              <a:t>a Misnában; de finnugor és indoeurópai törzseknél is)</a:t>
            </a:r>
          </a:p>
          <a:p>
            <a:pPr lvl="1"/>
            <a:r>
              <a:rPr lang="hu-HU" dirty="0"/>
              <a:t>A tölgyfa a görögöknél a föld és a jószág termékenységének a forrásai </a:t>
            </a:r>
            <a:r>
              <a:rPr lang="hu-HU" sz="1800" dirty="0"/>
              <a:t>(Frazer, 1998:97)</a:t>
            </a:r>
          </a:p>
          <a:p>
            <a:pPr lvl="1"/>
            <a:r>
              <a:rPr lang="hu-HU" dirty="0">
                <a:solidFill>
                  <a:prstClr val="black"/>
                </a:solidFill>
              </a:rPr>
              <a:t>Fa ültetése gyermek születésekor világszerte </a:t>
            </a:r>
            <a:r>
              <a:rPr lang="hu-HU" sz="1800" dirty="0">
                <a:solidFill>
                  <a:prstClr val="black"/>
                </a:solidFill>
              </a:rPr>
              <a:t>(Gabon, Kamerun, Fidzsi, pápuák... Frazer, 1998:427)</a:t>
            </a:r>
            <a:endParaRPr lang="hu-HU" sz="1800" dirty="0"/>
          </a:p>
          <a:p>
            <a:r>
              <a:rPr lang="hu-HU" dirty="0"/>
              <a:t>Szent állatok:</a:t>
            </a:r>
          </a:p>
          <a:p>
            <a:pPr lvl="1"/>
            <a:r>
              <a:rPr lang="hu-HU" dirty="0"/>
              <a:t>Macska és sok más állat Egyiptomban; tehén (és más állatok) a hinduizmusban; </a:t>
            </a:r>
            <a:br>
              <a:rPr lang="hu-HU" dirty="0"/>
            </a:br>
            <a:r>
              <a:rPr lang="hu-HU" dirty="0"/>
              <a:t>a tehén, a kutya és más állatok az iráni vallásokban, zoroasztrianizmusban; stb.</a:t>
            </a:r>
          </a:p>
          <a:p>
            <a:pPr marL="0" indent="0">
              <a:buNone/>
            </a:pPr>
            <a:endParaRPr lang="hu-HU" sz="1300" dirty="0"/>
          </a:p>
          <a:p>
            <a:pPr marL="0" indent="0">
              <a:buNone/>
            </a:pPr>
            <a:r>
              <a:rPr lang="hu-HU" b="1" u="sng" dirty="0"/>
              <a:t>Animizmus</a:t>
            </a:r>
            <a:r>
              <a:rPr lang="hu-HU" b="1" dirty="0"/>
              <a:t>:</a:t>
            </a:r>
            <a:r>
              <a:rPr lang="hu-HU" dirty="0"/>
              <a:t> 	az a hit, hogy állatok, növények és élettelen tárgyak, hegyek, 			folyók is rendelkezhetnek </a:t>
            </a:r>
            <a:r>
              <a:rPr lang="hu-HU" i="1" dirty="0"/>
              <a:t>lélekkel</a:t>
            </a:r>
            <a:r>
              <a:rPr lang="hu-HU" dirty="0"/>
              <a:t> (lat. </a:t>
            </a:r>
            <a:r>
              <a:rPr lang="hu-HU" i="1" dirty="0"/>
              <a:t>animus</a:t>
            </a:r>
            <a:r>
              <a:rPr lang="hu-HU" dirty="0"/>
              <a:t>).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0008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ording in Microsoft Teams — Lync.se">
            <a:extLst>
              <a:ext uri="{FF2B5EF4-FFF2-40B4-BE49-F238E27FC236}">
                <a16:creationId xmlns:a16="http://schemas.microsoft.com/office/drawing/2014/main" id="{6DC467F9-AC4A-47D4-B1DB-45BCC1FC4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3" y="4258555"/>
            <a:ext cx="48101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74C14A63-2DB2-49D7-9A79-7BD0BB5638CE}"/>
              </a:ext>
            </a:extLst>
          </p:cNvPr>
          <p:cNvSpPr txBox="1"/>
          <p:nvPr/>
        </p:nvSpPr>
        <p:spPr>
          <a:xfrm>
            <a:off x="968321" y="1221958"/>
            <a:ext cx="10255347" cy="331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2800" b="1" u="sng" spc="300" dirty="0">
                <a:solidFill>
                  <a:srgbClr val="C44350"/>
                </a:solidFill>
              </a:rPr>
              <a:t>Figyelem, felvétel indul!</a:t>
            </a:r>
          </a:p>
          <a:p>
            <a:pPr>
              <a:lnSpc>
                <a:spcPct val="120000"/>
              </a:lnSpc>
            </a:pPr>
            <a:endParaRPr lang="hu-HU" sz="28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Azok is meghallgathatják, akik nem tudnak részt venni a szinkron előadáson.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Előadás visszahallgatható a vizsgára való készülés során.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Kérem, aki nem szeretne látszódni a felvételen, az állítsa le a videóját,</a:t>
            </a:r>
            <a:br>
              <a:rPr lang="hu-HU" sz="2400" dirty="0"/>
            </a:br>
            <a:r>
              <a:rPr lang="hu-HU" sz="2400" dirty="0"/>
              <a:t>halkítsa le a mikrofonját. Aki nem így tesz, az beleegyezik abba, hogy felvétel készül róla.</a:t>
            </a:r>
            <a:endParaRPr lang="en-US" sz="2400" dirty="0"/>
          </a:p>
        </p:txBody>
      </p:sp>
      <p:sp>
        <p:nvSpPr>
          <p:cNvPr id="3" name="Akciógomb: videó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44889CA-D935-4DBB-A542-6EA160C0D20D}"/>
              </a:ext>
            </a:extLst>
          </p:cNvPr>
          <p:cNvSpPr/>
          <p:nvPr/>
        </p:nvSpPr>
        <p:spPr>
          <a:xfrm rot="451632">
            <a:off x="9988060" y="673319"/>
            <a:ext cx="1531028" cy="109728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8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7436" cy="1325563"/>
          </a:xfrm>
        </p:spPr>
        <p:txBody>
          <a:bodyPr>
            <a:normAutofit/>
          </a:bodyPr>
          <a:lstStyle/>
          <a:p>
            <a:r>
              <a:rPr lang="hu-HU" dirty="0"/>
              <a:t>A természetfeletti megközelítése</a:t>
            </a:r>
            <a:br>
              <a:rPr lang="hu-HU" dirty="0"/>
            </a:br>
            <a:r>
              <a:rPr lang="hu-HU" dirty="0"/>
              <a:t>								</a:t>
            </a:r>
            <a:r>
              <a:rPr lang="hu-HU" i="1" dirty="0"/>
              <a:t>– néhány példa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6" y="1663700"/>
            <a:ext cx="11507354" cy="51943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Szent tárgyak:		</a:t>
            </a:r>
          </a:p>
          <a:p>
            <a:pPr lvl="1"/>
            <a:r>
              <a:rPr lang="hu-HU" i="1" dirty="0"/>
              <a:t>Természetes tárgy (natural object): 	</a:t>
            </a:r>
            <a:r>
              <a:rPr lang="hu-HU" dirty="0"/>
              <a:t>pl. Fudzsi-hegy a sintoizmusban</a:t>
            </a:r>
            <a:endParaRPr lang="hu-HU" i="1" dirty="0"/>
          </a:p>
          <a:p>
            <a:pPr lvl="1"/>
            <a:r>
              <a:rPr lang="hu-HU" i="1" dirty="0"/>
              <a:t>Készített tárgy (artifact): 		</a:t>
            </a:r>
            <a:r>
              <a:rPr lang="hu-HU" dirty="0"/>
              <a:t>pl. szobor, amely meghallgatja az imát</a:t>
            </a:r>
            <a:endParaRPr lang="hu-HU" i="1" dirty="0"/>
          </a:p>
          <a:p>
            <a:r>
              <a:rPr lang="hu-HU" dirty="0"/>
              <a:t>Szent növények:</a:t>
            </a:r>
          </a:p>
          <a:p>
            <a:pPr lvl="1"/>
            <a:r>
              <a:rPr lang="hu-HU" dirty="0"/>
              <a:t>Szent ligetek, szent fák </a:t>
            </a:r>
            <a:r>
              <a:rPr lang="hu-HU" sz="2000" dirty="0"/>
              <a:t>(v.ö. </a:t>
            </a:r>
            <a:r>
              <a:rPr lang="hu-HU" sz="2000" i="1" dirty="0"/>
              <a:t>asera </a:t>
            </a:r>
            <a:r>
              <a:rPr lang="hu-HU" sz="2000" dirty="0"/>
              <a:t>a Misnában; de finnugor és indoeurópai törzseknél is)</a:t>
            </a:r>
          </a:p>
          <a:p>
            <a:pPr lvl="1"/>
            <a:r>
              <a:rPr lang="hu-HU" dirty="0"/>
              <a:t>A tölgyfa a görögöknél a föld és a jószág termékenységének a forrásai </a:t>
            </a:r>
            <a:r>
              <a:rPr lang="hu-HU" sz="1800" dirty="0"/>
              <a:t>(Frazer, 1998:97)</a:t>
            </a:r>
          </a:p>
          <a:p>
            <a:pPr lvl="1"/>
            <a:r>
              <a:rPr lang="hu-HU" dirty="0">
                <a:solidFill>
                  <a:prstClr val="black"/>
                </a:solidFill>
              </a:rPr>
              <a:t>Fa ültetése gyermek születésekor világszerte </a:t>
            </a:r>
            <a:r>
              <a:rPr lang="hu-HU" sz="1800" dirty="0">
                <a:solidFill>
                  <a:prstClr val="black"/>
                </a:solidFill>
              </a:rPr>
              <a:t>(Gabon, Kamerun, Fidzsi, pápuák... Frazer, 1998:427)</a:t>
            </a:r>
            <a:endParaRPr lang="hu-HU" sz="1800" dirty="0"/>
          </a:p>
          <a:p>
            <a:r>
              <a:rPr lang="hu-HU" dirty="0"/>
              <a:t>Szent állatok:</a:t>
            </a:r>
          </a:p>
          <a:p>
            <a:pPr lvl="1"/>
            <a:r>
              <a:rPr lang="hu-HU" dirty="0"/>
              <a:t>Macska és sok más állat Egyiptomban; tehén (és más állatok) a hinduizmusban; </a:t>
            </a:r>
            <a:br>
              <a:rPr lang="hu-HU" dirty="0"/>
            </a:br>
            <a:r>
              <a:rPr lang="hu-HU" dirty="0"/>
              <a:t>a tehén, a kutya és más állatok az iráni vallásokban, zoroasztrianizmusban; stb.</a:t>
            </a:r>
          </a:p>
          <a:p>
            <a:pPr marL="0" indent="0">
              <a:buNone/>
            </a:pPr>
            <a:endParaRPr lang="hu-HU" sz="1300" dirty="0"/>
          </a:p>
          <a:p>
            <a:pPr marL="0" indent="0">
              <a:buNone/>
            </a:pPr>
            <a:r>
              <a:rPr lang="hu-HU" b="1" u="sng" dirty="0"/>
              <a:t>Animizmus</a:t>
            </a:r>
            <a:r>
              <a:rPr lang="hu-HU" b="1" dirty="0"/>
              <a:t>:</a:t>
            </a:r>
            <a:r>
              <a:rPr lang="hu-HU" dirty="0"/>
              <a:t> 	az a hit, hogy állatok, növények és élettelen tárgyak, hegyek, 			folyók is rendelkezhetnek </a:t>
            </a:r>
            <a:r>
              <a:rPr lang="hu-HU" i="1" dirty="0"/>
              <a:t>lélekkel</a:t>
            </a:r>
            <a:r>
              <a:rPr lang="hu-HU" dirty="0"/>
              <a:t> (lat. </a:t>
            </a:r>
            <a:r>
              <a:rPr lang="hu-HU" i="1" dirty="0"/>
              <a:t>animus</a:t>
            </a:r>
            <a:r>
              <a:rPr lang="hu-HU" dirty="0"/>
              <a:t>).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6172200" y="6057899"/>
            <a:ext cx="3200400" cy="54292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9191618" y="6324221"/>
            <a:ext cx="285670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b="1" i="1" spc="-20" dirty="0">
                <a:solidFill>
                  <a:srgbClr val="843C0C"/>
                </a:solidFill>
              </a:rPr>
              <a:t>    lélek</a:t>
            </a:r>
            <a:r>
              <a:rPr lang="hu-HU" b="1" spc="-20" dirty="0">
                <a:solidFill>
                  <a:srgbClr val="843C0C"/>
                </a:solidFill>
              </a:rPr>
              <a:t> = latinul </a:t>
            </a:r>
            <a:r>
              <a:rPr lang="hu-HU" b="1" i="1" spc="-20" dirty="0" err="1">
                <a:solidFill>
                  <a:srgbClr val="843C0C"/>
                </a:solidFill>
              </a:rPr>
              <a:t>animus</a:t>
            </a:r>
            <a:r>
              <a:rPr lang="hu-HU" b="1" i="1" spc="-20" dirty="0">
                <a:solidFill>
                  <a:srgbClr val="843C0C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hu-HU" b="1" spc="-20" dirty="0">
                <a:solidFill>
                  <a:srgbClr val="843C0C"/>
                </a:solidFill>
              </a:rPr>
              <a:t>innen ered az </a:t>
            </a:r>
            <a:r>
              <a:rPr lang="hu-HU" b="1" i="1" spc="-20" dirty="0">
                <a:solidFill>
                  <a:srgbClr val="843C0C"/>
                </a:solidFill>
              </a:rPr>
              <a:t>animizmus </a:t>
            </a:r>
            <a:r>
              <a:rPr lang="hu-HU" b="1" spc="-20" dirty="0">
                <a:solidFill>
                  <a:srgbClr val="843C0C"/>
                </a:solidFill>
              </a:rPr>
              <a:t>szó</a:t>
            </a:r>
          </a:p>
        </p:txBody>
      </p:sp>
    </p:spTree>
    <p:extLst>
      <p:ext uri="{BB962C8B-B14F-4D97-AF65-F5344CB8AC3E}">
        <p14:creationId xmlns:p14="http://schemas.microsoft.com/office/powerpoint/2010/main" val="3424372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7436" cy="1325563"/>
          </a:xfrm>
        </p:spPr>
        <p:txBody>
          <a:bodyPr>
            <a:normAutofit/>
          </a:bodyPr>
          <a:lstStyle/>
          <a:p>
            <a:r>
              <a:rPr lang="hu-HU" dirty="0"/>
              <a:t>A természetfeletti megközelítése</a:t>
            </a:r>
            <a:br>
              <a:rPr lang="hu-HU" dirty="0"/>
            </a:br>
            <a:r>
              <a:rPr lang="hu-HU" dirty="0"/>
              <a:t>								</a:t>
            </a:r>
            <a:r>
              <a:rPr lang="hu-HU" i="1" dirty="0"/>
              <a:t>– néhány példa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36" y="1825625"/>
            <a:ext cx="11249891" cy="48661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hu-HU" sz="2400" i="1" dirty="0"/>
              <a:t>(Rudolf Otto, Mircea Eliade és a </a:t>
            </a:r>
            <a:r>
              <a:rPr lang="hu-HU" sz="2400" b="1" i="1" dirty="0"/>
              <a:t>vallásfenomenológus</a:t>
            </a:r>
            <a:r>
              <a:rPr lang="hu-HU" sz="2400" i="1" dirty="0"/>
              <a:t> megközelítések)</a:t>
            </a:r>
            <a:br>
              <a:rPr lang="hu-HU" sz="2400" i="1" dirty="0"/>
            </a:br>
            <a:br>
              <a:rPr lang="hu-HU" sz="2000" dirty="0"/>
            </a:br>
            <a:r>
              <a:rPr lang="hu-HU" dirty="0"/>
              <a:t>A „Szent” és annak megnyilatkozási formái: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/>
              <a:t> monoteista Isten: a Szent a maga maximalitásában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/>
              <a:t> politeista istenek, félistenek, stb.: a </a:t>
            </a:r>
            <a:r>
              <a:rPr lang="hu-HU" i="1" dirty="0"/>
              <a:t>Szent </a:t>
            </a:r>
            <a:r>
              <a:rPr lang="hu-HU" dirty="0"/>
              <a:t>kevésbé maximális megnyilatkozása</a:t>
            </a:r>
          </a:p>
          <a:p>
            <a:pPr marL="0" indent="0">
              <a:buNone/>
            </a:pPr>
            <a:endParaRPr lang="hu-HU" sz="1200" dirty="0"/>
          </a:p>
          <a:p>
            <a:pPr marL="0" indent="0" algn="just">
              <a:buNone/>
            </a:pPr>
            <a:r>
              <a:rPr lang="hu-HU" sz="2400" spc="50" dirty="0">
                <a:latin typeface="+mj-lt"/>
              </a:rPr>
              <a:t>„Az ember azért tud a szentről, mert az </a:t>
            </a:r>
            <a:r>
              <a:rPr lang="hu-HU" sz="2400" i="1" spc="50" dirty="0">
                <a:latin typeface="+mj-lt"/>
              </a:rPr>
              <a:t>megnyilatkozik</a:t>
            </a:r>
            <a:r>
              <a:rPr lang="hu-HU" sz="2400" spc="50" dirty="0">
                <a:latin typeface="+mj-lt"/>
              </a:rPr>
              <a:t>, és a profántól tökéletesen különbözőnek bizonyul. A szentnek ezt a megnyilatkozását itt a </a:t>
            </a:r>
            <a:r>
              <a:rPr lang="hu-HU" sz="2400" i="1" spc="50" dirty="0">
                <a:latin typeface="+mj-lt"/>
              </a:rPr>
              <a:t>hierophánia</a:t>
            </a:r>
            <a:r>
              <a:rPr lang="hu-HU" sz="2400" spc="50" dirty="0">
                <a:latin typeface="+mj-lt"/>
              </a:rPr>
              <a:t> (görögül hierosz = szent, phainomai = megmutatkozni). (...) Töretlenül folytonos út vezet a legelemibb hierophániától (például a szent megnyilvánulásától valamilyen tárgyban, kőben vagy fában) a legmagasabb rendű hierophániáig (a keresztény ember számára Isten Jézus Krisztusban való megtestesüléséig).”</a:t>
            </a:r>
            <a:r>
              <a:rPr lang="hu-HU" sz="2400" dirty="0"/>
              <a:t> </a:t>
            </a:r>
            <a:r>
              <a:rPr lang="hu-HU" sz="2000" dirty="0"/>
              <a:t>(Mircea Eliade: </a:t>
            </a:r>
            <a:r>
              <a:rPr lang="hu-HU" sz="2000" i="1" dirty="0"/>
              <a:t>A szent és a profán, </a:t>
            </a:r>
            <a:r>
              <a:rPr lang="hu-HU" sz="2000" dirty="0"/>
              <a:t>Bp. 1987:7.)</a:t>
            </a:r>
          </a:p>
        </p:txBody>
      </p:sp>
    </p:spTree>
    <p:extLst>
      <p:ext uri="{BB962C8B-B14F-4D97-AF65-F5344CB8AC3E}">
        <p14:creationId xmlns:p14="http://schemas.microsoft.com/office/powerpoint/2010/main" val="757935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7436" cy="1325563"/>
          </a:xfrm>
        </p:spPr>
        <p:txBody>
          <a:bodyPr>
            <a:normAutofit/>
          </a:bodyPr>
          <a:lstStyle/>
          <a:p>
            <a:r>
              <a:rPr lang="hu-HU" dirty="0"/>
              <a:t>A természetfeletti megközelítése</a:t>
            </a:r>
            <a:br>
              <a:rPr lang="hu-HU" dirty="0"/>
            </a:br>
            <a:r>
              <a:rPr lang="hu-HU" dirty="0"/>
              <a:t>								</a:t>
            </a:r>
            <a:r>
              <a:rPr lang="hu-HU" i="1" dirty="0"/>
              <a:t>– néhány példa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6" y="1800224"/>
            <a:ext cx="11469254" cy="50323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u-HU" sz="2400" i="1" dirty="0"/>
              <a:t>(Naturalista, pszichologizáló, kognitív megközelítések)</a:t>
            </a:r>
            <a:br>
              <a:rPr lang="hu-HU" sz="2400" i="1" dirty="0"/>
            </a:br>
            <a:br>
              <a:rPr lang="hu-HU" sz="1200" dirty="0"/>
            </a:br>
            <a:r>
              <a:rPr lang="hu-HU" dirty="0"/>
              <a:t>A bennünket körülvevő világ elemeinek a módosítása: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/>
              <a:t> Kő, fa, macska, apa... természetes fogalmak </a:t>
            </a:r>
            <a:r>
              <a:rPr lang="hu-HU" b="1" dirty="0"/>
              <a:t>természetfeletti</a:t>
            </a:r>
            <a:r>
              <a:rPr lang="hu-HU" dirty="0"/>
              <a:t> tulajdonsággal ellátva.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b="1" u="sng" dirty="0"/>
              <a:t>Antropomorf</a:t>
            </a:r>
            <a:r>
              <a:rPr lang="hu-HU" dirty="0"/>
              <a:t> istenfogalmak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/>
              <a:t> Monoteizmus: absztrakció, egyre inkább lecsökkentett antropomorfizmus.</a:t>
            </a:r>
          </a:p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sz="2400" spc="50" dirty="0"/>
              <a:t>Például a </a:t>
            </a:r>
            <a:r>
              <a:rPr lang="hu-HU" sz="2400" b="1" spc="50" dirty="0"/>
              <a:t>kognitív vallástudományban</a:t>
            </a:r>
            <a:r>
              <a:rPr lang="hu-HU" sz="2400" spc="50" dirty="0"/>
              <a:t>: </a:t>
            </a:r>
            <a:r>
              <a:rPr lang="hu-HU" sz="2400" i="1" spc="50" dirty="0"/>
              <a:t>kulturálisan </a:t>
            </a:r>
            <a:r>
              <a:rPr lang="hu-HU" sz="2400" i="1" spc="50" dirty="0" err="1"/>
              <a:t>posztulált</a:t>
            </a:r>
            <a:r>
              <a:rPr lang="hu-HU" sz="2400" i="1" spc="50" dirty="0"/>
              <a:t> </a:t>
            </a:r>
            <a:r>
              <a:rPr lang="hu-HU" sz="2400" i="1" spc="50" dirty="0" err="1"/>
              <a:t>counterintuitive</a:t>
            </a:r>
            <a:r>
              <a:rPr lang="hu-HU" sz="2400" i="1" spc="50" dirty="0"/>
              <a:t> ágensek</a:t>
            </a:r>
          </a:p>
          <a:p>
            <a:pPr marL="0" indent="0" algn="just">
              <a:buNone/>
            </a:pPr>
            <a:r>
              <a:rPr lang="hu-HU" sz="2400" spc="50" dirty="0">
                <a:latin typeface="+mj-lt"/>
              </a:rPr>
              <a:t>„</a:t>
            </a:r>
            <a:r>
              <a:rPr lang="en-US" sz="2400" spc="50" dirty="0">
                <a:latin typeface="+mj-lt"/>
              </a:rPr>
              <a:t>Boyer’s theory contends that for any category, such as animal or artifact, people regardless of culture, hold a host of intuitive assumptions about its member’s properties. (...) What distinguishes many </a:t>
            </a:r>
            <a:r>
              <a:rPr lang="en-US" sz="2400" spc="50" dirty="0"/>
              <a:t>’</a:t>
            </a:r>
            <a:r>
              <a:rPr lang="en-US" sz="2400" spc="50" dirty="0">
                <a:latin typeface="+mj-lt"/>
              </a:rPr>
              <a:t>religious’ and some cultural concepts from other concepts is that religious concepts typically possess a small number of features that violate category-level expectations.”</a:t>
            </a:r>
            <a:r>
              <a:rPr lang="en-US" sz="2400" dirty="0"/>
              <a:t> </a:t>
            </a:r>
            <a:r>
              <a:rPr lang="en-US" sz="2000" dirty="0"/>
              <a:t>(Barrett and </a:t>
            </a:r>
            <a:r>
              <a:rPr lang="en-US" sz="2000" dirty="0" err="1"/>
              <a:t>Nyhof</a:t>
            </a:r>
            <a:r>
              <a:rPr lang="en-US" sz="2000" dirty="0"/>
              <a:t>: </a:t>
            </a:r>
            <a:r>
              <a:rPr lang="en-US" sz="2000" i="1" dirty="0"/>
              <a:t>Spreading non-natural concepts</a:t>
            </a:r>
            <a:r>
              <a:rPr lang="en-US" sz="2000" dirty="0"/>
              <a:t> 2001)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82006B6-5993-49F4-8EFC-4DE26B6F7BD4}"/>
              </a:ext>
            </a:extLst>
          </p:cNvPr>
          <p:cNvSpPr txBox="1"/>
          <p:nvPr/>
        </p:nvSpPr>
        <p:spPr>
          <a:xfrm>
            <a:off x="5029200" y="3318388"/>
            <a:ext cx="681643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Antropomorf</a:t>
            </a:r>
            <a:r>
              <a:rPr lang="hu-HU" sz="2000" dirty="0"/>
              <a:t>: emberszerű, emberi tulajdonságokkal rendelkező.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094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518CE2-C438-4CBA-9100-B3F2A79C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[egy lábjegyzet]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6BDE8C-7621-456B-ABE8-45D1874D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93245" cy="491438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hu-HU" dirty="0"/>
              <a:t>Érdemes összehasonlítani </a:t>
            </a:r>
            <a:br>
              <a:rPr lang="hu-HU" dirty="0"/>
            </a:br>
            <a:r>
              <a:rPr lang="hu-HU" dirty="0"/>
              <a:t>ezt a két tudományos nézőpontot:</a:t>
            </a:r>
          </a:p>
          <a:p>
            <a:pPr marL="0" indent="0">
              <a:lnSpc>
                <a:spcPct val="130000"/>
              </a:lnSpc>
              <a:buNone/>
            </a:pPr>
            <a:endParaRPr lang="hu-HU" sz="1100" dirty="0"/>
          </a:p>
          <a:p>
            <a:pPr>
              <a:lnSpc>
                <a:spcPct val="130000"/>
              </a:lnSpc>
            </a:pPr>
            <a:r>
              <a:rPr lang="hu-HU" u="sng" dirty="0"/>
              <a:t>Vallásfenomenológia</a:t>
            </a:r>
            <a:r>
              <a:rPr lang="hu-HU" dirty="0"/>
              <a:t>:</a:t>
            </a:r>
          </a:p>
          <a:p>
            <a:pPr lvl="1">
              <a:lnSpc>
                <a:spcPct val="130000"/>
              </a:lnSpc>
            </a:pPr>
            <a:r>
              <a:rPr lang="hu-HU" dirty="0"/>
              <a:t>Adva van a Szent. A valláskutató ismeri. </a:t>
            </a:r>
            <a:r>
              <a:rPr lang="hu-HU" b="1" dirty="0"/>
              <a:t>Ami megmagyarázandó</a:t>
            </a:r>
            <a:r>
              <a:rPr lang="hu-HU" dirty="0"/>
              <a:t>, az az,  hogy </a:t>
            </a:r>
            <a:br>
              <a:rPr lang="hu-HU" dirty="0"/>
            </a:br>
            <a:r>
              <a:rPr lang="hu-HU" dirty="0"/>
              <a:t>egyes „nem tökéletes” vallások miért használnak „csak” antropomorf fogalmakat.</a:t>
            </a:r>
          </a:p>
          <a:p>
            <a:pPr>
              <a:lnSpc>
                <a:spcPct val="130000"/>
              </a:lnSpc>
            </a:pPr>
            <a:r>
              <a:rPr lang="hu-HU" u="sng" dirty="0"/>
              <a:t>Kognitív vallástudomány</a:t>
            </a:r>
            <a:r>
              <a:rPr lang="hu-HU" dirty="0"/>
              <a:t>:</a:t>
            </a:r>
          </a:p>
          <a:p>
            <a:pPr lvl="1">
              <a:lnSpc>
                <a:spcPct val="130000"/>
              </a:lnSpc>
            </a:pPr>
            <a:r>
              <a:rPr lang="hu-HU" dirty="0"/>
              <a:t>Agyunkban adva vannak a természeti fogalmak. </a:t>
            </a:r>
            <a:r>
              <a:rPr lang="hu-HU" b="1" dirty="0"/>
              <a:t>Ami megmagyarázandó</a:t>
            </a:r>
            <a:r>
              <a:rPr lang="hu-HU" dirty="0"/>
              <a:t>, az az, hogy hogyan alakulnak ki benne az egyre elvontabb természetfeletti fogalmak.</a:t>
            </a:r>
            <a:endParaRPr lang="en-US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8D8C3B2-3014-4302-BAEF-A7547AB205AF}"/>
              </a:ext>
            </a:extLst>
          </p:cNvPr>
          <p:cNvSpPr txBox="1"/>
          <p:nvPr/>
        </p:nvSpPr>
        <p:spPr>
          <a:xfrm>
            <a:off x="7020232" y="548352"/>
            <a:ext cx="4704737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elvont istenfogalom</a:t>
            </a:r>
          </a:p>
          <a:p>
            <a:pPr algn="ctr"/>
            <a:endParaRPr lang="hu-HU" sz="3200" b="1" i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3200" b="1" i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3200" b="1" i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3200" b="1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antropomorf istenfogalom</a:t>
            </a:r>
            <a:endParaRPr lang="en-US" sz="3200" b="1" i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yíl: felfelé-lefelé mutató 4">
            <a:extLst>
              <a:ext uri="{FF2B5EF4-FFF2-40B4-BE49-F238E27FC236}">
                <a16:creationId xmlns:a16="http://schemas.microsoft.com/office/drawing/2014/main" id="{2CF664A7-E804-4AE4-9004-37F69C08310D}"/>
              </a:ext>
            </a:extLst>
          </p:cNvPr>
          <p:cNvSpPr/>
          <p:nvPr/>
        </p:nvSpPr>
        <p:spPr>
          <a:xfrm>
            <a:off x="9166122" y="1154572"/>
            <a:ext cx="412955" cy="1342104"/>
          </a:xfrm>
          <a:prstGeom prst="up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55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7436" cy="1325563"/>
          </a:xfrm>
        </p:spPr>
        <p:txBody>
          <a:bodyPr>
            <a:normAutofit/>
          </a:bodyPr>
          <a:lstStyle/>
          <a:p>
            <a:r>
              <a:rPr lang="hu-HU" dirty="0"/>
              <a:t>A természetfeletti megközelítése</a:t>
            </a:r>
            <a:br>
              <a:rPr lang="hu-HU" dirty="0"/>
            </a:br>
            <a:r>
              <a:rPr lang="hu-HU" dirty="0"/>
              <a:t>								</a:t>
            </a:r>
            <a:r>
              <a:rPr lang="hu-HU" i="1" dirty="0"/>
              <a:t>– néhány példa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42" y="1600200"/>
            <a:ext cx="11648648" cy="5091545"/>
          </a:xfrm>
        </p:spPr>
        <p:txBody>
          <a:bodyPr>
            <a:normAutofit/>
          </a:bodyPr>
          <a:lstStyle/>
          <a:p>
            <a:r>
              <a:rPr lang="hu-HU" dirty="0"/>
              <a:t>Természetfeletti „ember”:</a:t>
            </a:r>
          </a:p>
          <a:p>
            <a:pPr lvl="1"/>
            <a:r>
              <a:rPr lang="hu-HU" dirty="0"/>
              <a:t>Látók, próféták...		</a:t>
            </a:r>
            <a:r>
              <a:rPr lang="hu-HU" i="1" dirty="0"/>
              <a:t>ember, passzív természetfeletti képességekkel</a:t>
            </a:r>
            <a:endParaRPr lang="hu-HU" dirty="0"/>
          </a:p>
          <a:p>
            <a:pPr lvl="1"/>
            <a:r>
              <a:rPr lang="hu-HU" dirty="0"/>
              <a:t>Varázslók, sámánok...		</a:t>
            </a:r>
            <a:r>
              <a:rPr lang="hu-HU" i="1" dirty="0"/>
              <a:t>ember, aktív természetfeletti képességekkel</a:t>
            </a:r>
          </a:p>
          <a:p>
            <a:pPr lvl="1"/>
            <a:r>
              <a:rPr lang="hu-HU" dirty="0"/>
              <a:t>Ősök, halottak szellemei	</a:t>
            </a:r>
            <a:r>
              <a:rPr lang="hu-HU" i="1" dirty="0"/>
              <a:t>ember, halála után természetfeletti formában</a:t>
            </a:r>
            <a:endParaRPr lang="hu-HU" dirty="0"/>
          </a:p>
          <a:p>
            <a:pPr lvl="1"/>
            <a:r>
              <a:rPr lang="hu-HU" dirty="0"/>
              <a:t>Héroszok				</a:t>
            </a:r>
            <a:r>
              <a:rPr lang="hu-HU" sz="2300" i="1" dirty="0"/>
              <a:t>(görög mitológia, pl. Héraklész) isten és ember nászából 					született, félisteni képességekkel rendelkező halandók</a:t>
            </a:r>
          </a:p>
          <a:p>
            <a:pPr lvl="1"/>
            <a:r>
              <a:rPr lang="hu-HU" dirty="0"/>
              <a:t>Féistenek</a:t>
            </a:r>
            <a:br>
              <a:rPr lang="hu-HU" dirty="0"/>
            </a:br>
            <a:r>
              <a:rPr lang="hu-HU" dirty="0"/>
              <a:t>Félisteni lények 			</a:t>
            </a:r>
            <a:r>
              <a:rPr lang="hu-HU" i="1" dirty="0"/>
              <a:t>manók, trollok, koboldok, törpék... </a:t>
            </a:r>
            <a:r>
              <a:rPr lang="hu-HU" sz="1800" dirty="0"/>
              <a:t>(nem pontosan emberek)</a:t>
            </a:r>
            <a:endParaRPr lang="hu-HU" dirty="0"/>
          </a:p>
          <a:p>
            <a:pPr lvl="1"/>
            <a:r>
              <a:rPr lang="hu-HU" dirty="0"/>
              <a:t>Szellemek, angyalok, démonok		</a:t>
            </a:r>
            <a:r>
              <a:rPr lang="hu-HU" i="1" dirty="0"/>
              <a:t>nem emberek, természetfeletti képességekkel</a:t>
            </a:r>
          </a:p>
          <a:p>
            <a:pPr lvl="1" defTabSz="881063"/>
            <a:r>
              <a:rPr lang="hu-HU" dirty="0"/>
              <a:t>Istenségek			• </a:t>
            </a:r>
            <a:r>
              <a:rPr lang="hu-HU" i="1" dirty="0"/>
              <a:t>alacsonyabb rendű ↔ magasabb rendű istenségek;</a:t>
            </a:r>
            <a:br>
              <a:rPr lang="hu-HU" i="1" dirty="0"/>
            </a:br>
            <a:r>
              <a:rPr lang="hu-HU" i="1" dirty="0"/>
              <a:t>					</a:t>
            </a:r>
            <a:r>
              <a:rPr lang="hu-HU" dirty="0"/>
              <a:t>• </a:t>
            </a:r>
            <a:r>
              <a:rPr lang="hu-HU" i="1" dirty="0"/>
              <a:t>teremtő istenségek</a:t>
            </a:r>
            <a:r>
              <a:rPr lang="hu-HU" sz="2000" i="1" dirty="0"/>
              <a:t> </a:t>
            </a:r>
            <a:r>
              <a:rPr lang="hu-HU" sz="2000" dirty="0"/>
              <a:t>(akik a teremtés után visszavonulhatnak);</a:t>
            </a:r>
            <a:br>
              <a:rPr lang="hu-HU" i="1" dirty="0"/>
            </a:br>
            <a:r>
              <a:rPr lang="hu-HU" i="1" dirty="0"/>
              <a:t>					</a:t>
            </a:r>
            <a:r>
              <a:rPr lang="hu-HU" dirty="0"/>
              <a:t>• </a:t>
            </a:r>
            <a:r>
              <a:rPr lang="hu-HU" i="1" dirty="0"/>
              <a:t>erkölcsi istenségek: beavatkoznak az emberek életébe.</a:t>
            </a:r>
          </a:p>
          <a:p>
            <a:pPr lvl="1"/>
            <a:r>
              <a:rPr lang="hu-HU" i="1" dirty="0"/>
              <a:t>Monoteista </a:t>
            </a:r>
            <a:r>
              <a:rPr lang="hu-HU" dirty="0"/>
              <a:t>istenek.		//	Ld. még vallási </a:t>
            </a:r>
            <a:r>
              <a:rPr lang="hu-HU" i="1" dirty="0"/>
              <a:t>dualizmus</a:t>
            </a:r>
            <a:r>
              <a:rPr lang="hu-HU" dirty="0"/>
              <a:t>, pl. zoroasztrianizmus.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475986" y="1600200"/>
            <a:ext cx="2600325" cy="49244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1000">
                <a:srgbClr val="FFFF00"/>
              </a:gs>
              <a:gs pos="100000">
                <a:srgbClr val="0070C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hu-HU" sz="2600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spektrum</a:t>
            </a:r>
          </a:p>
        </p:txBody>
      </p:sp>
      <p:sp>
        <p:nvSpPr>
          <p:cNvPr id="5" name="Felfelé-lefelé nyíl 4"/>
          <p:cNvSpPr/>
          <p:nvPr/>
        </p:nvSpPr>
        <p:spPr>
          <a:xfrm>
            <a:off x="242224" y="2062663"/>
            <a:ext cx="478436" cy="4413088"/>
          </a:xfrm>
          <a:prstGeom prst="upDownArrow">
            <a:avLst/>
          </a:prstGeom>
          <a:gradFill flip="none" rotWithShape="1">
            <a:gsLst>
              <a:gs pos="0">
                <a:srgbClr val="C00000"/>
              </a:gs>
              <a:gs pos="61000">
                <a:srgbClr val="FFFF00"/>
              </a:gs>
              <a:gs pos="100000">
                <a:srgbClr val="0070C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533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7436" cy="1325563"/>
          </a:xfrm>
        </p:spPr>
        <p:txBody>
          <a:bodyPr>
            <a:normAutofit/>
          </a:bodyPr>
          <a:lstStyle/>
          <a:p>
            <a:r>
              <a:rPr lang="hu-HU" dirty="0"/>
              <a:t>A természetfeletti megközelítése</a:t>
            </a:r>
            <a:br>
              <a:rPr lang="hu-HU" dirty="0"/>
            </a:br>
            <a:r>
              <a:rPr lang="hu-HU" dirty="0"/>
              <a:t>								</a:t>
            </a:r>
            <a:r>
              <a:rPr lang="hu-HU" i="1" dirty="0"/>
              <a:t>– néhány példa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6" y="1600200"/>
            <a:ext cx="11469254" cy="50915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hu-HU" dirty="0"/>
          </a:p>
          <a:p>
            <a:pPr>
              <a:lnSpc>
                <a:spcPct val="120000"/>
              </a:lnSpc>
            </a:pPr>
            <a:r>
              <a:rPr lang="hu-HU" dirty="0"/>
              <a:t>Mikulás / Télapó?</a:t>
            </a:r>
          </a:p>
          <a:p>
            <a:pPr>
              <a:lnSpc>
                <a:spcPct val="120000"/>
              </a:lnSpc>
            </a:pPr>
            <a:r>
              <a:rPr lang="hu-HU" dirty="0"/>
              <a:t>Thomas, a gőzmozdony?</a:t>
            </a:r>
          </a:p>
          <a:p>
            <a:pPr>
              <a:lnSpc>
                <a:spcPct val="120000"/>
              </a:lnSpc>
            </a:pPr>
            <a:r>
              <a:rPr lang="hu-HU" dirty="0"/>
              <a:t>Piroska beszélő farkasa?</a:t>
            </a:r>
          </a:p>
          <a:p>
            <a:pPr>
              <a:lnSpc>
                <a:spcPct val="120000"/>
              </a:lnSpc>
            </a:pPr>
            <a:endParaRPr lang="hu-HU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hu-HU" b="1" i="1" spc="300" dirty="0"/>
              <a:t>Vajon ezek a fiktív narratívákból, mesékből származó példák </a:t>
            </a:r>
            <a:br>
              <a:rPr lang="hu-HU" b="1" i="1" spc="300" dirty="0"/>
            </a:br>
            <a:r>
              <a:rPr lang="hu-HU" b="1" i="1" spc="300" dirty="0"/>
              <a:t>miben különböznek a vallások természetfeletti fogalmaitól?</a:t>
            </a:r>
          </a:p>
        </p:txBody>
      </p:sp>
      <p:pic>
        <p:nvPicPr>
          <p:cNvPr id="1026" name="Picture 2" descr="https://i.ytimg.com/vi/0TICql5VmI8/hqdefault.jpg">
            <a:extLst>
              <a:ext uri="{FF2B5EF4-FFF2-40B4-BE49-F238E27FC236}">
                <a16:creationId xmlns:a16="http://schemas.microsoft.com/office/drawing/2014/main" id="{1241CB61-3F39-4F5C-A9C9-673E585E7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5" t="22953" r="11830" b="-1"/>
          <a:stretch/>
        </p:blipFill>
        <p:spPr bwMode="auto">
          <a:xfrm>
            <a:off x="5572656" y="1730587"/>
            <a:ext cx="3947670" cy="290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D9B05A6-E2E0-4DB1-B366-72E5EF3EBC6C}"/>
              </a:ext>
            </a:extLst>
          </p:cNvPr>
          <p:cNvSpPr txBox="1"/>
          <p:nvPr/>
        </p:nvSpPr>
        <p:spPr>
          <a:xfrm>
            <a:off x="5799112" y="6322413"/>
            <a:ext cx="626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kép forrása: </a:t>
            </a:r>
            <a:r>
              <a:rPr lang="hu-HU" dirty="0">
                <a:hlinkClick r:id="rId3"/>
              </a:rPr>
              <a:t>https://i.ytimg.com/vi/0TICql5VmI8/hqdefault.jpg</a:t>
            </a:r>
            <a:r>
              <a:rPr lang="hu-H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22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Világnézet, kozmológia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4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/>
          <a:lstStyle/>
          <a:p>
            <a:r>
              <a:rPr lang="hu-HU" dirty="0"/>
              <a:t>Világkép, kozmológia, kozmogónia, eszkatológia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655300" cy="47402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hu-HU" b="1" dirty="0"/>
              <a:t>Világnézet, világkép:</a:t>
            </a:r>
            <a:r>
              <a:rPr lang="hu-HU" dirty="0"/>
              <a:t> </a:t>
            </a:r>
            <a:r>
              <a:rPr lang="hu-HU" sz="2400" dirty="0"/>
              <a:t>„mindent átfogó, alapvető és lényegi feltételezés a világ jellegéről, létéről és </a:t>
            </a:r>
            <a:r>
              <a:rPr lang="hu-HU" sz="2400" b="1" dirty="0">
                <a:solidFill>
                  <a:srgbClr val="FF1D1D"/>
                </a:solidFill>
              </a:rPr>
              <a:t>rend</a:t>
            </a:r>
            <a:r>
              <a:rPr lang="hu-HU" sz="2400" dirty="0"/>
              <a:t>jéről”. 	„[E]gyének, csoportok és kultúrák alapvető kulturális orientációj[a]”,  	ami 	„[é]rtékekben, normákban, cselekedetekben és meggyőződésekben nyilvánul meg”. (Haller, p. 233)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Kozmológia:</a:t>
            </a:r>
            <a:r>
              <a:rPr lang="hu-HU" dirty="0"/>
              <a:t> </a:t>
            </a:r>
            <a:r>
              <a:rPr lang="hu-HU" sz="2400" dirty="0"/>
              <a:t>a világ szerkezetéről vallott elképzelés, a létezők</a:t>
            </a:r>
            <a:r>
              <a:rPr lang="hu-HU" dirty="0"/>
              <a:t> </a:t>
            </a:r>
            <a:r>
              <a:rPr lang="hu-HU" sz="2000" dirty="0"/>
              <a:t>(pl. istenek, démonok, emberek, állatok, égitestek, túlvilág)</a:t>
            </a:r>
            <a:r>
              <a:rPr lang="hu-HU" dirty="0"/>
              <a:t> </a:t>
            </a:r>
            <a:r>
              <a:rPr lang="hu-HU" sz="2400" dirty="0"/>
              <a:t>térbeli elhelyezkedése és egymáshoz való viszonya.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Kozmogónia:</a:t>
            </a:r>
            <a:r>
              <a:rPr lang="hu-HU" dirty="0"/>
              <a:t> </a:t>
            </a:r>
            <a:r>
              <a:rPr lang="hu-HU" sz="2400" dirty="0"/>
              <a:t>a világ eredetére, keletkezésére, </a:t>
            </a:r>
            <a:r>
              <a:rPr lang="hu-HU" sz="2400" b="1" dirty="0">
                <a:solidFill>
                  <a:srgbClr val="FF0000"/>
                </a:solidFill>
              </a:rPr>
              <a:t>a kozmológiai rend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születésére vonatkozó elképzelések, mítoszok.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Eszkatológia:</a:t>
            </a:r>
            <a:r>
              <a:rPr lang="hu-HU" dirty="0"/>
              <a:t> </a:t>
            </a:r>
            <a:r>
              <a:rPr lang="hu-HU" sz="2400" dirty="0">
                <a:solidFill>
                  <a:prstClr val="black"/>
                </a:solidFill>
              </a:rPr>
              <a:t>a világ és az emberiség végére, </a:t>
            </a:r>
            <a:r>
              <a:rPr lang="hu-HU" sz="2400" b="1" dirty="0">
                <a:solidFill>
                  <a:srgbClr val="FF0000"/>
                </a:solidFill>
              </a:rPr>
              <a:t>a kozmológiai rend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>
                <a:solidFill>
                  <a:prstClr val="black"/>
                </a:solidFill>
              </a:rPr>
              <a:t>felbomlására vonatkozó elképzelések, mítoszok.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3049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/>
          <a:lstStyle/>
          <a:p>
            <a:r>
              <a:rPr lang="hu-HU" dirty="0"/>
              <a:t>Világkép, kozmológia, kozmogónia, eszkatológia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655300" cy="47402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hu-HU" b="1" dirty="0"/>
              <a:t>Világnézet, világkép:</a:t>
            </a:r>
            <a:r>
              <a:rPr lang="hu-HU" dirty="0"/>
              <a:t> </a:t>
            </a:r>
            <a:r>
              <a:rPr lang="hu-HU" sz="2400" b="1" dirty="0">
                <a:solidFill>
                  <a:srgbClr val="7030A0"/>
                </a:solidFill>
              </a:rPr>
              <a:t>„mindent átfogó, alapvető és lényegi feltételezés a világ jellegéről, létéről és rendjéről”</a:t>
            </a:r>
            <a:r>
              <a:rPr lang="hu-HU" sz="2400" dirty="0">
                <a:solidFill>
                  <a:srgbClr val="7030A0"/>
                </a:solidFill>
              </a:rPr>
              <a:t>. </a:t>
            </a:r>
            <a:r>
              <a:rPr lang="hu-HU" sz="2400" dirty="0"/>
              <a:t>	</a:t>
            </a:r>
            <a:r>
              <a:rPr lang="hu-HU" sz="2400" dirty="0">
                <a:solidFill>
                  <a:srgbClr val="283F19"/>
                </a:solidFill>
              </a:rPr>
              <a:t>„[E]gyének, csoportok és kultúrák alapvető kulturális orientációj[a]”,  	ami 	„[é]rtékekben, normákban, cselekedetekben és meggyőződésekben nyilvánul meg”. </a:t>
            </a:r>
            <a:r>
              <a:rPr lang="hu-HU" sz="2400" dirty="0"/>
              <a:t>(Haller, p. 233)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Kozmológia:</a:t>
            </a:r>
            <a:r>
              <a:rPr lang="hu-HU" dirty="0"/>
              <a:t> </a:t>
            </a:r>
            <a:r>
              <a:rPr lang="hu-HU" sz="2400" dirty="0"/>
              <a:t>a világ szerkezetéről vallott elképzelés, a létezők</a:t>
            </a:r>
            <a:r>
              <a:rPr lang="hu-HU" dirty="0"/>
              <a:t> </a:t>
            </a:r>
            <a:r>
              <a:rPr lang="hu-HU" sz="2000" dirty="0"/>
              <a:t>(pl. istenek, démonok, emberek, állatok, égitestek, túlvilág)</a:t>
            </a:r>
            <a:r>
              <a:rPr lang="hu-HU" dirty="0"/>
              <a:t> </a:t>
            </a:r>
            <a:r>
              <a:rPr lang="hu-HU" sz="2400" dirty="0"/>
              <a:t>térbeli elhelyezkedése és egymáshoz való viszonya.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Kozmogónia:</a:t>
            </a:r>
            <a:r>
              <a:rPr lang="hu-HU" dirty="0"/>
              <a:t> </a:t>
            </a:r>
            <a:r>
              <a:rPr lang="hu-HU" sz="2400" dirty="0"/>
              <a:t>a világ eredetére, keletkezésére, </a:t>
            </a:r>
            <a:r>
              <a:rPr lang="hu-HU" sz="2400" dirty="0">
                <a:solidFill>
                  <a:srgbClr val="FF0000"/>
                </a:solidFill>
              </a:rPr>
              <a:t>a kozmológiai rend </a:t>
            </a:r>
            <a:r>
              <a:rPr lang="hu-HU" sz="2400" dirty="0"/>
              <a:t>születésére vonatkozó elképzelések, mítoszok.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Eszkatológia:</a:t>
            </a:r>
            <a:r>
              <a:rPr lang="hu-HU" dirty="0"/>
              <a:t> </a:t>
            </a:r>
            <a:r>
              <a:rPr lang="hu-HU" sz="2400" dirty="0">
                <a:solidFill>
                  <a:prstClr val="black"/>
                </a:solidFill>
              </a:rPr>
              <a:t>a világ és az emberiség végére, </a:t>
            </a:r>
            <a:r>
              <a:rPr lang="hu-HU" sz="2400" dirty="0">
                <a:solidFill>
                  <a:srgbClr val="FF0000"/>
                </a:solidFill>
              </a:rPr>
              <a:t>a kozmológiai rend </a:t>
            </a:r>
            <a:r>
              <a:rPr lang="hu-HU" sz="2400" dirty="0">
                <a:solidFill>
                  <a:prstClr val="black"/>
                </a:solidFill>
              </a:rPr>
              <a:t>felbomlására vonatkozó elképzelések, mítoszok.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00088" y="3571875"/>
            <a:ext cx="10929937" cy="28003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Vonalas buborék 2 5"/>
          <p:cNvSpPr/>
          <p:nvPr/>
        </p:nvSpPr>
        <p:spPr>
          <a:xfrm>
            <a:off x="7706102" y="4972050"/>
            <a:ext cx="2661457" cy="929391"/>
          </a:xfrm>
          <a:prstGeom prst="borderCallout2">
            <a:avLst>
              <a:gd name="adj1" fmla="val 1359"/>
              <a:gd name="adj2" fmla="val 46053"/>
              <a:gd name="adj3" fmla="val -95322"/>
              <a:gd name="adj4" fmla="val 44866"/>
              <a:gd name="adj5" fmla="val -204004"/>
              <a:gd name="adj6" fmla="val 921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83F19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i="1" dirty="0">
                <a:solidFill>
                  <a:schemeClr val="tx1"/>
                </a:solidFill>
              </a:rPr>
              <a:t>Két, a fogalomra </a:t>
            </a:r>
            <a:br>
              <a:rPr lang="hu-HU" sz="2200" i="1" dirty="0">
                <a:solidFill>
                  <a:schemeClr val="tx1"/>
                </a:solidFill>
              </a:rPr>
            </a:br>
            <a:r>
              <a:rPr lang="hu-HU" sz="2200" i="1" dirty="0">
                <a:solidFill>
                  <a:schemeClr val="tx1"/>
                </a:solidFill>
              </a:rPr>
              <a:t>vonatkozó állítás</a:t>
            </a:r>
          </a:p>
        </p:txBody>
      </p:sp>
      <p:sp>
        <p:nvSpPr>
          <p:cNvPr id="9" name="Vonalas buborék 2 8"/>
          <p:cNvSpPr/>
          <p:nvPr/>
        </p:nvSpPr>
        <p:spPr>
          <a:xfrm>
            <a:off x="2334445" y="4972050"/>
            <a:ext cx="2017583" cy="1034322"/>
          </a:xfrm>
          <a:prstGeom prst="borderCallout2">
            <a:avLst>
              <a:gd name="adj1" fmla="val 1359"/>
              <a:gd name="adj2" fmla="val 46053"/>
              <a:gd name="adj3" fmla="val -60961"/>
              <a:gd name="adj4" fmla="val 69743"/>
              <a:gd name="adj5" fmla="val -223733"/>
              <a:gd name="adj6" fmla="val 26983"/>
            </a:avLst>
          </a:prstGeom>
          <a:solidFill>
            <a:srgbClr val="D1B2E8"/>
          </a:solidFill>
          <a:ln w="38100">
            <a:solidFill>
              <a:srgbClr val="7030A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i="1" dirty="0">
                <a:solidFill>
                  <a:schemeClr val="tx1"/>
                </a:solidFill>
              </a:rPr>
              <a:t>A fogalom meghatározása</a:t>
            </a:r>
          </a:p>
        </p:txBody>
      </p:sp>
      <p:sp>
        <p:nvSpPr>
          <p:cNvPr id="10" name="Balra-jobbra nyíl 9"/>
          <p:cNvSpPr/>
          <p:nvPr/>
        </p:nvSpPr>
        <p:spPr>
          <a:xfrm>
            <a:off x="4841823" y="5171607"/>
            <a:ext cx="2248525" cy="644577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504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/>
          <a:lstStyle/>
          <a:p>
            <a:r>
              <a:rPr lang="hu-HU" dirty="0"/>
              <a:t>Világkép, kozmológia, kozmogónia, eszkatológia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655300" cy="47402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hu-HU" b="1" dirty="0"/>
              <a:t>Világnézet, világkép:</a:t>
            </a:r>
            <a:r>
              <a:rPr lang="hu-HU" dirty="0"/>
              <a:t> </a:t>
            </a:r>
            <a:r>
              <a:rPr lang="hu-HU" sz="2400" dirty="0"/>
              <a:t>„mindent átfogó, alapvető és lényegi feltételezés a világ jellegéről, létéről és rendjéről”. 	„[E]gyének, csoportok és kultúrák alapvető kulturális orientációj[a]”,  	ami 	„[é]rtékekben, normákban, cselekedetekben és meggyőződésekben nyilvánul meg”. (Haller, p. 233)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Kozmológia:</a:t>
            </a:r>
            <a:r>
              <a:rPr lang="hu-HU" dirty="0"/>
              <a:t> </a:t>
            </a:r>
            <a:r>
              <a:rPr lang="hu-HU" sz="2400" dirty="0"/>
              <a:t>a világ szerkezetéről vallott elképzelés, a létezők</a:t>
            </a:r>
            <a:r>
              <a:rPr lang="hu-HU" dirty="0"/>
              <a:t> </a:t>
            </a:r>
            <a:r>
              <a:rPr lang="hu-HU" sz="2000" dirty="0"/>
              <a:t>(pl. istenek, démonok, emberek, állatok, égitestek, túlvilág)</a:t>
            </a:r>
            <a:r>
              <a:rPr lang="hu-HU" dirty="0"/>
              <a:t> </a:t>
            </a:r>
            <a:r>
              <a:rPr lang="hu-HU" sz="2400" dirty="0"/>
              <a:t>térbeli elhelyezkedése és egymáshoz való viszonya.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Kozmogónia:</a:t>
            </a:r>
            <a:r>
              <a:rPr lang="hu-HU" dirty="0"/>
              <a:t> </a:t>
            </a:r>
            <a:r>
              <a:rPr lang="hu-HU" sz="2400" dirty="0"/>
              <a:t>a világ eredetére, keletkezésére, </a:t>
            </a:r>
            <a:r>
              <a:rPr lang="hu-HU" sz="2400" dirty="0">
                <a:solidFill>
                  <a:srgbClr val="FF0000"/>
                </a:solidFill>
              </a:rPr>
              <a:t>a kozmológiai rend </a:t>
            </a:r>
            <a:r>
              <a:rPr lang="hu-HU" sz="2400" dirty="0"/>
              <a:t>születésére vonatkozó elképzelések, mítoszok.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Eszkatológia:</a:t>
            </a:r>
            <a:r>
              <a:rPr lang="hu-HU" dirty="0"/>
              <a:t> </a:t>
            </a:r>
            <a:r>
              <a:rPr lang="hu-HU" sz="2400" dirty="0">
                <a:solidFill>
                  <a:prstClr val="black"/>
                </a:solidFill>
              </a:rPr>
              <a:t>a világ és az emberiség végére, </a:t>
            </a:r>
            <a:r>
              <a:rPr lang="hu-HU" sz="2400" dirty="0">
                <a:solidFill>
                  <a:srgbClr val="FF0000"/>
                </a:solidFill>
              </a:rPr>
              <a:t>a kozmológiai rend </a:t>
            </a:r>
            <a:r>
              <a:rPr lang="hu-HU" sz="2400" dirty="0">
                <a:solidFill>
                  <a:prstClr val="black"/>
                </a:solidFill>
              </a:rPr>
              <a:t>felbomlására vonatkozó elképzelések, mítoszok.</a:t>
            </a:r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6B82C1E-9745-4F30-926D-1236ABDEF50A}"/>
              </a:ext>
            </a:extLst>
          </p:cNvPr>
          <p:cNvSpPr/>
          <p:nvPr/>
        </p:nvSpPr>
        <p:spPr>
          <a:xfrm>
            <a:off x="449705" y="3552669"/>
            <a:ext cx="11043795" cy="287811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0A27C05-F1F6-41E5-9C4B-5453AF95A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3064" t="14821" r="8428" b="21707"/>
          <a:stretch/>
        </p:blipFill>
        <p:spPr>
          <a:xfrm>
            <a:off x="2641746" y="3494308"/>
            <a:ext cx="7048208" cy="32037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1476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 a mai alkalomra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9259" y="1825624"/>
            <a:ext cx="11353801" cy="47964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dirty="0"/>
              <a:t>Fogalmazzunk meg </a:t>
            </a:r>
            <a:r>
              <a:rPr lang="hu-HU" i="1" dirty="0" err="1"/>
              <a:t>ros</a:t>
            </a:r>
            <a:r>
              <a:rPr lang="hu-HU" i="1" dirty="0"/>
              <a:t> </a:t>
            </a:r>
            <a:r>
              <a:rPr lang="hu-HU" i="1" dirty="0" err="1"/>
              <a:t>hasana</a:t>
            </a:r>
            <a:r>
              <a:rPr lang="hu-HU" dirty="0"/>
              <a:t> vagy  </a:t>
            </a:r>
            <a:r>
              <a:rPr lang="hu-HU" i="1" dirty="0" err="1"/>
              <a:t>jom</a:t>
            </a:r>
            <a:r>
              <a:rPr lang="hu-HU" i="1" dirty="0"/>
              <a:t> </a:t>
            </a:r>
            <a:r>
              <a:rPr lang="hu-HU" i="1" dirty="0" err="1"/>
              <a:t>kippur</a:t>
            </a:r>
            <a:r>
              <a:rPr lang="hu-HU" dirty="0"/>
              <a:t> ünnepével kapcsolatban</a:t>
            </a:r>
          </a:p>
          <a:p>
            <a:pPr marL="3133725" indent="-623888">
              <a:lnSpc>
                <a:spcPct val="150000"/>
              </a:lnSpc>
              <a:buAutoNum type="arabicParenBoth"/>
            </a:pPr>
            <a:r>
              <a:rPr lang="hu-HU" dirty="0"/>
              <a:t>egy </a:t>
            </a:r>
            <a:r>
              <a:rPr lang="hu-HU" u="sng" dirty="0" err="1"/>
              <a:t>émikus</a:t>
            </a:r>
            <a:r>
              <a:rPr lang="hu-HU" dirty="0"/>
              <a:t> mondatot 	</a:t>
            </a:r>
            <a:r>
              <a:rPr lang="hu-HU" u="sng" dirty="0" err="1"/>
              <a:t>émikus</a:t>
            </a:r>
            <a:r>
              <a:rPr lang="hu-HU" dirty="0"/>
              <a:t> fogalmakkal, és</a:t>
            </a:r>
          </a:p>
          <a:p>
            <a:pPr marL="3133725" indent="-623888">
              <a:lnSpc>
                <a:spcPct val="150000"/>
              </a:lnSpc>
              <a:buAutoNum type="arabicParenBoth"/>
            </a:pPr>
            <a:r>
              <a:rPr lang="hu-HU" dirty="0"/>
              <a:t>egy </a:t>
            </a:r>
            <a:r>
              <a:rPr lang="hu-HU" u="sng" dirty="0" err="1"/>
              <a:t>étikus</a:t>
            </a:r>
            <a:r>
              <a:rPr lang="hu-HU" dirty="0"/>
              <a:t> mondatot 	</a:t>
            </a:r>
            <a:r>
              <a:rPr lang="hu-HU" u="sng" dirty="0" err="1"/>
              <a:t>étikus</a:t>
            </a:r>
            <a:r>
              <a:rPr lang="hu-HU" dirty="0"/>
              <a:t> fogalmakkal.</a:t>
            </a:r>
          </a:p>
          <a:p>
            <a:pPr marL="0" indent="0">
              <a:lnSpc>
                <a:spcPct val="130000"/>
              </a:lnSpc>
              <a:buNone/>
            </a:pPr>
            <a:endParaRPr lang="hu-HU" sz="1000" dirty="0"/>
          </a:p>
          <a:p>
            <a:pPr marL="0" indent="0" defTabSz="900113">
              <a:lnSpc>
                <a:spcPct val="120000"/>
              </a:lnSpc>
              <a:buNone/>
              <a:tabLst>
                <a:tab pos="1519238" algn="l"/>
              </a:tabLst>
            </a:pPr>
            <a:endParaRPr lang="hu-HU" sz="2800"/>
          </a:p>
          <a:p>
            <a:pPr marL="0" indent="0" defTabSz="900113">
              <a:lnSpc>
                <a:spcPct val="120000"/>
              </a:lnSpc>
              <a:buNone/>
              <a:tabLst>
                <a:tab pos="1519238" algn="l"/>
              </a:tabLst>
            </a:pPr>
            <a:r>
              <a:rPr lang="hu-HU" sz="2800" dirty="0" err="1"/>
              <a:t>Moodle</a:t>
            </a:r>
            <a:r>
              <a:rPr lang="hu-HU" sz="2800" dirty="0"/>
              <a:t>, hétfő este 23:59-ig.</a:t>
            </a:r>
            <a:br>
              <a:rPr lang="hu-HU" sz="2800" dirty="0"/>
            </a:br>
            <a:r>
              <a:rPr lang="hu-HU" sz="2800" dirty="0"/>
              <a:t>Pont: 5 pont (a szorgalmi időszakban szerezhető </a:t>
            </a:r>
            <a:r>
              <a:rPr lang="hu-HU" sz="2800" dirty="0" err="1"/>
              <a:t>max</a:t>
            </a:r>
            <a:r>
              <a:rPr lang="hu-HU" sz="2800" dirty="0"/>
              <a:t>. 50 pontból).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1090333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/>
          <a:lstStyle/>
          <a:p>
            <a:r>
              <a:rPr lang="hu-HU" dirty="0"/>
              <a:t>Világkép, kozmológia, kozmogónia, eszkatológia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655300" cy="47402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hu-HU" b="1" dirty="0"/>
              <a:t>Világnézet, világkép:</a:t>
            </a:r>
            <a:r>
              <a:rPr lang="hu-HU" dirty="0"/>
              <a:t> </a:t>
            </a:r>
            <a:r>
              <a:rPr lang="hu-HU" sz="2400" dirty="0"/>
              <a:t>„mindent átfogó, alapvető és lényegi feltételezés a világ jellegéről, létéről és rendjéről”. 	„[E]gyének, csoportok és kultúrák alapvető kulturális orientációj[a]”,  	ami 	„[é]rtékekben, normákban, cselekedetekben és meggyőződésekben nyilvánul meg”. (Haller, p. 233)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Kozmológia:</a:t>
            </a:r>
            <a:r>
              <a:rPr lang="hu-HU" dirty="0"/>
              <a:t> </a:t>
            </a:r>
            <a:r>
              <a:rPr lang="hu-HU" sz="2400" dirty="0"/>
              <a:t>a világ szerkezetéről vallott elképzelés, a létezők</a:t>
            </a:r>
            <a:r>
              <a:rPr lang="hu-HU" dirty="0"/>
              <a:t> </a:t>
            </a:r>
            <a:r>
              <a:rPr lang="hu-HU" sz="2000" dirty="0"/>
              <a:t>(pl. istenek, démonok, emberek, állatok, égitestek, túlvilág)</a:t>
            </a:r>
            <a:r>
              <a:rPr lang="hu-HU" dirty="0"/>
              <a:t> </a:t>
            </a:r>
            <a:r>
              <a:rPr lang="hu-HU" sz="2400" dirty="0"/>
              <a:t>térbeli elhelyezkedése és egymáshoz való viszonya.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Kozmogónia:</a:t>
            </a:r>
            <a:r>
              <a:rPr lang="hu-HU" dirty="0"/>
              <a:t> </a:t>
            </a:r>
            <a:r>
              <a:rPr lang="hu-HU" sz="2400" dirty="0"/>
              <a:t>a világ eredetére, keletkezésére, </a:t>
            </a:r>
            <a:r>
              <a:rPr lang="hu-HU" sz="2400" dirty="0">
                <a:solidFill>
                  <a:srgbClr val="FF0000"/>
                </a:solidFill>
              </a:rPr>
              <a:t>a kozmológiai rend </a:t>
            </a:r>
            <a:r>
              <a:rPr lang="hu-HU" sz="2400" dirty="0"/>
              <a:t>születésére vonatkozó elképzelések, mítoszok.</a:t>
            </a:r>
          </a:p>
          <a:p>
            <a:pPr algn="just">
              <a:lnSpc>
                <a:spcPct val="110000"/>
              </a:lnSpc>
            </a:pPr>
            <a:r>
              <a:rPr lang="hu-HU" b="1" dirty="0"/>
              <a:t>Eszkatológia:</a:t>
            </a:r>
            <a:r>
              <a:rPr lang="hu-HU" dirty="0"/>
              <a:t> </a:t>
            </a:r>
            <a:r>
              <a:rPr lang="hu-HU" sz="2400" dirty="0">
                <a:solidFill>
                  <a:prstClr val="black"/>
                </a:solidFill>
              </a:rPr>
              <a:t>a világ és az emberiség végére, </a:t>
            </a:r>
            <a:r>
              <a:rPr lang="hu-HU" sz="2400" dirty="0">
                <a:solidFill>
                  <a:srgbClr val="FF0000"/>
                </a:solidFill>
              </a:rPr>
              <a:t>a kozmológiai rend </a:t>
            </a:r>
            <a:r>
              <a:rPr lang="hu-HU" sz="2400" dirty="0">
                <a:solidFill>
                  <a:prstClr val="black"/>
                </a:solidFill>
              </a:rPr>
              <a:t>felbomlására vonatkozó elképzelések, mítoszok.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70108" y="3571875"/>
            <a:ext cx="10929937" cy="28003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Vonalas buborék 2 4"/>
          <p:cNvSpPr/>
          <p:nvPr/>
        </p:nvSpPr>
        <p:spPr>
          <a:xfrm>
            <a:off x="329784" y="3807501"/>
            <a:ext cx="2743200" cy="1034322"/>
          </a:xfrm>
          <a:prstGeom prst="borderCallout2">
            <a:avLst>
              <a:gd name="adj1" fmla="val 1359"/>
              <a:gd name="adj2" fmla="val 46053"/>
              <a:gd name="adj3" fmla="val -217482"/>
              <a:gd name="adj4" fmla="val 58186"/>
              <a:gd name="adj5" fmla="val -164312"/>
              <a:gd name="adj6" fmla="val 148654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i="1" dirty="0">
                <a:solidFill>
                  <a:schemeClr val="tx1"/>
                </a:solidFill>
              </a:rPr>
              <a:t>Idézőjel, mert szó szerinti idézet, még ha nem is egész mondat.</a:t>
            </a:r>
          </a:p>
        </p:txBody>
      </p:sp>
      <p:sp>
        <p:nvSpPr>
          <p:cNvPr id="10" name="Téglalap 9"/>
          <p:cNvSpPr/>
          <p:nvPr/>
        </p:nvSpPr>
        <p:spPr>
          <a:xfrm>
            <a:off x="4677282" y="4770813"/>
            <a:ext cx="6385459" cy="209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u-HU" sz="2200" i="1" dirty="0">
              <a:solidFill>
                <a:schemeClr val="tx1"/>
              </a:solidFill>
            </a:endParaRPr>
          </a:p>
          <a:p>
            <a:r>
              <a:rPr lang="hu-HU" sz="2200" i="1" dirty="0">
                <a:solidFill>
                  <a:schemeClr val="tx1"/>
                </a:solidFill>
              </a:rPr>
              <a:t>Eredetileg </a:t>
            </a:r>
            <a:br>
              <a:rPr lang="hu-HU" sz="2200" i="1" dirty="0">
                <a:solidFill>
                  <a:schemeClr val="tx1"/>
                </a:solidFill>
              </a:rPr>
            </a:br>
            <a:r>
              <a:rPr lang="hu-HU" sz="2200" i="1" dirty="0">
                <a:solidFill>
                  <a:schemeClr val="tx1"/>
                </a:solidFill>
              </a:rPr>
              <a:t>így nézett ki:</a:t>
            </a:r>
          </a:p>
        </p:txBody>
      </p:sp>
      <p:sp>
        <p:nvSpPr>
          <p:cNvPr id="6" name="Vonalas buborék 2 5"/>
          <p:cNvSpPr/>
          <p:nvPr/>
        </p:nvSpPr>
        <p:spPr>
          <a:xfrm>
            <a:off x="8886825" y="3807501"/>
            <a:ext cx="3113504" cy="1034322"/>
          </a:xfrm>
          <a:prstGeom prst="borderCallout2">
            <a:avLst>
              <a:gd name="adj1" fmla="val 1359"/>
              <a:gd name="adj2" fmla="val 46053"/>
              <a:gd name="adj3" fmla="val -56613"/>
              <a:gd name="adj4" fmla="val -9768"/>
              <a:gd name="adj5" fmla="val -55617"/>
              <a:gd name="adj6" fmla="val -45985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i="1" dirty="0">
                <a:solidFill>
                  <a:schemeClr val="tx1"/>
                </a:solidFill>
              </a:rPr>
              <a:t>Pontos forrásmegjelölés oldalszámmal. Sok stílus, </a:t>
            </a:r>
            <a:r>
              <a:rPr lang="hu-HU" sz="2200" i="1">
                <a:solidFill>
                  <a:schemeClr val="tx1"/>
                </a:solidFill>
              </a:rPr>
              <a:t>forma létezik.</a:t>
            </a:r>
            <a:endParaRPr lang="hu-HU" sz="2200" i="1" dirty="0">
              <a:solidFill>
                <a:schemeClr val="tx1"/>
              </a:solidFill>
            </a:endParaRPr>
          </a:p>
        </p:txBody>
      </p:sp>
      <p:sp>
        <p:nvSpPr>
          <p:cNvPr id="7" name="Vonalas buborék 2 6"/>
          <p:cNvSpPr/>
          <p:nvPr/>
        </p:nvSpPr>
        <p:spPr>
          <a:xfrm>
            <a:off x="838200" y="5337903"/>
            <a:ext cx="3606384" cy="1034322"/>
          </a:xfrm>
          <a:prstGeom prst="borderCallout2">
            <a:avLst>
              <a:gd name="adj1" fmla="val 2808"/>
              <a:gd name="adj2" fmla="val 66836"/>
              <a:gd name="adj3" fmla="val -60961"/>
              <a:gd name="adj4" fmla="val 76242"/>
              <a:gd name="adj5" fmla="val -222283"/>
              <a:gd name="adj6" fmla="val 83281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i="1" dirty="0">
                <a:solidFill>
                  <a:schemeClr val="tx1"/>
                </a:solidFill>
              </a:rPr>
              <a:t>Kicsit átalakítottam az eredeti ragot, hogy a kifejezés a saját mondatomba illeszkedjék.</a:t>
            </a:r>
          </a:p>
        </p:txBody>
      </p:sp>
      <p:sp>
        <p:nvSpPr>
          <p:cNvPr id="8" name="Vonalas buborék 2 7"/>
          <p:cNvSpPr/>
          <p:nvPr/>
        </p:nvSpPr>
        <p:spPr>
          <a:xfrm>
            <a:off x="3870665" y="3882360"/>
            <a:ext cx="2743200" cy="1034322"/>
          </a:xfrm>
          <a:prstGeom prst="borderCallout2">
            <a:avLst>
              <a:gd name="adj1" fmla="val 1359"/>
              <a:gd name="adj2" fmla="val 46053"/>
              <a:gd name="adj3" fmla="val -30525"/>
              <a:gd name="adj4" fmla="val 29770"/>
              <a:gd name="adj5" fmla="val -87501"/>
              <a:gd name="adj6" fmla="val 30074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i="1" dirty="0">
                <a:solidFill>
                  <a:schemeClr val="tx1"/>
                </a:solidFill>
              </a:rPr>
              <a:t>Saját magam fűztem össze a két idézetet egyetlen mondattá.</a:t>
            </a:r>
          </a:p>
        </p:txBody>
      </p:sp>
      <p:sp>
        <p:nvSpPr>
          <p:cNvPr id="9" name="Vonalas buborék 2 8"/>
          <p:cNvSpPr/>
          <p:nvPr/>
        </p:nvSpPr>
        <p:spPr>
          <a:xfrm>
            <a:off x="6822658" y="3500865"/>
            <a:ext cx="1783804" cy="1034322"/>
          </a:xfrm>
          <a:prstGeom prst="borderCallout2">
            <a:avLst>
              <a:gd name="adj1" fmla="val 14402"/>
              <a:gd name="adj2" fmla="val 1475"/>
              <a:gd name="adj3" fmla="val 7155"/>
              <a:gd name="adj4" fmla="val -83029"/>
              <a:gd name="adj5" fmla="val -83153"/>
              <a:gd name="adj6" fmla="val -6641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i="1" dirty="0">
                <a:solidFill>
                  <a:schemeClr val="tx1"/>
                </a:solidFill>
              </a:rPr>
              <a:t>Az eredetiben itt kisbetű van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72" y="4896345"/>
            <a:ext cx="4274820" cy="19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3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07" y="487371"/>
            <a:ext cx="9121140" cy="6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90" y="684433"/>
            <a:ext cx="2746829" cy="3756932"/>
          </a:xfrm>
        </p:spPr>
        <p:txBody>
          <a:bodyPr anchor="t">
            <a:normAutofit/>
          </a:bodyPr>
          <a:lstStyle/>
          <a:p>
            <a:r>
              <a:rPr lang="hu-HU" dirty="0"/>
              <a:t>Világképek</a:t>
            </a:r>
            <a:br>
              <a:rPr lang="hu-HU" dirty="0"/>
            </a:br>
            <a:br>
              <a:rPr lang="hu-HU" dirty="0"/>
            </a:br>
            <a:r>
              <a:rPr lang="hu-HU" sz="2400" dirty="0"/>
              <a:t>D. Haller: </a:t>
            </a:r>
            <a:br>
              <a:rPr lang="hu-HU" sz="2400" dirty="0"/>
            </a:br>
            <a:r>
              <a:rPr lang="hu-HU" sz="2400" i="1" dirty="0"/>
              <a:t>Atlasz. Etnológia. </a:t>
            </a:r>
            <a:r>
              <a:rPr lang="hu-HU" sz="2400" dirty="0"/>
              <a:t>2007, p. 232.</a:t>
            </a:r>
          </a:p>
        </p:txBody>
      </p:sp>
    </p:spTree>
    <p:extLst>
      <p:ext uri="{BB962C8B-B14F-4D97-AF65-F5344CB8AC3E}">
        <p14:creationId xmlns:p14="http://schemas.microsoft.com/office/powerpoint/2010/main" val="4271409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90" y="684433"/>
            <a:ext cx="2746829" cy="3756932"/>
          </a:xfrm>
        </p:spPr>
        <p:txBody>
          <a:bodyPr anchor="t">
            <a:normAutofit/>
          </a:bodyPr>
          <a:lstStyle/>
          <a:p>
            <a:r>
              <a:rPr lang="hu-HU" dirty="0"/>
              <a:t>Világképek</a:t>
            </a:r>
            <a:br>
              <a:rPr lang="hu-HU" dirty="0"/>
            </a:br>
            <a:br>
              <a:rPr lang="hu-HU" dirty="0"/>
            </a:br>
            <a:r>
              <a:rPr lang="hu-HU" sz="2400" dirty="0"/>
              <a:t>D. Haller: </a:t>
            </a:r>
            <a:br>
              <a:rPr lang="hu-HU" sz="2400" dirty="0"/>
            </a:br>
            <a:r>
              <a:rPr lang="hu-HU" sz="2400" i="1" dirty="0"/>
              <a:t>Atlasz. Etnológia. </a:t>
            </a:r>
            <a:r>
              <a:rPr lang="hu-HU" sz="2400" dirty="0"/>
              <a:t>2007, p. 232.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20" y="820057"/>
            <a:ext cx="8489373" cy="577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072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90" y="684433"/>
            <a:ext cx="10977517" cy="781510"/>
          </a:xfrm>
        </p:spPr>
        <p:txBody>
          <a:bodyPr anchor="t">
            <a:normAutofit/>
          </a:bodyPr>
          <a:lstStyle/>
          <a:p>
            <a:r>
              <a:rPr lang="hu-HU" dirty="0"/>
              <a:t>Kozmológiák 			</a:t>
            </a:r>
            <a:r>
              <a:rPr lang="hu-HU" sz="2400" dirty="0"/>
              <a:t>D. Haller: </a:t>
            </a:r>
            <a:r>
              <a:rPr lang="hu-HU" sz="2400" i="1" dirty="0"/>
              <a:t>Atlasz. Etnológia. </a:t>
            </a:r>
            <a:r>
              <a:rPr lang="hu-HU" sz="2400" dirty="0"/>
              <a:t>2007, p. 234.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11" y="1653947"/>
            <a:ext cx="9595714" cy="486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612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9" y="684432"/>
            <a:ext cx="10303953" cy="1080867"/>
          </a:xfrm>
        </p:spPr>
        <p:txBody>
          <a:bodyPr anchor="t">
            <a:normAutofit fontScale="90000"/>
          </a:bodyPr>
          <a:lstStyle/>
          <a:p>
            <a:r>
              <a:rPr lang="hu-HU" dirty="0"/>
              <a:t>Kozmológiák </a:t>
            </a:r>
            <a:r>
              <a:rPr lang="hu-HU" dirty="0" err="1"/>
              <a:t>émikus</a:t>
            </a:r>
            <a:r>
              <a:rPr lang="hu-HU" dirty="0"/>
              <a:t> értelmezése</a:t>
            </a:r>
            <a:br>
              <a:rPr lang="hu-HU" dirty="0"/>
            </a:br>
            <a:r>
              <a:rPr lang="hu-HU" dirty="0"/>
              <a:t>				 	    </a:t>
            </a:r>
            <a:r>
              <a:rPr lang="hu-HU" sz="2400" dirty="0" err="1"/>
              <a:t>V.ö</a:t>
            </a:r>
            <a:r>
              <a:rPr lang="hu-HU" sz="2400" dirty="0"/>
              <a:t>. D. Haller: </a:t>
            </a:r>
            <a:r>
              <a:rPr lang="hu-HU" sz="2400" i="1" dirty="0"/>
              <a:t>Atlasz. Etnológia. </a:t>
            </a:r>
            <a:r>
              <a:rPr lang="hu-HU" sz="2400" dirty="0"/>
              <a:t>2007, p. 235.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11" y="2555648"/>
            <a:ext cx="3842142" cy="194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6000" y="2019300"/>
            <a:ext cx="10037253" cy="345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u-HU" sz="3200" b="1" dirty="0"/>
              <a:t>Vallási szimbólumok </a:t>
            </a:r>
            <a:r>
              <a:rPr lang="hu-HU" sz="3200" b="1" u="sng" dirty="0"/>
              <a:t>rendszere</a:t>
            </a:r>
          </a:p>
          <a:p>
            <a:pPr>
              <a:lnSpc>
                <a:spcPct val="110000"/>
              </a:lnSpc>
            </a:pPr>
            <a:endParaRPr lang="hu-HU" sz="2400" dirty="0"/>
          </a:p>
          <a:p>
            <a:pPr>
              <a:lnSpc>
                <a:spcPct val="110000"/>
              </a:lnSpc>
            </a:pPr>
            <a:r>
              <a:rPr lang="hu-HU" sz="2400" dirty="0"/>
              <a:t>Példa: taoizmusban az „öt elem tana”: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Öt elem: víz, fa, tűz, fém, föld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Tér: négy égtáj és központ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Ünnepi naptár: négy évszak és középpont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Test öt szerve: máj, tüdő, szív, vese, gyomor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Életciklus: születés, pubertás, felnőttkor, öregkor, halál</a:t>
            </a:r>
            <a:endParaRPr lang="en-GB" sz="2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C70A284-0261-4245-8E99-2DB0EFD4A0D0}"/>
              </a:ext>
            </a:extLst>
          </p:cNvPr>
          <p:cNvSpPr txBox="1"/>
          <p:nvPr/>
        </p:nvSpPr>
        <p:spPr>
          <a:xfrm>
            <a:off x="1015999" y="5833178"/>
            <a:ext cx="10303953" cy="830997"/>
          </a:xfrm>
          <a:prstGeom prst="rect">
            <a:avLst/>
          </a:prstGeom>
          <a:solidFill>
            <a:srgbClr val="F19B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(valódi és a kultúra által feltételezett) világban a létezők, azaz a kozmológia elemei, valamint a vallás egyéb elemei (pl. a szimbólumok) </a:t>
            </a:r>
            <a:r>
              <a:rPr lang="hu-H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rendszert 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alkotnak.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530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3350" y="224855"/>
            <a:ext cx="10740450" cy="986153"/>
          </a:xfrm>
        </p:spPr>
        <p:txBody>
          <a:bodyPr/>
          <a:lstStyle/>
          <a:p>
            <a:r>
              <a:rPr lang="hu-HU" dirty="0"/>
              <a:t>Példa a zsidóság kozmológiájára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3350" y="1540815"/>
            <a:ext cx="11443740" cy="5129808"/>
          </a:xfrm>
        </p:spPr>
        <p:txBody>
          <a:bodyPr/>
          <a:lstStyle/>
          <a:p>
            <a:pPr marL="0" indent="0">
              <a:buNone/>
            </a:pPr>
            <a:r>
              <a:rPr lang="hu-HU" dirty="0" err="1"/>
              <a:t>Maimonides</a:t>
            </a:r>
            <a:r>
              <a:rPr lang="hu-HU" dirty="0"/>
              <a:t>: </a:t>
            </a:r>
            <a:r>
              <a:rPr lang="hu-HU" i="1" dirty="0" err="1"/>
              <a:t>Misne</a:t>
            </a:r>
            <a:r>
              <a:rPr lang="hu-HU" i="1" dirty="0"/>
              <a:t> Tora</a:t>
            </a:r>
            <a:r>
              <a:rPr lang="hu-HU" dirty="0"/>
              <a:t> (</a:t>
            </a:r>
            <a:r>
              <a:rPr lang="hu-HU" dirty="0" err="1"/>
              <a:t>Hilkhot</a:t>
            </a:r>
            <a:r>
              <a:rPr lang="hu-HU" dirty="0"/>
              <a:t> </a:t>
            </a:r>
            <a:r>
              <a:rPr lang="hu-HU" dirty="0" err="1"/>
              <a:t>Jeszodé</a:t>
            </a:r>
            <a:r>
              <a:rPr lang="hu-HU" dirty="0"/>
              <a:t> </a:t>
            </a:r>
            <a:r>
              <a:rPr lang="hu-HU" dirty="0" err="1"/>
              <a:t>ha-Tora</a:t>
            </a:r>
            <a:r>
              <a:rPr lang="hu-HU" dirty="0"/>
              <a:t>)</a:t>
            </a:r>
          </a:p>
          <a:p>
            <a:r>
              <a:rPr lang="hu-HU" dirty="0"/>
              <a:t>1. fejezet: Örökkévaló (létezik + mit lehet / kell / nem lehet róla tudni)</a:t>
            </a:r>
          </a:p>
          <a:p>
            <a:r>
              <a:rPr lang="hu-HU" dirty="0"/>
              <a:t>2. fejezet: Isten és a világ kapcsolata (Isten szeretésének a parancsolata)</a:t>
            </a:r>
            <a:br>
              <a:rPr lang="hu-HU" dirty="0"/>
            </a:br>
            <a:r>
              <a:rPr lang="hu-HU" dirty="0"/>
              <a:t>Majd a teremtmények fajtái:</a:t>
            </a:r>
          </a:p>
          <a:p>
            <a:pPr marL="220663" lvl="1" indent="0" algn="just">
              <a:buNone/>
            </a:pPr>
            <a:r>
              <a:rPr lang="hu-HU" dirty="0"/>
              <a:t>(2:3)</a:t>
            </a:r>
            <a:r>
              <a:rPr lang="hu-HU" sz="2300" i="1" spc="50" dirty="0"/>
              <a:t> „Mindaz, amit az Örökkévaló teremtett a világában, három osztályra bontható. Vannak teremtmények, amelyekben összekapcsolódik a test és a forma, léteznek és megszűnnek. Ilyenek az emberi, állati, növényi és élettelen testek. Vannak </a:t>
            </a:r>
            <a:r>
              <a:rPr lang="hu-HU" sz="2300" i="1" spc="50" dirty="0" err="1"/>
              <a:t>teremt-mények</a:t>
            </a:r>
            <a:r>
              <a:rPr lang="hu-HU" sz="2300" i="1" spc="50" dirty="0"/>
              <a:t>, amelyekben összekapcsolódik a test és a forma, de nem változnak fizikailag és alakilag, mint az előzőek, hanem örökké változatlanok. Ilyenek az égi szférák, valamint a bolygók és a csillagok bennük. (…) És vannak azok a teremtmények, amelyek formák test nélkül, és ezek az angyalok: nem testek, hanem egymástól elkülönülő formák.”</a:t>
            </a:r>
          </a:p>
          <a:p>
            <a:r>
              <a:rPr lang="hu-HU" dirty="0"/>
              <a:t>Majd: az angyalok fajtáinak és (3. fejezet) az égi szféráknak a leírása.</a:t>
            </a:r>
            <a:br>
              <a:rPr lang="hu-HU" dirty="0"/>
            </a:br>
            <a:r>
              <a:rPr lang="hu-HU" dirty="0"/>
              <a:t>4. fejezet: a földi létezők, 4 őselem. Majd: „Izrael háza”, parancsolatokkal…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469442" y="314793"/>
            <a:ext cx="356765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i="1" dirty="0"/>
              <a:t>Ez csupán egy példa a zsidóságon belül létező különböző kozmológiai elképzelésekre! Mások is vannak.</a:t>
            </a:r>
            <a:r>
              <a:rPr lang="hu-HU" dirty="0"/>
              <a:t> Például Júda ha-Lévi: 1.</a:t>
            </a:r>
            <a:r>
              <a:rPr lang="hu-HU" sz="1500" dirty="0"/>
              <a:t> </a:t>
            </a:r>
            <a:r>
              <a:rPr lang="hu-HU" dirty="0"/>
              <a:t>élettelen. </a:t>
            </a:r>
            <a:br>
              <a:rPr lang="hu-HU" dirty="0"/>
            </a:br>
            <a:r>
              <a:rPr lang="hu-HU" dirty="0"/>
              <a:t>2.</a:t>
            </a:r>
            <a:r>
              <a:rPr lang="hu-HU" sz="1500" dirty="0"/>
              <a:t> </a:t>
            </a:r>
            <a:r>
              <a:rPr lang="hu-HU" sz="100" dirty="0"/>
              <a:t> </a:t>
            </a:r>
            <a:r>
              <a:rPr lang="hu-HU" dirty="0"/>
              <a:t>növény. 3.</a:t>
            </a:r>
            <a:r>
              <a:rPr lang="hu-HU" sz="1500" dirty="0"/>
              <a:t> </a:t>
            </a:r>
            <a:r>
              <a:rPr lang="hu-HU" dirty="0"/>
              <a:t>állat. 4.</a:t>
            </a:r>
            <a:r>
              <a:rPr lang="hu-HU" sz="1500" dirty="0"/>
              <a:t> </a:t>
            </a:r>
            <a:r>
              <a:rPr lang="hu-HU" dirty="0"/>
              <a:t>ember. 5.</a:t>
            </a:r>
            <a:r>
              <a:rPr lang="hu-HU" sz="1500" dirty="0"/>
              <a:t> </a:t>
            </a:r>
            <a:r>
              <a:rPr lang="hu-HU" dirty="0"/>
              <a:t>zsidó.</a:t>
            </a:r>
          </a:p>
        </p:txBody>
      </p:sp>
    </p:spTree>
    <p:extLst>
      <p:ext uri="{BB962C8B-B14F-4D97-AF65-F5344CB8AC3E}">
        <p14:creationId xmlns:p14="http://schemas.microsoft.com/office/powerpoint/2010/main" val="236049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EF7FCF-ACE9-4E6E-A66B-291A0350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Maimonides</a:t>
            </a:r>
            <a:r>
              <a:rPr lang="hu-HU" dirty="0"/>
              <a:t> kozmológiája</a:t>
            </a:r>
            <a:endParaRPr lang="en-US" dirty="0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29E7DFE9-8632-4B70-9A91-94CC5E692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253641"/>
              </p:ext>
            </p:extLst>
          </p:nvPr>
        </p:nvGraphicFramePr>
        <p:xfrm>
          <a:off x="643952" y="1682126"/>
          <a:ext cx="10904096" cy="4810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691">
                  <a:extLst>
                    <a:ext uri="{9D8B030D-6E8A-4147-A177-3AD203B41FA5}">
                      <a16:colId xmlns:a16="http://schemas.microsoft.com/office/drawing/2014/main" val="2432770089"/>
                    </a:ext>
                  </a:extLst>
                </a:gridCol>
                <a:gridCol w="1121765">
                  <a:extLst>
                    <a:ext uri="{9D8B030D-6E8A-4147-A177-3AD203B41FA5}">
                      <a16:colId xmlns:a16="http://schemas.microsoft.com/office/drawing/2014/main" val="4135814913"/>
                    </a:ext>
                  </a:extLst>
                </a:gridCol>
                <a:gridCol w="1557728">
                  <a:extLst>
                    <a:ext uri="{9D8B030D-6E8A-4147-A177-3AD203B41FA5}">
                      <a16:colId xmlns:a16="http://schemas.microsoft.com/office/drawing/2014/main" val="2705452050"/>
                    </a:ext>
                  </a:extLst>
                </a:gridCol>
                <a:gridCol w="1557728">
                  <a:extLst>
                    <a:ext uri="{9D8B030D-6E8A-4147-A177-3AD203B41FA5}">
                      <a16:colId xmlns:a16="http://schemas.microsoft.com/office/drawing/2014/main" val="3383660865"/>
                    </a:ext>
                  </a:extLst>
                </a:gridCol>
                <a:gridCol w="1557728">
                  <a:extLst>
                    <a:ext uri="{9D8B030D-6E8A-4147-A177-3AD203B41FA5}">
                      <a16:colId xmlns:a16="http://schemas.microsoft.com/office/drawing/2014/main" val="2864334417"/>
                    </a:ext>
                  </a:extLst>
                </a:gridCol>
                <a:gridCol w="1557728">
                  <a:extLst>
                    <a:ext uri="{9D8B030D-6E8A-4147-A177-3AD203B41FA5}">
                      <a16:colId xmlns:a16="http://schemas.microsoft.com/office/drawing/2014/main" val="832934293"/>
                    </a:ext>
                  </a:extLst>
                </a:gridCol>
                <a:gridCol w="1557728">
                  <a:extLst>
                    <a:ext uri="{9D8B030D-6E8A-4147-A177-3AD203B41FA5}">
                      <a16:colId xmlns:a16="http://schemas.microsoft.com/office/drawing/2014/main" val="2872030495"/>
                    </a:ext>
                  </a:extLst>
                </a:gridCol>
              </a:tblGrid>
              <a:tr h="787389">
                <a:tc>
                  <a:txBody>
                    <a:bodyPr/>
                    <a:lstStyle/>
                    <a:p>
                      <a:r>
                        <a:rPr lang="hu-HU" sz="2400" b="0" i="1" u="sng" dirty="0">
                          <a:solidFill>
                            <a:schemeClr val="tx1"/>
                          </a:solidFill>
                        </a:rPr>
                        <a:t>Teremtő</a:t>
                      </a:r>
                      <a:r>
                        <a:rPr lang="hu-HU" sz="2400" b="0" i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hu-HU" sz="2400" dirty="0">
                          <a:solidFill>
                            <a:schemeClr val="tx1"/>
                          </a:solidFill>
                        </a:rPr>
                        <a:t>Isten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39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i="1" u="sng" dirty="0">
                          <a:solidFill>
                            <a:schemeClr val="tx1"/>
                          </a:solidFill>
                        </a:rPr>
                        <a:t>Teremtmény</a:t>
                      </a:r>
                      <a:r>
                        <a:rPr lang="hu-HU" sz="2400" i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u="sng" dirty="0">
                          <a:solidFill>
                            <a:schemeClr val="tx1"/>
                          </a:solidFill>
                        </a:rPr>
                        <a:t>Forma</a:t>
                      </a:r>
                      <a:endParaRPr lang="en-US" sz="2400" i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1" u="sng" dirty="0">
                          <a:solidFill>
                            <a:schemeClr val="tx1"/>
                          </a:solidFill>
                        </a:rPr>
                        <a:t>Forma és test, örök</a:t>
                      </a:r>
                      <a:endParaRPr lang="en-US" sz="2400" i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400" i="1" u="sng" dirty="0">
                          <a:solidFill>
                            <a:schemeClr val="tx1"/>
                          </a:solidFill>
                        </a:rPr>
                        <a:t>Forma és test,</a:t>
                      </a:r>
                      <a:br>
                        <a:rPr lang="hu-HU" sz="2400" i="1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hu-HU" sz="2400" i="1" u="sng" dirty="0">
                          <a:solidFill>
                            <a:schemeClr val="tx1"/>
                          </a:solidFill>
                        </a:rPr>
                        <a:t>változékony (létrejön és megszűnik)</a:t>
                      </a:r>
                      <a:endParaRPr lang="en-US" sz="2400" i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24631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err="1">
                          <a:solidFill>
                            <a:schemeClr val="tx1"/>
                          </a:solidFill>
                        </a:rPr>
                        <a:t>angya-lok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</a:rPr>
                        <a:t>égitestek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</a:rPr>
                        <a:t>élettelen testek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</a:rPr>
                        <a:t>növények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</a:rPr>
                        <a:t>állatok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</a:rPr>
                        <a:t>ember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785580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solidFill>
                            <a:schemeClr val="tx1"/>
                          </a:solidFill>
                        </a:rPr>
                        <a:t>az angyalok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</a:rPr>
                        <a:t>hierar-chikus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</a:rPr>
                        <a:t> rendjei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</a:rPr>
                        <a:t>szférák:</a:t>
                      </a:r>
                      <a:br>
                        <a:rPr lang="hu-HU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800" dirty="0">
                          <a:solidFill>
                            <a:schemeClr val="tx1"/>
                          </a:solidFill>
                        </a:rPr>
                        <a:t>Hold, Merkúr,</a:t>
                      </a:r>
                    </a:p>
                    <a:p>
                      <a:r>
                        <a:rPr lang="hu-HU" sz="1800" dirty="0">
                          <a:solidFill>
                            <a:schemeClr val="tx1"/>
                          </a:solidFill>
                        </a:rPr>
                        <a:t>Vénusz, Nap, Mars, Jupiter, Szaturnusz, állócsillagok…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</a:rPr>
                        <a:t>Izrael népe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51458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Mítosz és mitológia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286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Narratíva	= elbeszélés, történet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94092"/>
            <a:ext cx="11353800" cy="5032376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hu-HU" dirty="0"/>
              <a:t>Adva van tehát egy világkép:</a:t>
            </a:r>
          </a:p>
          <a:p>
            <a:pPr marL="914400" lvl="1" indent="-457200">
              <a:lnSpc>
                <a:spcPct val="105000"/>
              </a:lnSpc>
              <a:buFont typeface="+mj-lt"/>
              <a:buAutoNum type="arabicPeriod"/>
            </a:pPr>
            <a:r>
              <a:rPr lang="hu-HU" dirty="0"/>
              <a:t>Mi létezik a világban?					    (</a:t>
            </a:r>
            <a:r>
              <a:rPr lang="hu-HU" i="1" dirty="0"/>
              <a:t>ontológia</a:t>
            </a:r>
            <a:r>
              <a:rPr lang="hu-HU" dirty="0"/>
              <a:t> = lételmélet)</a:t>
            </a:r>
          </a:p>
          <a:p>
            <a:pPr marL="914400" lvl="1" indent="-457200">
              <a:lnSpc>
                <a:spcPct val="105000"/>
              </a:lnSpc>
              <a:buFont typeface="+mj-lt"/>
              <a:buAutoNum type="arabicPeriod"/>
            </a:pPr>
            <a:r>
              <a:rPr lang="hu-HU" dirty="0"/>
              <a:t>A létezők hogyan vannak egymáshoz képest el</a:t>
            </a:r>
            <a:r>
              <a:rPr lang="hu-HU" i="1" dirty="0"/>
              <a:t>rend</a:t>
            </a:r>
            <a:r>
              <a:rPr lang="hu-HU" dirty="0"/>
              <a:t>ezve? 	(kozmológiai rend)</a:t>
            </a:r>
            <a:br>
              <a:rPr lang="hu-HU" dirty="0"/>
            </a:br>
            <a:r>
              <a:rPr lang="hu-HU" spc="-20" dirty="0"/>
              <a:t>Fizikai </a:t>
            </a:r>
            <a:r>
              <a:rPr lang="hu-HU" b="1" spc="-20" dirty="0"/>
              <a:t>viszonyok</a:t>
            </a:r>
            <a:r>
              <a:rPr lang="hu-HU" spc="-20" dirty="0"/>
              <a:t> térben, időben. Más </a:t>
            </a:r>
            <a:r>
              <a:rPr lang="hu-HU" b="1" spc="-20" dirty="0"/>
              <a:t>viszonyok</a:t>
            </a:r>
            <a:r>
              <a:rPr lang="hu-HU" spc="-20" dirty="0"/>
              <a:t>: </a:t>
            </a:r>
            <a:r>
              <a:rPr lang="hu-HU" sz="2000" spc="-20" dirty="0"/>
              <a:t>hierarchia, értékviszonyok, tápláléklánc…</a:t>
            </a:r>
            <a:endParaRPr lang="hu-HU" spc="-20" dirty="0"/>
          </a:p>
          <a:p>
            <a:pPr>
              <a:lnSpc>
                <a:spcPct val="105000"/>
              </a:lnSpc>
            </a:pPr>
            <a:r>
              <a:rPr lang="hu-HU" dirty="0"/>
              <a:t>Most: mi történik ebben a világban?		</a:t>
            </a:r>
            <a:r>
              <a:rPr lang="hu-HU" dirty="0">
                <a:sym typeface="Wingdings" panose="05000000000000000000" pitchFamily="2" charset="2"/>
              </a:rPr>
              <a:t> a válasz:   </a:t>
            </a:r>
            <a:r>
              <a:rPr lang="hu-HU" b="1" i="1" spc="300" dirty="0">
                <a:solidFill>
                  <a:srgbClr val="843C0C"/>
                </a:solidFill>
                <a:sym typeface="Wingdings" panose="05000000000000000000" pitchFamily="2" charset="2"/>
              </a:rPr>
              <a:t>történetek</a:t>
            </a:r>
            <a:endParaRPr lang="hu-HU" b="1" i="1" spc="300" dirty="0">
              <a:solidFill>
                <a:srgbClr val="843C0C"/>
              </a:solidFill>
            </a:endParaRPr>
          </a:p>
          <a:p>
            <a:pPr marL="0" indent="0" algn="ctr">
              <a:lnSpc>
                <a:spcPct val="10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hu-HU" dirty="0">
                <a:solidFill>
                  <a:srgbClr val="843C0C"/>
                </a:solidFill>
              </a:rPr>
              <a:t>Hogyan jutunk el az „</a:t>
            </a:r>
            <a:r>
              <a:rPr lang="hu-HU" i="1" dirty="0">
                <a:solidFill>
                  <a:srgbClr val="843C0C"/>
                </a:solidFill>
              </a:rPr>
              <a:t>itt &amp; most”</a:t>
            </a:r>
            <a:r>
              <a:rPr lang="hu-HU" dirty="0" err="1">
                <a:solidFill>
                  <a:srgbClr val="843C0C"/>
                </a:solidFill>
              </a:rPr>
              <a:t>-hoz</a:t>
            </a:r>
            <a:r>
              <a:rPr lang="hu-HU" dirty="0">
                <a:solidFill>
                  <a:srgbClr val="843C0C"/>
                </a:solidFill>
              </a:rPr>
              <a:t>? És hogyan tovább?</a:t>
            </a:r>
          </a:p>
          <a:p>
            <a:pPr lvl="1">
              <a:lnSpc>
                <a:spcPct val="105000"/>
              </a:lnSpc>
            </a:pPr>
            <a:r>
              <a:rPr lang="hu-HU" u="sng" dirty="0"/>
              <a:t>Kozmogónia</a:t>
            </a:r>
            <a:r>
              <a:rPr lang="hu-HU" dirty="0"/>
              <a:t>:		hogyan kezdődött?	• </a:t>
            </a:r>
            <a:r>
              <a:rPr lang="hu-HU" u="sng" dirty="0"/>
              <a:t>Etnogenezis</a:t>
            </a:r>
            <a:r>
              <a:rPr lang="hu-HU" dirty="0"/>
              <a:t>: hogy született a nép?</a:t>
            </a:r>
          </a:p>
          <a:p>
            <a:pPr lvl="1">
              <a:lnSpc>
                <a:spcPct val="105000"/>
              </a:lnSpc>
            </a:pPr>
            <a:r>
              <a:rPr lang="hu-HU" u="sng" dirty="0" err="1"/>
              <a:t>Eszkatológia</a:t>
            </a:r>
            <a:r>
              <a:rPr lang="hu-HU" dirty="0"/>
              <a:t>:		hogyan ér véget?</a:t>
            </a:r>
          </a:p>
          <a:p>
            <a:pPr lvl="1">
              <a:lnSpc>
                <a:spcPct val="105000"/>
              </a:lnSpc>
            </a:pPr>
            <a:r>
              <a:rPr lang="hu-HU" dirty="0"/>
              <a:t>Történeti elbeszélések:	mi történt régen?</a:t>
            </a:r>
          </a:p>
          <a:p>
            <a:pPr lvl="1">
              <a:lnSpc>
                <a:spcPct val="105000"/>
              </a:lnSpc>
            </a:pPr>
            <a:r>
              <a:rPr lang="hu-HU" dirty="0"/>
              <a:t>Várakozások:		mi a cselekedeteim következménye (jutalom, büntetés)?</a:t>
            </a:r>
          </a:p>
        </p:txBody>
      </p:sp>
      <p:sp>
        <p:nvSpPr>
          <p:cNvPr id="4" name="Téglalap 3"/>
          <p:cNvSpPr/>
          <p:nvPr/>
        </p:nvSpPr>
        <p:spPr>
          <a:xfrm>
            <a:off x="2173574" y="4332157"/>
            <a:ext cx="8739265" cy="539646"/>
          </a:xfrm>
          <a:prstGeom prst="rect">
            <a:avLst/>
          </a:prstGeom>
          <a:noFill/>
          <a:ln w="38100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9458792" y="913273"/>
            <a:ext cx="250835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dirty="0"/>
              <a:t>amely egyben magyarázatként</a:t>
            </a:r>
            <a:br>
              <a:rPr lang="hu-HU" sz="2400" dirty="0"/>
            </a:br>
            <a:r>
              <a:rPr lang="hu-HU" sz="2400" dirty="0"/>
              <a:t>is szolgál valamire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758113" y="5510958"/>
            <a:ext cx="370046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528763" algn="l"/>
              </a:tabLst>
            </a:pPr>
            <a:r>
              <a:rPr lang="hu-HU" sz="2000" i="1" dirty="0"/>
              <a:t>Historiográfia 	</a:t>
            </a:r>
            <a:r>
              <a:rPr lang="hu-HU" sz="2000" dirty="0"/>
              <a:t>= történet</a:t>
            </a:r>
            <a:r>
              <a:rPr lang="hu-HU" sz="2000" b="1" u="sng" dirty="0"/>
              <a:t>írás</a:t>
            </a:r>
          </a:p>
          <a:p>
            <a:pPr>
              <a:tabLst>
                <a:tab pos="1528763" algn="l"/>
              </a:tabLst>
            </a:pPr>
            <a:r>
              <a:rPr lang="hu-HU" sz="2000" i="1" dirty="0" err="1"/>
              <a:t>Hagiográfia</a:t>
            </a:r>
            <a:r>
              <a:rPr lang="hu-HU" sz="2000" dirty="0"/>
              <a:t>	= szentek élet</a:t>
            </a:r>
            <a:r>
              <a:rPr lang="hu-HU" sz="2000" b="1" u="sng" dirty="0"/>
              <a:t>rajz</a:t>
            </a:r>
            <a:r>
              <a:rPr lang="hu-HU" sz="2000" dirty="0"/>
              <a:t>a</a:t>
            </a:r>
            <a:endParaRPr lang="hu-HU" sz="2000" i="1" dirty="0"/>
          </a:p>
        </p:txBody>
      </p:sp>
    </p:spTree>
    <p:extLst>
      <p:ext uri="{BB962C8B-B14F-4D97-AF65-F5344CB8AC3E}">
        <p14:creationId xmlns:p14="http://schemas.microsoft.com/office/powerpoint/2010/main" val="1606667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Mítoszok </a:t>
            </a:r>
            <a:br>
              <a:rPr lang="hu-HU" dirty="0"/>
            </a:br>
            <a:r>
              <a:rPr lang="hu-HU" sz="3200" dirty="0"/>
              <a:t>(</a:t>
            </a:r>
            <a:r>
              <a:rPr lang="hu-HU" sz="3200" i="1" dirty="0"/>
              <a:t>Mitológia</a:t>
            </a:r>
            <a:r>
              <a:rPr lang="hu-HU" sz="3200" dirty="0"/>
              <a:t>: adott kultúra mítoszainak összessége)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83657"/>
            <a:ext cx="11049000" cy="500743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Minden kultúra sok-sok narratívára épül.</a:t>
            </a:r>
          </a:p>
          <a:p>
            <a:pPr marL="457200" lvl="1" indent="0">
              <a:buNone/>
            </a:pPr>
            <a:r>
              <a:rPr lang="hu-HU" dirty="0"/>
              <a:t>Például a modern kultúrában:</a:t>
            </a:r>
          </a:p>
          <a:p>
            <a:pPr lvl="1"/>
            <a:r>
              <a:rPr lang="hu-HU" dirty="0"/>
              <a:t>Ősrobbanás: emberek többsége számára történet, nem relativisztikus egyenletek.</a:t>
            </a:r>
          </a:p>
          <a:p>
            <a:pPr lvl="1">
              <a:tabLst>
                <a:tab pos="2336800" algn="l"/>
              </a:tabLst>
            </a:pPr>
            <a:r>
              <a:rPr lang="hu-HU" dirty="0"/>
              <a:t>Evolúció: 	emberek többsége számára történet, nem fosszíliák értelmezése.</a:t>
            </a:r>
          </a:p>
          <a:p>
            <a:pPr lvl="1"/>
            <a:r>
              <a:rPr lang="hu-HU" dirty="0"/>
              <a:t>Világtörténelem: 	történet-</a:t>
            </a:r>
            <a:r>
              <a:rPr lang="hu-HU" i="1" dirty="0"/>
              <a:t>írás</a:t>
            </a:r>
            <a:r>
              <a:rPr lang="hu-HU" dirty="0"/>
              <a:t> (historio</a:t>
            </a:r>
            <a:r>
              <a:rPr lang="hu-HU" i="1" dirty="0"/>
              <a:t>gráfia</a:t>
            </a:r>
            <a:r>
              <a:rPr lang="hu-HU" dirty="0"/>
              <a:t>) vagy történet-</a:t>
            </a:r>
            <a:r>
              <a:rPr lang="hu-HU" i="1" dirty="0"/>
              <a:t>tudomány</a:t>
            </a:r>
            <a:r>
              <a:rPr lang="hu-HU" dirty="0"/>
              <a:t>?</a:t>
            </a:r>
          </a:p>
          <a:p>
            <a:pPr lvl="1"/>
            <a:r>
              <a:rPr lang="hu-HU" dirty="0"/>
              <a:t>1848: Petőfi elszavalja a </a:t>
            </a:r>
            <a:r>
              <a:rPr lang="hu-HU" i="1" dirty="0"/>
              <a:t>Nemzeti dal</a:t>
            </a:r>
            <a:r>
              <a:rPr lang="hu-HU" dirty="0"/>
              <a:t>t a Nemzeti Múzeum lépcsőjén</a:t>
            </a:r>
            <a:br>
              <a:rPr lang="hu-HU" dirty="0"/>
            </a:br>
            <a:r>
              <a:rPr lang="hu-HU" dirty="0"/>
              <a:t>(pedig valószínűleg nem is...)</a:t>
            </a:r>
          </a:p>
          <a:p>
            <a:pPr marL="1163638" lvl="1" indent="-452438">
              <a:buFont typeface="Wingdings" panose="05000000000000000000" pitchFamily="2" charset="2"/>
              <a:buChar char="Ø"/>
            </a:pPr>
            <a:r>
              <a:rPr lang="hu-HU" dirty="0"/>
              <a:t>Március 15-e: nemzeti ünnnep, munkaszüneti nap.</a:t>
            </a:r>
          </a:p>
          <a:p>
            <a:pPr marL="1163638" lvl="1" indent="-452438">
              <a:buFont typeface="Wingdings" panose="05000000000000000000" pitchFamily="2" charset="2"/>
              <a:buChar char="Ø"/>
            </a:pPr>
            <a:r>
              <a:rPr lang="hu-HU" dirty="0"/>
              <a:t>Március 15-i rítusok: kokárda, iskolai ünnepség a Nemzeti dal elszavalásával.</a:t>
            </a:r>
          </a:p>
          <a:p>
            <a:pPr marL="1163638" lvl="1" indent="-452438">
              <a:buFont typeface="Wingdings" panose="05000000000000000000" pitchFamily="2" charset="2"/>
              <a:buChar char="Ø"/>
            </a:pPr>
            <a:r>
              <a:rPr lang="hu-HU" dirty="0"/>
              <a:t>Utcanevekben (Petőfi Sándor utca, Kossuth Lajos utca, Március 15. tér), </a:t>
            </a:r>
            <a:br>
              <a:rPr lang="hu-HU" dirty="0"/>
            </a:br>
            <a:r>
              <a:rPr lang="hu-HU" dirty="0"/>
              <a:t>és a magyar kultúra sok-sok más elemében megjelenik.</a:t>
            </a:r>
          </a:p>
          <a:p>
            <a:pPr marL="544513" lvl="1" indent="-457200"/>
            <a:endParaRPr lang="hu-HU" sz="1300" dirty="0"/>
          </a:p>
          <a:p>
            <a:pPr marL="87313" lvl="1" indent="0" algn="ctr">
              <a:buNone/>
            </a:pPr>
            <a:r>
              <a:rPr lang="hu-HU" sz="2800" dirty="0">
                <a:sym typeface="Wingdings" panose="05000000000000000000" pitchFamily="2" charset="2"/>
              </a:rPr>
              <a:t> </a:t>
            </a:r>
            <a:r>
              <a:rPr lang="hu-HU" sz="2800" dirty="0"/>
              <a:t>A narratívák összekapcsolódnak a kultúra sok más elemével, </a:t>
            </a:r>
            <a:br>
              <a:rPr lang="hu-HU" sz="2800" dirty="0"/>
            </a:br>
            <a:r>
              <a:rPr lang="hu-HU" sz="2800" dirty="0"/>
              <a:t>például rítusokkal, identitásformákkal, stb.</a:t>
            </a:r>
          </a:p>
        </p:txBody>
      </p:sp>
      <p:sp>
        <p:nvSpPr>
          <p:cNvPr id="4" name="Felirat: vonal 3">
            <a:extLst>
              <a:ext uri="{FF2B5EF4-FFF2-40B4-BE49-F238E27FC236}">
                <a16:creationId xmlns:a16="http://schemas.microsoft.com/office/drawing/2014/main" id="{CE99F487-DDA0-4C0C-B79A-A365EFF3805E}"/>
              </a:ext>
            </a:extLst>
          </p:cNvPr>
          <p:cNvSpPr/>
          <p:nvPr/>
        </p:nvSpPr>
        <p:spPr>
          <a:xfrm>
            <a:off x="9522372" y="3907108"/>
            <a:ext cx="2191407" cy="567558"/>
          </a:xfrm>
          <a:prstGeom prst="borderCallout1">
            <a:avLst>
              <a:gd name="adj1" fmla="val 40972"/>
              <a:gd name="adj2" fmla="val -419"/>
              <a:gd name="adj3" fmla="val 112500"/>
              <a:gd name="adj4" fmla="val -33297"/>
            </a:avLst>
          </a:prstGeom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i="1" dirty="0"/>
              <a:t>a rítus </a:t>
            </a:r>
            <a:r>
              <a:rPr lang="hu-HU" sz="2000" i="1" dirty="0" err="1"/>
              <a:t>megismétli</a:t>
            </a:r>
            <a:r>
              <a:rPr lang="hu-HU" sz="2000" i="1" dirty="0"/>
              <a:t> a narratívát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3781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7B79D7-F3A6-499B-AD48-DF3636E2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 erre a hétre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65EC72-9652-4210-AD76-AE4159615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hu-HU" u="sng" dirty="0" err="1"/>
              <a:t>étikus</a:t>
            </a:r>
            <a:r>
              <a:rPr lang="hu-HU" u="sng" dirty="0"/>
              <a:t>:</a:t>
            </a:r>
            <a:br>
              <a:rPr lang="hu-HU" dirty="0"/>
            </a:br>
            <a:r>
              <a:rPr lang="hu-HU" i="1" dirty="0"/>
              <a:t>Az asztalnál ülők mind felállnak, a vallási vezető felemeli </a:t>
            </a:r>
            <a:br>
              <a:rPr lang="hu-HU" i="1" dirty="0"/>
            </a:br>
            <a:r>
              <a:rPr lang="hu-HU" i="1" dirty="0"/>
              <a:t>a csordultig borral töltött serleget, melyre imát mond, és iszik belőle.</a:t>
            </a:r>
          </a:p>
          <a:p>
            <a:pPr marL="0" indent="0">
              <a:lnSpc>
                <a:spcPct val="110000"/>
              </a:lnSpc>
              <a:buNone/>
            </a:pPr>
            <a:endParaRPr lang="hu-HU" dirty="0"/>
          </a:p>
          <a:p>
            <a:pPr>
              <a:lnSpc>
                <a:spcPct val="110000"/>
              </a:lnSpc>
            </a:pPr>
            <a:r>
              <a:rPr lang="hu-HU" u="sng" dirty="0" err="1"/>
              <a:t>émikus</a:t>
            </a:r>
            <a:r>
              <a:rPr lang="hu-HU" u="sng" dirty="0"/>
              <a:t>:</a:t>
            </a:r>
            <a:br>
              <a:rPr lang="hu-HU" dirty="0"/>
            </a:br>
            <a:r>
              <a:rPr lang="hu-HU" i="1" dirty="0"/>
              <a:t>Az asztalnál ülő zsidók mind felállnak, a </a:t>
            </a:r>
            <a:r>
              <a:rPr lang="hu-HU" i="1" dirty="0" err="1"/>
              <a:t>kidust</a:t>
            </a:r>
            <a:r>
              <a:rPr lang="hu-HU" i="1" dirty="0"/>
              <a:t> mondó rabbi felemeli </a:t>
            </a:r>
            <a:br>
              <a:rPr lang="hu-HU" i="1" dirty="0"/>
            </a:br>
            <a:r>
              <a:rPr lang="hu-HU" i="1" dirty="0"/>
              <a:t>a csordultig borral </a:t>
            </a:r>
            <a:r>
              <a:rPr lang="hu-HU" i="1"/>
              <a:t>töltött serleget, </a:t>
            </a:r>
            <a:r>
              <a:rPr lang="hu-HU" i="1" dirty="0"/>
              <a:t>melyre elmondja a </a:t>
            </a:r>
            <a:r>
              <a:rPr lang="hu-HU" i="1" dirty="0" err="1"/>
              <a:t>bróchét</a:t>
            </a:r>
            <a:r>
              <a:rPr lang="hu-HU" i="1" dirty="0"/>
              <a:t>,</a:t>
            </a:r>
            <a:br>
              <a:rPr lang="hu-HU" i="1" dirty="0"/>
            </a:br>
            <a:r>
              <a:rPr lang="hu-HU" i="1" dirty="0"/>
              <a:t>és iszik belőle.</a:t>
            </a:r>
          </a:p>
        </p:txBody>
      </p:sp>
    </p:spTree>
    <p:extLst>
      <p:ext uri="{BB962C8B-B14F-4D97-AF65-F5344CB8AC3E}">
        <p14:creationId xmlns:p14="http://schemas.microsoft.com/office/powerpoint/2010/main" val="1439434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Mítoszok </a:t>
            </a:r>
            <a:br>
              <a:rPr lang="hu-HU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1107057" cy="49235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dirty="0"/>
              <a:t>Minden kultúra sok-sok narratívára épül.</a:t>
            </a:r>
          </a:p>
          <a:p>
            <a:pPr>
              <a:lnSpc>
                <a:spcPct val="110000"/>
              </a:lnSpc>
            </a:pPr>
            <a:r>
              <a:rPr lang="hu-HU" dirty="0"/>
              <a:t>Mítosz: adott kultúra által igaznak </a:t>
            </a:r>
            <a:r>
              <a:rPr lang="hu-HU" dirty="0" err="1"/>
              <a:t>posztulált</a:t>
            </a:r>
            <a:r>
              <a:rPr lang="hu-HU" dirty="0"/>
              <a:t> (= igaznak tartott) történet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dirty="0"/>
              <a:t> Más kultúrák nem feltétlenül tartják igaznak.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dirty="0"/>
              <a:t> Természetfeletti elemek jelennek meg bennük.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dirty="0"/>
              <a:t> Időben a jelentől távoli történetet mond el.</a:t>
            </a:r>
          </a:p>
          <a:p>
            <a:pPr>
              <a:lnSpc>
                <a:spcPct val="110000"/>
              </a:lnSpc>
            </a:pPr>
            <a:r>
              <a:rPr lang="hu-HU" dirty="0"/>
              <a:t>Világ eredetére </a:t>
            </a:r>
            <a:r>
              <a:rPr lang="hu-HU" i="1" dirty="0"/>
              <a:t>(kozmogónia)</a:t>
            </a:r>
            <a:r>
              <a:rPr lang="hu-HU" dirty="0"/>
              <a:t> és emberiség eredetére vonatkozó mítoszok. Az adott nép eredetére </a:t>
            </a:r>
            <a:r>
              <a:rPr lang="hu-HU" i="1" dirty="0"/>
              <a:t>(etnogenezis)</a:t>
            </a:r>
            <a:r>
              <a:rPr lang="hu-HU" dirty="0"/>
              <a:t> és régmúlt történetére vonatkozó mítoszok. </a:t>
            </a:r>
            <a:r>
              <a:rPr lang="hu-HU" dirty="0" err="1"/>
              <a:t>Eszkatologikus</a:t>
            </a:r>
            <a:r>
              <a:rPr lang="hu-HU" dirty="0"/>
              <a:t> mítoszok.</a:t>
            </a:r>
          </a:p>
          <a:p>
            <a:pPr>
              <a:lnSpc>
                <a:spcPct val="110000"/>
              </a:lnSpc>
            </a:pPr>
            <a:r>
              <a:rPr lang="hu-HU" dirty="0"/>
              <a:t>Hol a határ m</a:t>
            </a:r>
            <a:r>
              <a:rPr lang="hu-HU" dirty="0">
                <a:solidFill>
                  <a:prstClr val="black"/>
                </a:solidFill>
              </a:rPr>
              <a:t>ítosz és mese között? Van határ? („a Mikulás mítosza”?)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5418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 dirty="0"/>
              <a:t>Mítoszok </a:t>
            </a:r>
            <a:br>
              <a:rPr lang="hu-HU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1107057" cy="4923519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</a:pPr>
            <a:r>
              <a:rPr lang="hu-HU" dirty="0"/>
              <a:t>Minden kultúra sok-sok narratívára épül.</a:t>
            </a:r>
          </a:p>
          <a:p>
            <a:pPr>
              <a:lnSpc>
                <a:spcPct val="108000"/>
              </a:lnSpc>
            </a:pPr>
            <a:r>
              <a:rPr lang="hu-HU" dirty="0"/>
              <a:t>Mítosz: kultúra által igaznak tartott történet.</a:t>
            </a:r>
          </a:p>
          <a:p>
            <a:pPr>
              <a:lnSpc>
                <a:spcPct val="108000"/>
              </a:lnSpc>
            </a:pPr>
            <a:r>
              <a:rPr lang="hu-HU" dirty="0"/>
              <a:t>A mítoszok (és egyéb kulturális narratívák) lehetséges </a:t>
            </a:r>
            <a:r>
              <a:rPr lang="hu-HU" b="1" u="sng" dirty="0">
                <a:solidFill>
                  <a:schemeClr val="accent2">
                    <a:lumMod val="50000"/>
                  </a:schemeClr>
                </a:solidFill>
              </a:rPr>
              <a:t>funkciói</a:t>
            </a:r>
            <a:r>
              <a:rPr lang="hu-HU" dirty="0"/>
              <a:t>:</a:t>
            </a:r>
          </a:p>
          <a:p>
            <a:pPr lvl="1" indent="-331788">
              <a:lnSpc>
                <a:spcPct val="108000"/>
              </a:lnSpc>
              <a:buFont typeface="Wingdings" panose="05000000000000000000" pitchFamily="2" charset="2"/>
              <a:buChar char="ü"/>
            </a:pPr>
            <a:r>
              <a:rPr lang="hu-HU" dirty="0"/>
              <a:t>Világmagyarázat: miért olyan a világ és benne a társadalmunk, mint amilyen?</a:t>
            </a:r>
          </a:p>
          <a:p>
            <a:pPr lvl="1" indent="-331788">
              <a:lnSpc>
                <a:spcPct val="108000"/>
              </a:lnSpc>
              <a:buFont typeface="Wingdings" panose="05000000000000000000" pitchFamily="2" charset="2"/>
              <a:buChar char="ü"/>
            </a:pPr>
            <a:r>
              <a:rPr lang="hu-HU" dirty="0"/>
              <a:t>A társadalmi különbségek (uralkodó és elnyomott osztályok) létének, vagy más, nem magától értetődő ténynek az igazolása   </a:t>
            </a:r>
            <a:r>
              <a:rPr lang="hu-HU" sz="2000" dirty="0"/>
              <a:t>(pl. Éva és a szülési fájdalom)</a:t>
            </a:r>
            <a:r>
              <a:rPr lang="hu-HU" dirty="0"/>
              <a:t>.</a:t>
            </a:r>
          </a:p>
          <a:p>
            <a:pPr lvl="1" indent="-331788">
              <a:lnSpc>
                <a:spcPct val="108000"/>
              </a:lnSpc>
              <a:buFont typeface="Wingdings" panose="05000000000000000000" pitchFamily="2" charset="2"/>
              <a:buChar char="ü"/>
            </a:pPr>
            <a:r>
              <a:rPr lang="hu-HU" dirty="0"/>
              <a:t>A társadalmi kohézió biztosítása: a rítusok és a közös identitástudat alapja.</a:t>
            </a:r>
          </a:p>
          <a:p>
            <a:pPr lvl="1" indent="-331788">
              <a:lnSpc>
                <a:spcPct val="108000"/>
              </a:lnSpc>
              <a:buFont typeface="Wingdings" panose="05000000000000000000" pitchFamily="2" charset="2"/>
              <a:buChar char="ü"/>
            </a:pPr>
            <a:r>
              <a:rPr lang="hu-HU" dirty="0"/>
              <a:t>A történelemírás elődje: a 3-4 generációnál régebbi események mitologizálódása.</a:t>
            </a:r>
          </a:p>
          <a:p>
            <a:pPr lvl="1" indent="-331788">
              <a:lnSpc>
                <a:spcPct val="108000"/>
              </a:lnSpc>
              <a:buFont typeface="Wingdings" panose="05000000000000000000" pitchFamily="2" charset="2"/>
              <a:buChar char="ü"/>
            </a:pPr>
            <a:r>
              <a:rPr lang="hu-HU" dirty="0"/>
              <a:t>A fejlettebb kultúrák vallásaiban: a szent szövegek, szent könyvek, </a:t>
            </a:r>
            <a:br>
              <a:rPr lang="hu-HU" dirty="0"/>
            </a:br>
            <a:r>
              <a:rPr lang="hu-HU" dirty="0"/>
              <a:t>valamint a teológia és a vallásjog alapjainak a kontextusa.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77711C4-2F1F-4BC2-B3F2-8FB56C98803E}"/>
              </a:ext>
            </a:extLst>
          </p:cNvPr>
          <p:cNvSpPr txBox="1"/>
          <p:nvPr/>
        </p:nvSpPr>
        <p:spPr>
          <a:xfrm>
            <a:off x="7346732" y="208483"/>
            <a:ext cx="4645823" cy="2323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500" b="1" spc="300" dirty="0"/>
              <a:t>Funkcionális megközelítés</a:t>
            </a:r>
            <a:r>
              <a:rPr lang="hu-HU" sz="2400" b="1" spc="300" dirty="0"/>
              <a:t> </a:t>
            </a:r>
            <a:br>
              <a:rPr lang="hu-HU" sz="2400" dirty="0"/>
            </a:br>
            <a:r>
              <a:rPr lang="hu-HU" sz="2400" i="1" spc="300" dirty="0"/>
              <a:t>a vallástudományban:</a:t>
            </a:r>
          </a:p>
          <a:p>
            <a:pPr algn="just"/>
            <a:r>
              <a:rPr lang="hu-HU" sz="2400" dirty="0"/>
              <a:t>adott jelenséget azzal magyarázunk, hogy milyen (társadalmi) funkciót, szerepet tölthet be, mi a „haszna”, mivel járul hozzá a társadalomhoz.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5887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40275"/>
            <a:ext cx="11004030" cy="1325563"/>
          </a:xfrm>
        </p:spPr>
        <p:txBody>
          <a:bodyPr/>
          <a:lstStyle/>
          <a:p>
            <a:r>
              <a:rPr lang="hu-HU" dirty="0"/>
              <a:t>Példa: a zsidó nép megszületése (etnogenezis)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540814"/>
            <a:ext cx="11004031" cy="4725077"/>
          </a:xfrm>
        </p:spPr>
        <p:txBody>
          <a:bodyPr>
            <a:normAutofit/>
          </a:bodyPr>
          <a:lstStyle/>
          <a:p>
            <a:r>
              <a:rPr lang="hu-HU" dirty="0" err="1"/>
              <a:t>É</a:t>
            </a:r>
            <a:r>
              <a:rPr lang="hu-HU" u="sng" dirty="0" err="1">
                <a:solidFill>
                  <a:srgbClr val="FF0000"/>
                </a:solidFill>
              </a:rPr>
              <a:t>m</a:t>
            </a:r>
            <a:r>
              <a:rPr lang="hu-HU" dirty="0" err="1"/>
              <a:t>ikus</a:t>
            </a:r>
            <a:r>
              <a:rPr lang="hu-HU" dirty="0"/>
              <a:t> elbeszélés (a bibliai korból):		</a:t>
            </a:r>
            <a:r>
              <a:rPr lang="hu-HU" sz="2400" i="1" spc="300" dirty="0" err="1"/>
              <a:t>Deut</a:t>
            </a:r>
            <a:r>
              <a:rPr lang="hu-HU" sz="2400" i="1" spc="300" dirty="0"/>
              <a:t> [5Mózes] 26,5–9</a:t>
            </a:r>
            <a:endParaRPr lang="hu-HU" i="1" spc="300" dirty="0"/>
          </a:p>
          <a:p>
            <a:pPr marL="0" indent="0">
              <a:buNone/>
            </a:pPr>
            <a:r>
              <a:rPr lang="hu-HU" sz="600" dirty="0"/>
              <a:t>	</a:t>
            </a:r>
          </a:p>
          <a:p>
            <a:pPr marL="900113" indent="0" algn="just">
              <a:buNone/>
            </a:pPr>
            <a:r>
              <a:rPr lang="hu-HU" sz="2200" dirty="0"/>
              <a:t>„Vándorló arámi volt az atyá</a:t>
            </a:r>
            <a:r>
              <a:rPr lang="hu-HU" sz="2200" u="sng" dirty="0">
                <a:solidFill>
                  <a:srgbClr val="FF0000"/>
                </a:solidFill>
              </a:rPr>
              <a:t>m</a:t>
            </a:r>
            <a:r>
              <a:rPr lang="hu-HU" sz="2200" dirty="0"/>
              <a:t>, lement Egyiptomba mint jövevény – hogy ott éljen – csekély számmal, és lett ott nagy, hatalmas és számos néppé. És rosszul bántak vel</a:t>
            </a:r>
            <a:r>
              <a:rPr lang="hu-HU" sz="2200" u="sng" dirty="0">
                <a:solidFill>
                  <a:srgbClr val="FF0000"/>
                </a:solidFill>
              </a:rPr>
              <a:t>ünk</a:t>
            </a:r>
            <a:r>
              <a:rPr lang="hu-HU" sz="2200" dirty="0"/>
              <a:t> az egyiptomiak, és sanyargattak benn</a:t>
            </a:r>
            <a:r>
              <a:rPr lang="hu-HU" sz="2200" u="sng" dirty="0">
                <a:solidFill>
                  <a:srgbClr val="FF0000"/>
                </a:solidFill>
              </a:rPr>
              <a:t>ünk</a:t>
            </a:r>
            <a:r>
              <a:rPr lang="hu-HU" sz="2200" dirty="0"/>
              <a:t>et, és nehéz munkát helyeztek rá</a:t>
            </a:r>
            <a:r>
              <a:rPr lang="hu-HU" sz="2200" u="sng" dirty="0">
                <a:solidFill>
                  <a:srgbClr val="FF0000"/>
                </a:solidFill>
              </a:rPr>
              <a:t>nk</a:t>
            </a:r>
            <a:r>
              <a:rPr lang="hu-HU" sz="2200" dirty="0"/>
              <a:t>. Akkor kiáltott</a:t>
            </a:r>
            <a:r>
              <a:rPr lang="hu-HU" sz="2200" u="sng" dirty="0">
                <a:solidFill>
                  <a:srgbClr val="FF0000"/>
                </a:solidFill>
              </a:rPr>
              <a:t>unk</a:t>
            </a:r>
            <a:r>
              <a:rPr lang="hu-HU" sz="2200" dirty="0"/>
              <a:t> egy Örökkévalóhoz, ősei</a:t>
            </a:r>
            <a:r>
              <a:rPr lang="hu-HU" sz="2200" u="sng" dirty="0">
                <a:solidFill>
                  <a:srgbClr val="FF0000"/>
                </a:solidFill>
              </a:rPr>
              <a:t>nk</a:t>
            </a:r>
            <a:r>
              <a:rPr lang="hu-HU" sz="2200" dirty="0"/>
              <a:t> Istenéhez, és hallotta az Örökkévaló a szav</a:t>
            </a:r>
            <a:r>
              <a:rPr lang="hu-HU" sz="2200" u="sng" dirty="0">
                <a:solidFill>
                  <a:srgbClr val="FF0000"/>
                </a:solidFill>
              </a:rPr>
              <a:t>unk</a:t>
            </a:r>
            <a:r>
              <a:rPr lang="hu-HU" sz="2200" dirty="0"/>
              <a:t>at, és látta a nyomorúság</a:t>
            </a:r>
            <a:r>
              <a:rPr lang="hu-HU" sz="2200" u="sng" dirty="0">
                <a:solidFill>
                  <a:srgbClr val="FF0000"/>
                </a:solidFill>
              </a:rPr>
              <a:t>unk</a:t>
            </a:r>
            <a:r>
              <a:rPr lang="hu-HU" sz="2200" dirty="0"/>
              <a:t>at, szenvedés</a:t>
            </a:r>
            <a:r>
              <a:rPr lang="hu-HU" sz="2200" u="sng" dirty="0">
                <a:solidFill>
                  <a:srgbClr val="FF0000"/>
                </a:solidFill>
              </a:rPr>
              <a:t>ünk</a:t>
            </a:r>
            <a:r>
              <a:rPr lang="hu-HU" sz="2200" dirty="0"/>
              <a:t>et és nyomorúság</a:t>
            </a:r>
            <a:r>
              <a:rPr lang="hu-HU" sz="2200" u="sng" dirty="0">
                <a:solidFill>
                  <a:srgbClr val="FF0000"/>
                </a:solidFill>
              </a:rPr>
              <a:t>unk</a:t>
            </a:r>
            <a:r>
              <a:rPr lang="hu-HU" sz="2200" dirty="0"/>
              <a:t>at.  S kivezetett benn</a:t>
            </a:r>
            <a:r>
              <a:rPr lang="hu-HU" sz="2200" u="sng" dirty="0">
                <a:solidFill>
                  <a:srgbClr val="FF0000"/>
                </a:solidFill>
              </a:rPr>
              <a:t>ünk</a:t>
            </a:r>
            <a:r>
              <a:rPr lang="hu-HU" sz="2200" dirty="0"/>
              <a:t>et az Örökkévaló Egyiptomból erős kézzel és kinyújtott karral, nagy félelmetességgel, jelekkel és csodákkal. És elhozott benn</a:t>
            </a:r>
            <a:r>
              <a:rPr lang="hu-HU" sz="2200" u="sng" dirty="0">
                <a:solidFill>
                  <a:srgbClr val="FF0000"/>
                </a:solidFill>
              </a:rPr>
              <a:t>ünk</a:t>
            </a:r>
            <a:r>
              <a:rPr lang="hu-HU" sz="2200" dirty="0"/>
              <a:t>et ezen helyre, és adta nek</a:t>
            </a:r>
            <a:r>
              <a:rPr lang="hu-HU" sz="2200" u="sng" dirty="0">
                <a:solidFill>
                  <a:srgbClr val="FF0000"/>
                </a:solidFill>
              </a:rPr>
              <a:t>ünk</a:t>
            </a:r>
            <a:r>
              <a:rPr lang="hu-HU" sz="2200" dirty="0"/>
              <a:t> ezt az országot, tejjel mézzel folyó országot.”</a:t>
            </a:r>
          </a:p>
          <a:p>
            <a:pPr marL="0" indent="0">
              <a:buNone/>
            </a:pPr>
            <a:endParaRPr lang="hu-HU" sz="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 Kapcsolat rítusokkal: </a:t>
            </a:r>
            <a:r>
              <a:rPr lang="hu-HU" i="1" dirty="0" err="1"/>
              <a:t>bikkurim</a:t>
            </a:r>
            <a:r>
              <a:rPr lang="hu-HU" dirty="0"/>
              <a:t> bemutatása a szentélyben; </a:t>
            </a:r>
            <a:r>
              <a:rPr lang="hu-HU" dirty="0" err="1"/>
              <a:t>széderest</a:t>
            </a:r>
            <a:r>
              <a:rPr lang="hu-HU" dirty="0"/>
              <a:t> (</a:t>
            </a:r>
            <a:r>
              <a:rPr lang="hu-HU" dirty="0" err="1"/>
              <a:t>peszah</a:t>
            </a:r>
            <a:r>
              <a:rPr lang="hu-HU" dirty="0"/>
              <a:t>).</a:t>
            </a:r>
          </a:p>
          <a:p>
            <a:pPr lvl="1"/>
            <a:endParaRPr lang="hu-HU" sz="600" dirty="0"/>
          </a:p>
          <a:p>
            <a:r>
              <a:rPr lang="hu-HU" dirty="0" err="1"/>
              <a:t>Étikus</a:t>
            </a:r>
            <a:r>
              <a:rPr lang="hu-HU" dirty="0"/>
              <a:t> elbeszélés: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9535" y="1364105"/>
            <a:ext cx="738664" cy="53364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000" dirty="0"/>
              <a:t>Az </a:t>
            </a:r>
            <a:r>
              <a:rPr lang="hu-HU" sz="2000" dirty="0" err="1"/>
              <a:t>émikus</a:t>
            </a:r>
            <a:r>
              <a:rPr lang="hu-HU" sz="2000" dirty="0"/>
              <a:t> és az </a:t>
            </a:r>
            <a:r>
              <a:rPr lang="hu-HU" sz="2000" dirty="0" err="1"/>
              <a:t>étikus</a:t>
            </a:r>
            <a:r>
              <a:rPr lang="hu-HU" sz="2000" dirty="0"/>
              <a:t> megközelítés gyakran meg-különböztethető egymástól nyelvi eszközökkel is.</a:t>
            </a:r>
          </a:p>
        </p:txBody>
      </p:sp>
      <p:sp>
        <p:nvSpPr>
          <p:cNvPr id="5" name="Felirat: felfelé mutató nyíllal 4">
            <a:extLst>
              <a:ext uri="{FF2B5EF4-FFF2-40B4-BE49-F238E27FC236}">
                <a16:creationId xmlns:a16="http://schemas.microsoft.com/office/drawing/2014/main" id="{70A88275-FF35-4CC8-AEEA-70ADD611A036}"/>
              </a:ext>
            </a:extLst>
          </p:cNvPr>
          <p:cNvSpPr/>
          <p:nvPr/>
        </p:nvSpPr>
        <p:spPr>
          <a:xfrm>
            <a:off x="7008532" y="5265680"/>
            <a:ext cx="4463969" cy="1513490"/>
          </a:xfrm>
          <a:prstGeom prst="upArrowCallout">
            <a:avLst>
              <a:gd name="adj1" fmla="val 12879"/>
              <a:gd name="adj2" fmla="val 25000"/>
              <a:gd name="adj3" fmla="val 17929"/>
              <a:gd name="adj4" fmla="val 7023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hu-HU" sz="2200" i="1" dirty="0">
                <a:solidFill>
                  <a:schemeClr val="tx1"/>
                </a:solidFill>
              </a:rPr>
              <a:t>Az új generáció </a:t>
            </a:r>
            <a:r>
              <a:rPr lang="hu-HU" sz="2200" i="1" dirty="0" err="1">
                <a:solidFill>
                  <a:schemeClr val="tx1"/>
                </a:solidFill>
              </a:rPr>
              <a:t>élményszerűen</a:t>
            </a:r>
            <a:r>
              <a:rPr lang="hu-HU" sz="2200" i="1" dirty="0">
                <a:solidFill>
                  <a:schemeClr val="tx1"/>
                </a:solidFill>
              </a:rPr>
              <a:t> sajátíthatja el a zsidó vallás és zsidó identitás alapjául szolgáló narratívát.</a:t>
            </a:r>
            <a:endParaRPr lang="en-US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23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40814"/>
            <a:ext cx="10944070" cy="4575173"/>
          </a:xfrm>
        </p:spPr>
        <p:txBody>
          <a:bodyPr>
            <a:normAutofit fontScale="92500" lnSpcReduction="10000"/>
          </a:bodyPr>
          <a:lstStyle/>
          <a:p>
            <a:r>
              <a:rPr lang="hu-HU" sz="3000" dirty="0" err="1"/>
              <a:t>É</a:t>
            </a:r>
            <a:r>
              <a:rPr lang="hu-HU" sz="3000" u="sng" dirty="0" err="1">
                <a:solidFill>
                  <a:srgbClr val="FF0000"/>
                </a:solidFill>
              </a:rPr>
              <a:t>m</a:t>
            </a:r>
            <a:r>
              <a:rPr lang="hu-HU" sz="3000" dirty="0" err="1"/>
              <a:t>ikus</a:t>
            </a:r>
            <a:r>
              <a:rPr lang="hu-HU" sz="3000" dirty="0"/>
              <a:t> elbeszélés (a bibliai korból):		</a:t>
            </a:r>
            <a:r>
              <a:rPr lang="hu-HU" sz="3000" i="1" spc="300" dirty="0" err="1"/>
              <a:t>Deut</a:t>
            </a:r>
            <a:r>
              <a:rPr lang="hu-HU" sz="3000" i="1" spc="300" dirty="0"/>
              <a:t> [5Mózes] 26,5–9</a:t>
            </a:r>
          </a:p>
          <a:p>
            <a:pPr marL="0" indent="0">
              <a:buNone/>
            </a:pPr>
            <a:r>
              <a:rPr lang="hu-HU" sz="600" dirty="0"/>
              <a:t>	</a:t>
            </a:r>
          </a:p>
          <a:p>
            <a:pPr marL="900113" indent="0" algn="just">
              <a:buNone/>
            </a:pPr>
            <a:r>
              <a:rPr lang="hu-HU" sz="2200" dirty="0"/>
              <a:t>„Vándorló arámi volt az atyá</a:t>
            </a:r>
            <a:r>
              <a:rPr lang="hu-HU" sz="2200" u="sng" dirty="0">
                <a:solidFill>
                  <a:srgbClr val="FF0000"/>
                </a:solidFill>
              </a:rPr>
              <a:t>m</a:t>
            </a:r>
            <a:r>
              <a:rPr lang="hu-HU" sz="2200" dirty="0"/>
              <a:t>, lement Egyiptomba (…). És elhozott benn</a:t>
            </a:r>
            <a:r>
              <a:rPr lang="hu-HU" sz="2200" u="sng" dirty="0">
                <a:solidFill>
                  <a:srgbClr val="FF0000"/>
                </a:solidFill>
              </a:rPr>
              <a:t>ünk</a:t>
            </a:r>
            <a:r>
              <a:rPr lang="hu-HU" sz="2200" dirty="0"/>
              <a:t>et ezen helyre, és adta nek</a:t>
            </a:r>
            <a:r>
              <a:rPr lang="hu-HU" sz="2200" u="sng" dirty="0">
                <a:solidFill>
                  <a:srgbClr val="FF0000"/>
                </a:solidFill>
              </a:rPr>
              <a:t>ünk</a:t>
            </a:r>
            <a:r>
              <a:rPr lang="hu-HU" sz="2200" dirty="0"/>
              <a:t> ezt az országot, tejjel mézzel folyó országot.”</a:t>
            </a:r>
          </a:p>
          <a:p>
            <a:pPr marL="0" indent="0">
              <a:buNone/>
            </a:pPr>
            <a:endParaRPr lang="hu-HU" sz="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dirty="0"/>
              <a:t>  Kapcsolat rítusokkal: </a:t>
            </a:r>
            <a:r>
              <a:rPr lang="hu-HU" sz="2600" i="1" dirty="0" err="1"/>
              <a:t>bikkurim</a:t>
            </a:r>
            <a:r>
              <a:rPr lang="hu-HU" sz="2600" dirty="0"/>
              <a:t> (zsengék) bemutatása a szentélyben; </a:t>
            </a:r>
            <a:r>
              <a:rPr lang="hu-HU" sz="2600" dirty="0" err="1"/>
              <a:t>széderest</a:t>
            </a:r>
            <a:r>
              <a:rPr lang="hu-HU" sz="2600" dirty="0"/>
              <a:t>.</a:t>
            </a:r>
          </a:p>
          <a:p>
            <a:pPr lvl="1"/>
            <a:endParaRPr lang="hu-HU" sz="600" dirty="0"/>
          </a:p>
          <a:p>
            <a:r>
              <a:rPr lang="hu-HU" sz="3000" dirty="0" err="1"/>
              <a:t>Étikus</a:t>
            </a:r>
            <a:r>
              <a:rPr lang="hu-HU" sz="3000" dirty="0"/>
              <a:t> elbeszélés:</a:t>
            </a:r>
          </a:p>
          <a:p>
            <a:pPr marL="900113" indent="0" algn="just">
              <a:buNone/>
              <a:tabLst>
                <a:tab pos="900113" algn="l"/>
              </a:tabLst>
            </a:pPr>
            <a:r>
              <a:rPr lang="hu-HU" sz="2500" dirty="0"/>
              <a:t>„A Biblia és a zsidó történelem kutatói nem értenek tökéletesen egyet abban, hogy az Egyiptomból való kivonulás (exodus) és a honfoglalás pontosan mikor is történhetett. Az egyik leginkább elfogadott felfogás szerint a Kr. e. 13. században. Ha ez az időpont a helyes, akkor Izráel vándorlás</a:t>
            </a:r>
            <a:r>
              <a:rPr lang="hu-HU" sz="2500" u="sng" dirty="0">
                <a:solidFill>
                  <a:srgbClr val="FF0000"/>
                </a:solidFill>
              </a:rPr>
              <a:t>a</a:t>
            </a:r>
            <a:r>
              <a:rPr lang="hu-HU" sz="2500" dirty="0"/>
              <a:t> és honfoglalás</a:t>
            </a:r>
            <a:r>
              <a:rPr lang="hu-HU" sz="2500" u="sng" dirty="0">
                <a:solidFill>
                  <a:srgbClr val="FF0000"/>
                </a:solidFill>
              </a:rPr>
              <a:t>a</a:t>
            </a:r>
            <a:r>
              <a:rPr lang="hu-HU" sz="2500" dirty="0"/>
              <a:t> csak egy része volt annak a nagy népmozgásnak, amely e század végén folyt egész Elő-Ázsiában, közelebbről Kánaán környékén is.”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9535" y="1364105"/>
            <a:ext cx="738664" cy="53364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000" dirty="0"/>
              <a:t>Az </a:t>
            </a:r>
            <a:r>
              <a:rPr lang="hu-HU" sz="2000" dirty="0" err="1"/>
              <a:t>émikus</a:t>
            </a:r>
            <a:r>
              <a:rPr lang="hu-HU" sz="2000" dirty="0"/>
              <a:t> és az </a:t>
            </a:r>
            <a:r>
              <a:rPr lang="hu-HU" sz="2000" dirty="0" err="1"/>
              <a:t>étikus</a:t>
            </a:r>
            <a:r>
              <a:rPr lang="hu-HU" sz="2000" dirty="0"/>
              <a:t> megközelítés gyakran meg-különböztethető egymástól nyelvi eszközökkel is.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738860" y="5867797"/>
            <a:ext cx="915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Forrás:</a:t>
            </a:r>
            <a:r>
              <a:rPr lang="hu-HU" dirty="0"/>
              <a:t> 	</a:t>
            </a:r>
            <a:r>
              <a:rPr lang="hu-HU" i="1" dirty="0"/>
              <a:t>Az izraelita honfoglalás</a:t>
            </a:r>
            <a:r>
              <a:rPr lang="hu-HU" dirty="0"/>
              <a:t>. </a:t>
            </a:r>
            <a:r>
              <a:rPr lang="hu-HU" dirty="0" err="1"/>
              <a:t>Wikipedia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URL: https://hu.wikipedia.org/wiki/Az_izraelita_honfoglal%C3%A1s. Letöltve: 2016. október 11.</a:t>
            </a:r>
            <a:endParaRPr lang="hu-HU" i="1" dirty="0"/>
          </a:p>
        </p:txBody>
      </p:sp>
      <p:sp>
        <p:nvSpPr>
          <p:cNvPr id="6" name="Lekerekített téglalapbuborék 5"/>
          <p:cNvSpPr/>
          <p:nvPr/>
        </p:nvSpPr>
        <p:spPr>
          <a:xfrm>
            <a:off x="9639925" y="5529641"/>
            <a:ext cx="1713875" cy="661322"/>
          </a:xfrm>
          <a:prstGeom prst="wedgeRoundRectCallout">
            <a:avLst>
              <a:gd name="adj1" fmla="val -115491"/>
              <a:gd name="adj2" fmla="val 431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Online forrás lehivatkozása!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8AE4742-2DAE-44F4-B2B4-A11E7A73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75"/>
            <a:ext cx="11004030" cy="1325563"/>
          </a:xfrm>
        </p:spPr>
        <p:txBody>
          <a:bodyPr/>
          <a:lstStyle/>
          <a:p>
            <a:r>
              <a:rPr lang="hu-HU" dirty="0"/>
              <a:t>Példa: a zsidó nép megszületése (etnogenezis)</a:t>
            </a:r>
          </a:p>
        </p:txBody>
      </p:sp>
    </p:spTree>
    <p:extLst>
      <p:ext uri="{BB962C8B-B14F-4D97-AF65-F5344CB8AC3E}">
        <p14:creationId xmlns:p14="http://schemas.microsoft.com/office/powerpoint/2010/main" val="1078451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40814"/>
            <a:ext cx="10944070" cy="4575173"/>
          </a:xfrm>
        </p:spPr>
        <p:txBody>
          <a:bodyPr>
            <a:normAutofit fontScale="92500" lnSpcReduction="10000"/>
          </a:bodyPr>
          <a:lstStyle/>
          <a:p>
            <a:r>
              <a:rPr lang="hu-HU" sz="3000" dirty="0" err="1"/>
              <a:t>É</a:t>
            </a:r>
            <a:r>
              <a:rPr lang="hu-HU" sz="3000" u="sng" dirty="0" err="1">
                <a:solidFill>
                  <a:srgbClr val="FF0000"/>
                </a:solidFill>
              </a:rPr>
              <a:t>m</a:t>
            </a:r>
            <a:r>
              <a:rPr lang="hu-HU" sz="3000" dirty="0" err="1"/>
              <a:t>ikus</a:t>
            </a:r>
            <a:r>
              <a:rPr lang="hu-HU" sz="3000" dirty="0"/>
              <a:t> elbeszélés (a bibliai korból):		</a:t>
            </a:r>
            <a:r>
              <a:rPr lang="hu-HU" sz="3000" i="1" spc="300" dirty="0" err="1"/>
              <a:t>Deut</a:t>
            </a:r>
            <a:r>
              <a:rPr lang="hu-HU" sz="3000" i="1" spc="300" dirty="0"/>
              <a:t> [5Mózes] 26,5–9</a:t>
            </a:r>
          </a:p>
          <a:p>
            <a:pPr marL="0" indent="0">
              <a:buNone/>
            </a:pPr>
            <a:r>
              <a:rPr lang="hu-HU" sz="600" dirty="0"/>
              <a:t>	</a:t>
            </a:r>
          </a:p>
          <a:p>
            <a:pPr marL="900113" indent="0" algn="just">
              <a:buNone/>
            </a:pPr>
            <a:r>
              <a:rPr lang="hu-HU" sz="2200" dirty="0"/>
              <a:t>„Vándorló arámi volt az atyá</a:t>
            </a:r>
            <a:r>
              <a:rPr lang="hu-HU" sz="2200" u="sng" dirty="0">
                <a:solidFill>
                  <a:srgbClr val="FF0000"/>
                </a:solidFill>
              </a:rPr>
              <a:t>m</a:t>
            </a:r>
            <a:r>
              <a:rPr lang="hu-HU" sz="2200" dirty="0"/>
              <a:t>, lement Egyiptomba (…). És elhozott benn</a:t>
            </a:r>
            <a:r>
              <a:rPr lang="hu-HU" sz="2200" u="sng" dirty="0">
                <a:solidFill>
                  <a:srgbClr val="FF0000"/>
                </a:solidFill>
              </a:rPr>
              <a:t>ünk</a:t>
            </a:r>
            <a:r>
              <a:rPr lang="hu-HU" sz="2200" dirty="0"/>
              <a:t>et ezen helyre, és adta nek</a:t>
            </a:r>
            <a:r>
              <a:rPr lang="hu-HU" sz="2200" u="sng" dirty="0">
                <a:solidFill>
                  <a:srgbClr val="FF0000"/>
                </a:solidFill>
              </a:rPr>
              <a:t>ünk</a:t>
            </a:r>
            <a:r>
              <a:rPr lang="hu-HU" sz="2200" dirty="0"/>
              <a:t> ezt az országot, tejjel mézzel folyó országot.”</a:t>
            </a:r>
          </a:p>
          <a:p>
            <a:pPr marL="0" indent="0">
              <a:buNone/>
            </a:pPr>
            <a:endParaRPr lang="hu-HU" sz="600" dirty="0"/>
          </a:p>
          <a:p>
            <a:pPr marL="671513" lvl="1" indent="-457200">
              <a:buFont typeface="Wingdings" panose="05000000000000000000" pitchFamily="2" charset="2"/>
              <a:buChar char="Ø"/>
              <a:tabLst>
                <a:tab pos="354013" algn="l"/>
              </a:tabLst>
            </a:pPr>
            <a:r>
              <a:rPr lang="hu-HU" dirty="0"/>
              <a:t>Kapcsolat rítusokkal: </a:t>
            </a:r>
            <a:r>
              <a:rPr lang="hu-HU" i="1" dirty="0" err="1"/>
              <a:t>bikkurim</a:t>
            </a:r>
            <a:r>
              <a:rPr lang="hu-HU" dirty="0"/>
              <a:t> (zsengék) bemutatása a szentélyben; </a:t>
            </a:r>
            <a:r>
              <a:rPr lang="hu-HU" dirty="0" err="1"/>
              <a:t>széderest</a:t>
            </a:r>
            <a:r>
              <a:rPr lang="hu-HU" dirty="0"/>
              <a:t>.</a:t>
            </a:r>
          </a:p>
          <a:p>
            <a:pPr lvl="1"/>
            <a:endParaRPr lang="hu-HU" sz="600" dirty="0"/>
          </a:p>
          <a:p>
            <a:r>
              <a:rPr lang="hu-HU" sz="3000" dirty="0" err="1"/>
              <a:t>Étikus</a:t>
            </a:r>
            <a:r>
              <a:rPr lang="hu-HU" sz="3000" dirty="0"/>
              <a:t> elbeszélés:</a:t>
            </a:r>
          </a:p>
          <a:p>
            <a:pPr marL="900113" indent="0" algn="just">
              <a:buNone/>
              <a:tabLst>
                <a:tab pos="900113" algn="l"/>
              </a:tabLst>
            </a:pPr>
            <a:r>
              <a:rPr lang="hu-HU" sz="2500" dirty="0"/>
              <a:t>„A Biblia és a zsidó történelem kutatói nem értenek tökéletesen egyet abban, hogy az Egyiptomból való kivonulás (exodus) és a honfoglalás pontosan mikor is történhetett. Az egyik leginkább elfogadott felfogás szerint a </a:t>
            </a:r>
            <a:r>
              <a:rPr lang="hu-HU" sz="2500" b="1" u="sng" dirty="0">
                <a:solidFill>
                  <a:srgbClr val="C00000"/>
                </a:solidFill>
              </a:rPr>
              <a:t>Kr. e.</a:t>
            </a:r>
            <a:r>
              <a:rPr lang="hu-HU" sz="2500" u="sng" dirty="0">
                <a:solidFill>
                  <a:srgbClr val="C00000"/>
                </a:solidFill>
              </a:rPr>
              <a:t> </a:t>
            </a:r>
            <a:r>
              <a:rPr lang="hu-HU" sz="2500" dirty="0"/>
              <a:t>13. században. Ha ez az időpont a helyes, akkor Izráel vándorlása és honfoglalása csak egy része volt annak a nagy népmozgásnak, amely e század végén folyt egész Elő-Ázsiában, közelebbről Kánaán környékén is.”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9535" y="1364105"/>
            <a:ext cx="738664" cy="53364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000" dirty="0"/>
              <a:t>Az </a:t>
            </a:r>
            <a:r>
              <a:rPr lang="hu-HU" sz="2000" dirty="0" err="1"/>
              <a:t>émikus</a:t>
            </a:r>
            <a:r>
              <a:rPr lang="hu-HU" sz="2000" dirty="0"/>
              <a:t> és az </a:t>
            </a:r>
            <a:r>
              <a:rPr lang="hu-HU" sz="2000" dirty="0" err="1"/>
              <a:t>étikus</a:t>
            </a:r>
            <a:r>
              <a:rPr lang="hu-HU" sz="2000" dirty="0"/>
              <a:t> megközelítés gyakran meg-különböztethető egymástól nyelvi eszközökkel is.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653256" y="6017697"/>
            <a:ext cx="915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u="sng" dirty="0"/>
              <a:t>Forrás:</a:t>
            </a:r>
            <a:r>
              <a:rPr lang="hu-HU" dirty="0"/>
              <a:t> 	</a:t>
            </a:r>
            <a:r>
              <a:rPr lang="hu-HU" i="1" dirty="0"/>
              <a:t>Az izraelita honfoglalás</a:t>
            </a:r>
            <a:r>
              <a:rPr lang="hu-HU" dirty="0"/>
              <a:t>. </a:t>
            </a:r>
            <a:r>
              <a:rPr lang="hu-HU" dirty="0" err="1"/>
              <a:t>Wikipedia</a:t>
            </a:r>
            <a:r>
              <a:rPr lang="hu-HU" dirty="0"/>
              <a:t>. </a:t>
            </a:r>
            <a:br>
              <a:rPr lang="hu-HU" dirty="0"/>
            </a:br>
            <a:r>
              <a:rPr lang="hu-HU" dirty="0"/>
              <a:t>URL: https://hu.wikipedia.org/wiki/Az_izraelita_honfoglal%C3%A1s. Letöltve: 2016. október 11.</a:t>
            </a:r>
            <a:endParaRPr lang="hu-HU" i="1" dirty="0"/>
          </a:p>
        </p:txBody>
      </p:sp>
      <p:sp>
        <p:nvSpPr>
          <p:cNvPr id="6" name="Lekerekített téglalap 5"/>
          <p:cNvSpPr/>
          <p:nvPr/>
        </p:nvSpPr>
        <p:spPr>
          <a:xfrm>
            <a:off x="10617610" y="2743200"/>
            <a:ext cx="1379096" cy="11092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hu-HU" dirty="0" err="1">
                <a:solidFill>
                  <a:schemeClr val="tx1"/>
                </a:solidFill>
              </a:rPr>
              <a:t>Émikus</a:t>
            </a:r>
            <a:r>
              <a:rPr lang="hu-HU" dirty="0">
                <a:solidFill>
                  <a:schemeClr val="tx1"/>
                </a:solidFill>
              </a:rPr>
              <a:t> és </a:t>
            </a:r>
            <a:r>
              <a:rPr lang="hu-HU" dirty="0" err="1">
                <a:solidFill>
                  <a:schemeClr val="tx1"/>
                </a:solidFill>
              </a:rPr>
              <a:t>étikus</a:t>
            </a:r>
            <a:r>
              <a:rPr lang="hu-HU" dirty="0">
                <a:solidFill>
                  <a:schemeClr val="tx1"/>
                </a:solidFill>
              </a:rPr>
              <a:t>: más jellegű </a:t>
            </a:r>
            <a:r>
              <a:rPr lang="hu-HU" dirty="0" err="1">
                <a:solidFill>
                  <a:schemeClr val="tx1"/>
                </a:solidFill>
              </a:rPr>
              <a:t>hi-vatkozások</a:t>
            </a:r>
            <a:r>
              <a:rPr lang="hu-HU" dirty="0">
                <a:solidFill>
                  <a:schemeClr val="tx1"/>
                </a:solidFill>
              </a:rPr>
              <a:t>!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H="1" flipV="1">
            <a:off x="8919148" y="2038637"/>
            <a:ext cx="1978702" cy="629587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9908499" y="3886633"/>
            <a:ext cx="1229193" cy="1981164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kerekített téglalap 11"/>
          <p:cNvSpPr/>
          <p:nvPr/>
        </p:nvSpPr>
        <p:spPr>
          <a:xfrm>
            <a:off x="7893570" y="3303324"/>
            <a:ext cx="1745106" cy="6135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hu-HU" dirty="0">
                <a:solidFill>
                  <a:schemeClr val="tx1"/>
                </a:solidFill>
              </a:rPr>
              <a:t>Több vélemény 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lehet egyszerre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7270230" y="3538171"/>
            <a:ext cx="623341" cy="399934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8109679" y="4877215"/>
            <a:ext cx="1094282" cy="654689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kerekített téglalap 16"/>
          <p:cNvSpPr/>
          <p:nvPr/>
        </p:nvSpPr>
        <p:spPr>
          <a:xfrm>
            <a:off x="5929859" y="5464776"/>
            <a:ext cx="2344712" cy="5804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hu-HU" dirty="0">
                <a:solidFill>
                  <a:schemeClr val="tx1"/>
                </a:solidFill>
              </a:rPr>
              <a:t>Más kultúrkörből származó szóhasználat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979981" y="5722049"/>
            <a:ext cx="2048032" cy="5804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hu-HU" dirty="0">
                <a:solidFill>
                  <a:schemeClr val="tx1"/>
                </a:solidFill>
              </a:rPr>
              <a:t>Madártávlat, 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tágabb perspektíva</a:t>
            </a:r>
          </a:p>
        </p:txBody>
      </p:sp>
      <p:cxnSp>
        <p:nvCxnSpPr>
          <p:cNvPr id="21" name="Egyenes összekötő nyíllal 20"/>
          <p:cNvCxnSpPr/>
          <p:nvPr/>
        </p:nvCxnSpPr>
        <p:spPr>
          <a:xfrm flipV="1">
            <a:off x="3028014" y="5429161"/>
            <a:ext cx="1838790" cy="646053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ím 1">
            <a:extLst>
              <a:ext uri="{FF2B5EF4-FFF2-40B4-BE49-F238E27FC236}">
                <a16:creationId xmlns:a16="http://schemas.microsoft.com/office/drawing/2014/main" id="{3630CF9F-32FE-49CA-83AA-CFBF6DB2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75"/>
            <a:ext cx="11004030" cy="1325563"/>
          </a:xfrm>
        </p:spPr>
        <p:txBody>
          <a:bodyPr/>
          <a:lstStyle/>
          <a:p>
            <a:r>
              <a:rPr lang="hu-HU" dirty="0"/>
              <a:t>Példa: a zsidó nép megszületése (etnogenezis)</a:t>
            </a:r>
          </a:p>
        </p:txBody>
      </p:sp>
    </p:spTree>
    <p:extLst>
      <p:ext uri="{BB962C8B-B14F-4D97-AF65-F5344CB8AC3E}">
        <p14:creationId xmlns:p14="http://schemas.microsoft.com/office/powerpoint/2010/main" val="3331029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hu-HU" dirty="0"/>
              <a:t>Szent szövegek </a:t>
            </a:r>
            <a:br>
              <a:rPr lang="hu-HU" dirty="0"/>
            </a:br>
            <a:r>
              <a:rPr lang="hu-HU" dirty="0"/>
              <a:t>		és azok kommentárjai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30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176B477-EDF9-4AA0-803E-F8829D2F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Kommentárok</a:t>
            </a:r>
            <a:endParaRPr lang="en-US" dirty="0"/>
          </a:p>
        </p:txBody>
      </p:sp>
      <p:pic>
        <p:nvPicPr>
          <p:cNvPr id="8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61185FAB-A23A-427B-AC63-7874FE0F0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51" y="107174"/>
            <a:ext cx="4458249" cy="6130869"/>
          </a:xfr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94C68AAB-3F37-4E14-94F9-30308320EB19}"/>
              </a:ext>
            </a:extLst>
          </p:cNvPr>
          <p:cNvSpPr txBox="1"/>
          <p:nvPr/>
        </p:nvSpPr>
        <p:spPr>
          <a:xfrm>
            <a:off x="7075358" y="6195207"/>
            <a:ext cx="480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Szepes Mária: </a:t>
            </a:r>
            <a:r>
              <a:rPr lang="hu-HU" i="1" dirty="0"/>
              <a:t>Pöttyös Panni naplója</a:t>
            </a:r>
            <a:r>
              <a:rPr lang="hu-HU" dirty="0"/>
              <a:t> [1959]</a:t>
            </a:r>
          </a:p>
          <a:p>
            <a:r>
              <a:rPr lang="hu-HU" dirty="0"/>
              <a:t>(Móra Könyvkiadó: Budapest, 2007, 2012</a:t>
            </a:r>
            <a:r>
              <a:rPr lang="hu-HU" baseline="30000" dirty="0"/>
              <a:t>3</a:t>
            </a:r>
            <a:r>
              <a:rPr lang="hu-HU" dirty="0"/>
              <a:t>)</a:t>
            </a:r>
            <a:endParaRPr lang="en-US" dirty="0"/>
          </a:p>
        </p:txBody>
      </p:sp>
      <p:pic>
        <p:nvPicPr>
          <p:cNvPr id="10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4E61EFF0-DC84-49B1-B154-7B23F7C5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1" t="58400" r="8829" b="31576"/>
          <a:stretch/>
        </p:blipFill>
        <p:spPr>
          <a:xfrm>
            <a:off x="434715" y="2065694"/>
            <a:ext cx="6835515" cy="1106914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78637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176B477-EDF9-4AA0-803E-F8829D2F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Kommentárok</a:t>
            </a:r>
            <a:endParaRPr lang="en-US" dirty="0"/>
          </a:p>
        </p:txBody>
      </p:sp>
      <p:pic>
        <p:nvPicPr>
          <p:cNvPr id="8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61185FAB-A23A-427B-AC63-7874FE0F0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51" y="107174"/>
            <a:ext cx="4458249" cy="6130869"/>
          </a:xfrm>
        </p:spPr>
      </p:pic>
      <p:pic>
        <p:nvPicPr>
          <p:cNvPr id="10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id="{4E61EFF0-DC84-49B1-B154-7B23F7C5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1" t="58400" r="8829" b="31576"/>
          <a:stretch/>
        </p:blipFill>
        <p:spPr>
          <a:xfrm>
            <a:off x="434715" y="2065694"/>
            <a:ext cx="6835515" cy="1106914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Beszédbuborék: lekerekített sarkú téglalap 10">
            <a:extLst>
              <a:ext uri="{FF2B5EF4-FFF2-40B4-BE49-F238E27FC236}">
                <a16:creationId xmlns:a16="http://schemas.microsoft.com/office/drawing/2014/main" id="{F3B06CA5-5289-41E7-A98B-F78AF304E53F}"/>
              </a:ext>
            </a:extLst>
          </p:cNvPr>
          <p:cNvSpPr/>
          <p:nvPr/>
        </p:nvSpPr>
        <p:spPr>
          <a:xfrm>
            <a:off x="838200" y="4287187"/>
            <a:ext cx="2219756" cy="824459"/>
          </a:xfrm>
          <a:prstGeom prst="wedgeRoundRectCallout">
            <a:avLst>
              <a:gd name="adj1" fmla="val -52572"/>
              <a:gd name="adj2" fmla="val -18113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mégy: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i="1" dirty="0">
                <a:solidFill>
                  <a:schemeClr val="tx1"/>
                </a:solidFill>
              </a:rPr>
              <a:t>mész</a:t>
            </a:r>
            <a:r>
              <a:rPr lang="hu-HU" sz="2400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Beszédbuborék: lekerekített sarkú téglalap 11">
            <a:extLst>
              <a:ext uri="{FF2B5EF4-FFF2-40B4-BE49-F238E27FC236}">
                <a16:creationId xmlns:a16="http://schemas.microsoft.com/office/drawing/2014/main" id="{9C515E7F-6EFA-42E3-9C22-D44391520F00}"/>
              </a:ext>
            </a:extLst>
          </p:cNvPr>
          <p:cNvSpPr/>
          <p:nvPr/>
        </p:nvSpPr>
        <p:spPr>
          <a:xfrm>
            <a:off x="3521476" y="4287187"/>
            <a:ext cx="3748753" cy="824459"/>
          </a:xfrm>
          <a:prstGeom prst="wedgeRoundRectCallout">
            <a:avLst>
              <a:gd name="adj1" fmla="val 34373"/>
              <a:gd name="adj2" fmla="val -221136"/>
              <a:gd name="adj3" fmla="val 1666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holnap: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i="1" dirty="0">
                <a:solidFill>
                  <a:schemeClr val="tx1"/>
                </a:solidFill>
              </a:rPr>
              <a:t>régen szombaton</a:t>
            </a:r>
            <a:br>
              <a:rPr lang="hu-HU" sz="2400" i="1" dirty="0">
                <a:solidFill>
                  <a:schemeClr val="tx1"/>
                </a:solidFill>
              </a:rPr>
            </a:br>
            <a:r>
              <a:rPr lang="hu-HU" sz="2400" i="1" dirty="0">
                <a:solidFill>
                  <a:schemeClr val="tx1"/>
                </a:solidFill>
              </a:rPr>
              <a:t>is volt iskola</a:t>
            </a:r>
            <a:r>
              <a:rPr lang="hu-HU" sz="2400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C96C2F6-5143-4497-937B-05EE87FE1DB7}"/>
              </a:ext>
            </a:extLst>
          </p:cNvPr>
          <p:cNvSpPr txBox="1"/>
          <p:nvPr/>
        </p:nvSpPr>
        <p:spPr>
          <a:xfrm>
            <a:off x="838200" y="5666282"/>
            <a:ext cx="6432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i="1" dirty="0"/>
              <a:t>Változik a nyelv, változik a világ, változnak </a:t>
            </a:r>
            <a:br>
              <a:rPr lang="hu-HU" sz="2400" i="1" dirty="0"/>
            </a:br>
            <a:r>
              <a:rPr lang="hu-HU" sz="2400" i="1" dirty="0"/>
              <a:t>a realitások…  </a:t>
            </a:r>
            <a:r>
              <a:rPr lang="hu-HU" sz="2400" dirty="0">
                <a:sym typeface="Wingdings" panose="05000000000000000000" pitchFamily="2" charset="2"/>
              </a:rPr>
              <a:t></a:t>
            </a:r>
            <a:r>
              <a:rPr lang="hu-HU" sz="2400" i="1" dirty="0">
                <a:sym typeface="Wingdings" panose="05000000000000000000" pitchFamily="2" charset="2"/>
              </a:rPr>
              <a:t>  igény a magyarázatokra.</a:t>
            </a:r>
            <a:endParaRPr lang="en-US" sz="2400" i="1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90AB3C7-AF7D-486C-8397-250881DB9AE7}"/>
              </a:ext>
            </a:extLst>
          </p:cNvPr>
          <p:cNvSpPr txBox="1"/>
          <p:nvPr/>
        </p:nvSpPr>
        <p:spPr>
          <a:xfrm>
            <a:off x="7075358" y="6195207"/>
            <a:ext cx="480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Szepes Mária: </a:t>
            </a:r>
            <a:r>
              <a:rPr lang="hu-HU" i="1" dirty="0"/>
              <a:t>Pöttyös Panni naplója</a:t>
            </a:r>
            <a:r>
              <a:rPr lang="hu-HU" dirty="0"/>
              <a:t> [1959]</a:t>
            </a:r>
          </a:p>
          <a:p>
            <a:r>
              <a:rPr lang="hu-HU" dirty="0"/>
              <a:t>(Móra Könyvkiadó: Budapest, 2007, 2012</a:t>
            </a:r>
            <a:r>
              <a:rPr lang="hu-HU" baseline="30000" dirty="0"/>
              <a:t>3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74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Írásbeliséggel rendelkező kultúrák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767569"/>
            <a:ext cx="11237687" cy="4923518"/>
          </a:xfrm>
        </p:spPr>
        <p:txBody>
          <a:bodyPr>
            <a:normAutofit/>
          </a:bodyPr>
          <a:lstStyle/>
          <a:p>
            <a:r>
              <a:rPr lang="hu-HU" dirty="0"/>
              <a:t>Írásbeliséggel rendelkező kultúrák: a mítoszokat is leírják.</a:t>
            </a:r>
          </a:p>
          <a:p>
            <a:r>
              <a:rPr lang="hu-HU" dirty="0"/>
              <a:t>Kánon, kanonizáció:</a:t>
            </a:r>
          </a:p>
          <a:p>
            <a:pPr marL="914400" lvl="1" indent="-457200">
              <a:buAutoNum type="arabicPeriod"/>
            </a:pPr>
            <a:r>
              <a:rPr lang="hu-HU" dirty="0"/>
              <a:t>Lezárják az adott szövegkorpuszt.</a:t>
            </a:r>
          </a:p>
          <a:p>
            <a:pPr marL="914400" lvl="1" indent="-457200">
              <a:buAutoNum type="arabicPeriod"/>
            </a:pPr>
            <a:r>
              <a:rPr lang="hu-HU" dirty="0"/>
              <a:t>A korpusz társadalmi (kulturális, vallási) jelentőségre tesz szert.</a:t>
            </a:r>
          </a:p>
          <a:p>
            <a:pPr marL="914400" lvl="1" indent="-457200">
              <a:buAutoNum type="arabicPeriod"/>
            </a:pPr>
            <a:r>
              <a:rPr lang="hu-HU" dirty="0"/>
              <a:t>Az iskolai tananyag részévé, sőt központi elemévé válik (régebben bemagolták).</a:t>
            </a:r>
          </a:p>
          <a:p>
            <a:pPr marL="914400" lvl="1" indent="-457200">
              <a:buAutoNum type="arabicPeriod"/>
            </a:pPr>
            <a:r>
              <a:rPr lang="hu-HU" dirty="0"/>
              <a:t>Hivatkoznak, utalnak rá (explicit és implicit formában egyaránt).</a:t>
            </a:r>
            <a:br>
              <a:rPr lang="hu-HU" dirty="0"/>
            </a:br>
            <a:r>
              <a:rPr lang="hu-HU" i="1" dirty="0"/>
              <a:t>Intertextualitás:</a:t>
            </a:r>
            <a:r>
              <a:rPr lang="hu-HU" sz="2200" i="1" dirty="0"/>
              <a:t> </a:t>
            </a:r>
            <a:r>
              <a:rPr lang="hu-HU" sz="2200" dirty="0"/>
              <a:t>az egyik szöveg, </a:t>
            </a:r>
            <a:r>
              <a:rPr lang="hu-HU" sz="2200" i="1" dirty="0"/>
              <a:t>bizonyos céllal</a:t>
            </a:r>
            <a:r>
              <a:rPr lang="hu-HU" sz="2200" dirty="0"/>
              <a:t>, utal a másik szövegre, vagy idéz belőle.</a:t>
            </a:r>
          </a:p>
          <a:p>
            <a:pPr marL="914400" lvl="1" indent="-457200">
              <a:buAutoNum type="arabicPeriod"/>
            </a:pPr>
            <a:r>
              <a:rPr lang="hu-HU" dirty="0"/>
              <a:t>Értelmezik (exegézis, hermeneutika), kommentárok születnek hozzá.</a:t>
            </a:r>
          </a:p>
          <a:p>
            <a:pPr marL="914400" lvl="1" indent="-457200">
              <a:buAutoNum type="arabicPeriod"/>
            </a:pP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A homéroszi eposzok kanonizálása: a görög-római világ alapszövege.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Irodalmi kánon, történelmi kánon... (érettségi tananyag).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Az írásbeliségre épülő vallások szent iratai.</a:t>
            </a:r>
          </a:p>
        </p:txBody>
      </p:sp>
      <p:sp>
        <p:nvSpPr>
          <p:cNvPr id="4" name="Beszédbuborék: lekerekített sarkú téglalap 3">
            <a:extLst>
              <a:ext uri="{FF2B5EF4-FFF2-40B4-BE49-F238E27FC236}">
                <a16:creationId xmlns:a16="http://schemas.microsoft.com/office/drawing/2014/main" id="{1F884F91-AAB5-4E1A-83FF-E9B98B85DC1D}"/>
              </a:ext>
            </a:extLst>
          </p:cNvPr>
          <p:cNvSpPr/>
          <p:nvPr/>
        </p:nvSpPr>
        <p:spPr>
          <a:xfrm>
            <a:off x="9632731" y="5076495"/>
            <a:ext cx="2443155" cy="394138"/>
          </a:xfrm>
          <a:prstGeom prst="wedgeRoundRectCallout">
            <a:avLst>
              <a:gd name="adj1" fmla="val -116115"/>
              <a:gd name="adj2" fmla="val -779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/>
              <a:t>Ld. a következő diákat.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2391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9567" y="365125"/>
            <a:ext cx="10694233" cy="1325563"/>
          </a:xfrm>
        </p:spPr>
        <p:txBody>
          <a:bodyPr/>
          <a:lstStyle/>
          <a:p>
            <a:r>
              <a:rPr lang="hu-HU" dirty="0"/>
              <a:t>Írásbeliséggel rendelkező kultúrák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9567" y="1825624"/>
            <a:ext cx="11372775" cy="490900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hu-HU" dirty="0"/>
              <a:t>Írásbeliséggel rendelkező kultúrák: a mítoszokat is leírják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à"/>
            </a:pPr>
            <a:r>
              <a:rPr lang="hu-HU" dirty="0">
                <a:sym typeface="Wingdings" panose="05000000000000000000" pitchFamily="2" charset="2"/>
              </a:rPr>
              <a:t> k</a:t>
            </a:r>
            <a:r>
              <a:rPr lang="hu-HU" dirty="0"/>
              <a:t>ánon, </a:t>
            </a:r>
            <a:r>
              <a:rPr lang="hu-HU" dirty="0" err="1"/>
              <a:t>kanonizáció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u="sng" dirty="0">
                <a:sym typeface="Wingdings" panose="05000000000000000000" pitchFamily="2" charset="2"/>
              </a:rPr>
              <a:t>szent iratok</a:t>
            </a:r>
            <a:r>
              <a:rPr lang="hu-HU" dirty="0">
                <a:sym typeface="Wingdings" panose="05000000000000000000" pitchFamily="2" charset="2"/>
              </a:rPr>
              <a:t>:</a:t>
            </a:r>
          </a:p>
          <a:p>
            <a:pPr marL="0" indent="0">
              <a:lnSpc>
                <a:spcPct val="95000"/>
              </a:lnSpc>
              <a:buNone/>
            </a:pPr>
            <a:endParaRPr lang="hu-HU" sz="1200" dirty="0"/>
          </a:p>
          <a:p>
            <a:pPr lvl="1">
              <a:lnSpc>
                <a:spcPct val="95000"/>
              </a:lnSpc>
            </a:pPr>
            <a:r>
              <a:rPr lang="hu-HU" dirty="0"/>
              <a:t>Zsidóság: 	</a:t>
            </a:r>
            <a:r>
              <a:rPr lang="hu-HU" i="1" dirty="0"/>
              <a:t>Héber Biblia		Misna, Talmud,		Sulhan arukh</a:t>
            </a:r>
          </a:p>
          <a:p>
            <a:pPr lvl="1">
              <a:lnSpc>
                <a:spcPct val="95000"/>
              </a:lnSpc>
            </a:pPr>
            <a:r>
              <a:rPr lang="hu-HU" dirty="0"/>
              <a:t>Kereszténység: (keresztény) </a:t>
            </a:r>
            <a:r>
              <a:rPr lang="hu-HU" i="1" dirty="0"/>
              <a:t>Biblia	zsinati határozatok</a:t>
            </a:r>
            <a:br>
              <a:rPr lang="hu-HU" i="1" dirty="0"/>
            </a:br>
            <a:r>
              <a:rPr lang="hu-HU" i="1" dirty="0"/>
              <a:t>						</a:t>
            </a:r>
            <a:r>
              <a:rPr lang="hu-HU" dirty="0"/>
              <a:t>irányzatonként: </a:t>
            </a:r>
            <a:r>
              <a:rPr lang="hu-HU" i="1" dirty="0"/>
              <a:t>Luther, Kalvin, </a:t>
            </a:r>
            <a:r>
              <a:rPr lang="hu-HU" dirty="0"/>
              <a:t>stb. művei</a:t>
            </a:r>
          </a:p>
          <a:p>
            <a:pPr lvl="1">
              <a:lnSpc>
                <a:spcPct val="95000"/>
              </a:lnSpc>
            </a:pPr>
            <a:r>
              <a:rPr lang="hu-HU" dirty="0"/>
              <a:t>Iszlám: 		</a:t>
            </a:r>
            <a:r>
              <a:rPr lang="hu-HU" i="1" dirty="0"/>
              <a:t>Korán			szunna </a:t>
            </a:r>
            <a:r>
              <a:rPr lang="hu-HU" dirty="0"/>
              <a:t>és</a:t>
            </a:r>
            <a:r>
              <a:rPr lang="hu-HU" i="1" dirty="0"/>
              <a:t> hadísz </a:t>
            </a:r>
            <a:r>
              <a:rPr lang="hu-HU" dirty="0"/>
              <a:t>(szunnita iszlámban)</a:t>
            </a:r>
          </a:p>
          <a:p>
            <a:pPr lvl="1">
              <a:lnSpc>
                <a:spcPct val="95000"/>
              </a:lnSpc>
            </a:pPr>
            <a:r>
              <a:rPr lang="hu-HU" dirty="0"/>
              <a:t>Hinduizmus:	</a:t>
            </a:r>
            <a:r>
              <a:rPr lang="hu-HU" i="1" dirty="0"/>
              <a:t>Védák </a:t>
            </a:r>
            <a:r>
              <a:rPr lang="hu-HU" sz="2000" dirty="0"/>
              <a:t>(négy fő részből áll)</a:t>
            </a:r>
            <a:r>
              <a:rPr lang="hu-HU" dirty="0"/>
              <a:t>, Upanisadok </a:t>
            </a:r>
            <a:r>
              <a:rPr lang="hu-HU" sz="2000" dirty="0"/>
              <a:t>(filozófia)</a:t>
            </a:r>
            <a:r>
              <a:rPr lang="hu-HU" dirty="0"/>
              <a:t>, stb.</a:t>
            </a:r>
          </a:p>
          <a:p>
            <a:pPr lvl="1">
              <a:lnSpc>
                <a:spcPct val="95000"/>
              </a:lnSpc>
            </a:pPr>
            <a:r>
              <a:rPr lang="hu-HU" sz="2100" dirty="0"/>
              <a:t>Buddhizmus: különböző </a:t>
            </a:r>
            <a:r>
              <a:rPr lang="hu-HU" sz="2100" i="1" dirty="0"/>
              <a:t>szutrák</a:t>
            </a:r>
            <a:r>
              <a:rPr lang="hu-HU" sz="2100" dirty="0"/>
              <a:t>, részletek irányzatonként változnak (melyek Buddha tanításai)</a:t>
            </a:r>
            <a:r>
              <a:rPr lang="hu-HU" sz="2100" i="1" dirty="0"/>
              <a:t>.</a:t>
            </a:r>
          </a:p>
          <a:p>
            <a:pPr lvl="1">
              <a:lnSpc>
                <a:spcPct val="95000"/>
              </a:lnSpc>
            </a:pPr>
            <a:r>
              <a:rPr lang="hu-HU" dirty="0"/>
              <a:t>Zoroasztrianizmus: </a:t>
            </a:r>
            <a:r>
              <a:rPr lang="hu-HU" i="1" dirty="0"/>
              <a:t>Aveszta</a:t>
            </a:r>
          </a:p>
          <a:p>
            <a:pPr lvl="1">
              <a:lnSpc>
                <a:spcPct val="95000"/>
              </a:lnSpc>
            </a:pPr>
            <a:r>
              <a:rPr lang="hu-HU" sz="2100" dirty="0"/>
              <a:t>Lao-ce: </a:t>
            </a:r>
            <a:r>
              <a:rPr lang="hu-HU" sz="2100" i="1" dirty="0"/>
              <a:t>Tao te king (Út és erény); </a:t>
            </a:r>
            <a:r>
              <a:rPr lang="hu-HU" sz="2100" dirty="0"/>
              <a:t>Konfuciusz </a:t>
            </a:r>
            <a:r>
              <a:rPr lang="hu-HU" sz="2100" i="1" dirty="0"/>
              <a:t>művei.</a:t>
            </a:r>
          </a:p>
          <a:p>
            <a:pPr lvl="1">
              <a:lnSpc>
                <a:spcPct val="95000"/>
              </a:lnSpc>
            </a:pPr>
            <a:r>
              <a:rPr lang="hu-HU" sz="2100" dirty="0"/>
              <a:t>Mormon könyve; L. Ron Hubbard </a:t>
            </a:r>
            <a:r>
              <a:rPr lang="hu-HU" sz="2100" dirty="0" err="1"/>
              <a:t>művei</a:t>
            </a:r>
            <a:r>
              <a:rPr lang="hu-HU" sz="2100" dirty="0"/>
              <a:t> (a szcientológiában); stb.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C7AC4F49-7FAA-4FD0-94BB-AC48AC278DC1}"/>
              </a:ext>
            </a:extLst>
          </p:cNvPr>
          <p:cNvCxnSpPr/>
          <p:nvPr/>
        </p:nvCxnSpPr>
        <p:spPr>
          <a:xfrm>
            <a:off x="6069724" y="3041194"/>
            <a:ext cx="0" cy="1623848"/>
          </a:xfrm>
          <a:prstGeom prst="line">
            <a:avLst/>
          </a:prstGeom>
          <a:ln w="38100">
            <a:solidFill>
              <a:srgbClr val="9F5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0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7B79D7-F3A6-499B-AD48-DF3636E2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 erre a hétre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65EC72-9652-4210-AD76-AE4159615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4069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u="sng" dirty="0" err="1"/>
              <a:t>étikus</a:t>
            </a:r>
            <a:r>
              <a:rPr lang="hu-HU" u="sng" dirty="0"/>
              <a:t>:</a:t>
            </a:r>
            <a:br>
              <a:rPr lang="hu-HU" dirty="0"/>
            </a:br>
            <a:r>
              <a:rPr lang="hu-HU" i="1" dirty="0"/>
              <a:t>A zsidó újév délutánján a vallási vezető és a közösség kenyérmorzsákat szórnak egy folyó vízébe, amely a bűntől való megtisztulást szimbolizálja.</a:t>
            </a:r>
          </a:p>
          <a:p>
            <a:pPr marL="0" indent="0">
              <a:lnSpc>
                <a:spcPct val="110000"/>
              </a:lnSpc>
              <a:buNone/>
            </a:pPr>
            <a:endParaRPr lang="hu-HU" dirty="0"/>
          </a:p>
          <a:p>
            <a:pPr>
              <a:lnSpc>
                <a:spcPct val="110000"/>
              </a:lnSpc>
            </a:pPr>
            <a:r>
              <a:rPr lang="hu-HU" u="sng" dirty="0" err="1"/>
              <a:t>émikus</a:t>
            </a:r>
            <a:r>
              <a:rPr lang="hu-HU" u="sng" dirty="0"/>
              <a:t>:</a:t>
            </a:r>
            <a:br>
              <a:rPr lang="hu-HU" dirty="0"/>
            </a:br>
            <a:r>
              <a:rPr lang="hu-HU" i="1" dirty="0" err="1"/>
              <a:t>Ros</a:t>
            </a:r>
            <a:r>
              <a:rPr lang="hu-HU" i="1" dirty="0"/>
              <a:t> </a:t>
            </a:r>
            <a:r>
              <a:rPr lang="hu-HU" i="1" dirty="0" err="1"/>
              <a:t>hasanakor</a:t>
            </a:r>
            <a:r>
              <a:rPr lang="hu-HU" i="1" dirty="0"/>
              <a:t> a rabbi és a közösség a </a:t>
            </a:r>
            <a:r>
              <a:rPr lang="hu-HU" i="1" dirty="0" err="1"/>
              <a:t>táslih</a:t>
            </a:r>
            <a:r>
              <a:rPr lang="hu-HU" i="1" dirty="0"/>
              <a:t> szertartás során kenyérmorzsákat szórnak egy folyó vízébe, amely a </a:t>
            </a:r>
            <a:r>
              <a:rPr lang="hu-HU" i="1" dirty="0" err="1"/>
              <a:t>tesuvát</a:t>
            </a:r>
            <a:r>
              <a:rPr lang="hu-HU" i="1" dirty="0"/>
              <a:t> jelképezi. </a:t>
            </a:r>
          </a:p>
        </p:txBody>
      </p:sp>
    </p:spTree>
    <p:extLst>
      <p:ext uri="{BB962C8B-B14F-4D97-AF65-F5344CB8AC3E}">
        <p14:creationId xmlns:p14="http://schemas.microsoft.com/office/powerpoint/2010/main" val="2001713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szent szövegek kommentálása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571168"/>
            <a:ext cx="11480800" cy="52106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dirty="0"/>
              <a:t>A kommentár mint szellemi magatartás. A kommentárokat is kommentáljuk.</a:t>
            </a:r>
          </a:p>
          <a:p>
            <a:pPr>
              <a:lnSpc>
                <a:spcPct val="110000"/>
              </a:lnSpc>
            </a:pPr>
            <a:r>
              <a:rPr lang="hu-HU" dirty="0"/>
              <a:t>A szent szövegek nyelvezete </a:t>
            </a:r>
            <a:r>
              <a:rPr lang="hu-HU" i="1" dirty="0"/>
              <a:t>archaizálódik</a:t>
            </a:r>
            <a:r>
              <a:rPr lang="hu-HU" dirty="0"/>
              <a:t>: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Idővel változik a nyelv (zsidók esetén: áttérés az arámira, majd judeo-nyelvekre).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A kanonizált szöveg nyelve egyre régebbinek hangzik (archaikus nyelv), majd...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... egyre kevésbé lesz érthető – </a:t>
            </a:r>
            <a:r>
              <a:rPr lang="hu-HU" i="1" dirty="0"/>
              <a:t>magyarázni kell </a:t>
            </a:r>
            <a:r>
              <a:rPr lang="hu-HU" dirty="0"/>
              <a:t>a nyelvet.</a:t>
            </a:r>
          </a:p>
          <a:p>
            <a:pPr>
              <a:lnSpc>
                <a:spcPct val="110000"/>
              </a:lnSpc>
            </a:pPr>
            <a:r>
              <a:rPr lang="hu-HU" dirty="0"/>
              <a:t>A szent szövegek mint a teológia, etika és a vallásjog forrása: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A leírt szöveg nem beszél. Minden értelmezés kérdése (pl. parancs? kérdés? irónia?).</a:t>
            </a:r>
            <a:br>
              <a:rPr lang="hu-HU" dirty="0"/>
            </a:br>
            <a:r>
              <a:rPr lang="hu-HU" dirty="0"/>
              <a:t>(Héber Biblia: magánhangzók hiányában még több jelentés lenne lehetséges.)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Ami leírva: mit jelent pontosan? adott szituációban hogyan alkalmazandó? stb.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Ami nincs leírva, de „oda értendő”.		• Akár leírva, akár nem:  </a:t>
            </a:r>
            <a:r>
              <a:rPr lang="hu-HU" i="1" dirty="0"/>
              <a:t>miért?</a:t>
            </a:r>
          </a:p>
        </p:txBody>
      </p:sp>
    </p:spTree>
    <p:extLst>
      <p:ext uri="{BB962C8B-B14F-4D97-AF65-F5344CB8AC3E}">
        <p14:creationId xmlns:p14="http://schemas.microsoft.com/office/powerpoint/2010/main" val="2533802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szent szövegek kommentálása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3988" y="1576552"/>
            <a:ext cx="11092710" cy="52814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8000"/>
              </a:lnSpc>
              <a:buNone/>
            </a:pPr>
            <a:r>
              <a:rPr lang="hu-HU" u="sng" dirty="0"/>
              <a:t>Egy példa:</a:t>
            </a:r>
          </a:p>
          <a:p>
            <a:pPr>
              <a:lnSpc>
                <a:spcPct val="98000"/>
              </a:lnSpc>
            </a:pPr>
            <a:r>
              <a:rPr lang="hu-HU" dirty="0" err="1"/>
              <a:t>Exod</a:t>
            </a:r>
            <a:r>
              <a:rPr lang="hu-HU" dirty="0"/>
              <a:t> 23:19, </a:t>
            </a:r>
            <a:r>
              <a:rPr lang="hu-HU" dirty="0" err="1"/>
              <a:t>Exod</a:t>
            </a:r>
            <a:r>
              <a:rPr lang="hu-HU" dirty="0"/>
              <a:t> 34:26 és </a:t>
            </a:r>
            <a:r>
              <a:rPr lang="hu-HU" dirty="0" err="1"/>
              <a:t>Deut</a:t>
            </a:r>
            <a:r>
              <a:rPr lang="hu-HU" dirty="0"/>
              <a:t> 14:21:		</a:t>
            </a:r>
            <a:r>
              <a:rPr lang="he-IL" sz="3200" dirty="0">
                <a:solidFill>
                  <a:srgbClr val="C00000"/>
                </a:solidFill>
                <a:cs typeface="+mj-cs"/>
              </a:rPr>
              <a:t>לֹא-תְבַשֵּׁל גְּדִי בַּחֲלֵב אִמּוֹ</a:t>
            </a:r>
            <a:endParaRPr lang="hu-HU" sz="3200" dirty="0">
              <a:solidFill>
                <a:srgbClr val="C00000"/>
              </a:solidFill>
              <a:cs typeface="+mj-cs"/>
            </a:endParaRPr>
          </a:p>
          <a:p>
            <a:pPr>
              <a:lnSpc>
                <a:spcPct val="98000"/>
              </a:lnSpc>
            </a:pPr>
            <a:r>
              <a:rPr lang="hu-HU" dirty="0"/>
              <a:t>Szokásos fordítás:   „ne főzd meg a gödölyét anyja tejében”. </a:t>
            </a:r>
          </a:p>
          <a:p>
            <a:pPr>
              <a:lnSpc>
                <a:spcPct val="98000"/>
              </a:lnSpc>
            </a:pPr>
            <a:r>
              <a:rPr lang="hu-HU" dirty="0"/>
              <a:t>De miért? Felmerülő kérdések:</a:t>
            </a:r>
          </a:p>
          <a:p>
            <a:pPr marL="985838" lvl="1" defTabSz="985838">
              <a:lnSpc>
                <a:spcPct val="98000"/>
              </a:lnSpc>
            </a:pPr>
            <a:r>
              <a:rPr lang="hu-HU" sz="2600" u="sng" dirty="0"/>
              <a:t>Hogyan olvassuk ki</a:t>
            </a:r>
            <a:r>
              <a:rPr lang="hu-HU" sz="2600" dirty="0"/>
              <a:t> (az eredetileg pontozatlan) szöveget?</a:t>
            </a:r>
          </a:p>
          <a:p>
            <a:pPr marL="985838" lvl="1" defTabSz="985838">
              <a:lnSpc>
                <a:spcPct val="98000"/>
              </a:lnSpc>
              <a:buNone/>
            </a:pPr>
            <a:r>
              <a:rPr lang="hu-HU" sz="2600" dirty="0"/>
              <a:t>		</a:t>
            </a:r>
            <a:r>
              <a:rPr lang="hu-HU" sz="2600" i="1" dirty="0" err="1"/>
              <a:t>ḥēleḇ</a:t>
            </a:r>
            <a:r>
              <a:rPr lang="hu-HU" sz="2600" i="1" dirty="0"/>
              <a:t>	</a:t>
            </a:r>
            <a:r>
              <a:rPr lang="hu-HU" sz="2600" dirty="0"/>
              <a:t>’zsiradék’			</a:t>
            </a:r>
            <a:r>
              <a:rPr lang="hu-HU" sz="2600" i="1" dirty="0" err="1"/>
              <a:t>ḥālāḇ</a:t>
            </a:r>
            <a:r>
              <a:rPr lang="hu-HU" sz="2600" i="1" dirty="0"/>
              <a:t>	</a:t>
            </a:r>
            <a:r>
              <a:rPr lang="hu-HU" sz="2600" dirty="0"/>
              <a:t>’tej’</a:t>
            </a:r>
          </a:p>
          <a:p>
            <a:pPr marL="985838" lvl="1" defTabSz="985838">
              <a:lnSpc>
                <a:spcPct val="98000"/>
              </a:lnSpc>
            </a:pPr>
            <a:r>
              <a:rPr lang="hu-HU" sz="2600" dirty="0"/>
              <a:t>Akkor most </a:t>
            </a:r>
            <a:r>
              <a:rPr lang="hu-HU" sz="2600" u="sng" dirty="0"/>
              <a:t>mi a jelentés</a:t>
            </a:r>
            <a:r>
              <a:rPr lang="hu-HU" sz="2600" dirty="0"/>
              <a:t>: ’</a:t>
            </a:r>
            <a:r>
              <a:rPr lang="hu-HU" sz="2600" dirty="0" err="1"/>
              <a:t>anyja</a:t>
            </a:r>
            <a:r>
              <a:rPr lang="hu-HU" sz="2600" dirty="0"/>
              <a:t> tejében’ vagy ’</a:t>
            </a:r>
            <a:r>
              <a:rPr lang="hu-HU" sz="2600" dirty="0" err="1"/>
              <a:t>anyja</a:t>
            </a:r>
            <a:r>
              <a:rPr lang="hu-HU" sz="2600" dirty="0"/>
              <a:t> zsiradékában’?</a:t>
            </a:r>
          </a:p>
          <a:p>
            <a:pPr marL="985838" lvl="1" defTabSz="985838">
              <a:lnSpc>
                <a:spcPct val="98000"/>
              </a:lnSpc>
            </a:pPr>
            <a:r>
              <a:rPr lang="hu-HU" sz="2600" u="sng" dirty="0"/>
              <a:t>Mi következik ebből</a:t>
            </a:r>
            <a:r>
              <a:rPr lang="hu-HU" sz="2600" dirty="0"/>
              <a:t>: nem főzhetem [meg] a gödölyét az anyja tejében × 3. </a:t>
            </a:r>
          </a:p>
          <a:p>
            <a:pPr marL="985838" lvl="1" algn="just" defTabSz="985838">
              <a:lnSpc>
                <a:spcPct val="98000"/>
              </a:lnSpc>
            </a:pPr>
            <a:r>
              <a:rPr lang="hu-HU" sz="2600" spc="-10" dirty="0">
                <a:highlight>
                  <a:srgbClr val="00FF00"/>
                </a:highlight>
              </a:rPr>
              <a:t>Szóbeli tan</a:t>
            </a:r>
            <a:r>
              <a:rPr lang="hu-HU" sz="2600" spc="-10" dirty="0"/>
              <a:t>: 1. emlősállat húsát nem főzhetem tejben; 2. [más által] együtt főzött tejes-húsost nem fogyaszthatok; 3. hasznot sem húzhatok belőle</a:t>
            </a:r>
            <a:br>
              <a:rPr lang="hu-HU" sz="2600" spc="-10" dirty="0"/>
            </a:br>
            <a:r>
              <a:rPr lang="hu-HU" sz="2600" spc="-10" dirty="0"/>
              <a:t>(+ rabbinikus tilalom a szárnyashúsra, étkészletre stb. vonatkozóan).</a:t>
            </a:r>
          </a:p>
          <a:p>
            <a:pPr marL="985838" lvl="1" defTabSz="985838">
              <a:lnSpc>
                <a:spcPct val="98000"/>
              </a:lnSpc>
            </a:pPr>
            <a:r>
              <a:rPr lang="hu-HU" sz="2600" spc="-10" dirty="0"/>
              <a:t>Mi az </a:t>
            </a:r>
            <a:r>
              <a:rPr lang="hu-HU" sz="2600" u="sng" spc="-10" dirty="0"/>
              <a:t>oka</a:t>
            </a:r>
            <a:r>
              <a:rPr lang="hu-HU" sz="2600" spc="-10" dirty="0"/>
              <a:t> a tilalomnak? Más előírásokkal </a:t>
            </a:r>
            <a:r>
              <a:rPr lang="hu-HU" sz="2600" u="sng" spc="-10" dirty="0"/>
              <a:t>kapcsolat</a:t>
            </a:r>
            <a:r>
              <a:rPr lang="hu-HU" sz="2600" spc="-10" dirty="0"/>
              <a:t>? Mire (nem) </a:t>
            </a:r>
            <a:r>
              <a:rPr lang="hu-HU" sz="2600" u="sng" spc="-10" dirty="0"/>
              <a:t>érvényes</a:t>
            </a:r>
            <a:r>
              <a:rPr lang="hu-HU" sz="2600" spc="-10" dirty="0"/>
              <a:t>?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1126532" y="3653165"/>
            <a:ext cx="600075" cy="3000375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rgbClr val="FFFF0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882" y="3537679"/>
            <a:ext cx="923330" cy="316315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kommentálás, értelmezés folyamata</a:t>
            </a:r>
          </a:p>
        </p:txBody>
      </p:sp>
      <p:sp>
        <p:nvSpPr>
          <p:cNvPr id="4" name="Beszédbuborék: ellipszis 3">
            <a:extLst>
              <a:ext uri="{FF2B5EF4-FFF2-40B4-BE49-F238E27FC236}">
                <a16:creationId xmlns:a16="http://schemas.microsoft.com/office/drawing/2014/main" id="{189A6908-09E7-49AE-BD34-373E9EBA90B3}"/>
              </a:ext>
            </a:extLst>
          </p:cNvPr>
          <p:cNvSpPr/>
          <p:nvPr/>
        </p:nvSpPr>
        <p:spPr>
          <a:xfrm>
            <a:off x="9713627" y="2700377"/>
            <a:ext cx="2347572" cy="1242036"/>
          </a:xfrm>
          <a:prstGeom prst="wedgeEllipseCallout">
            <a:avLst>
              <a:gd name="adj1" fmla="val -59694"/>
              <a:gd name="adj2" fmla="val 76866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Szóbeli tan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(I. Mózesnek):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ḥālāḇ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’tej’.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168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4636" y="365125"/>
            <a:ext cx="10799164" cy="1325563"/>
          </a:xfrm>
        </p:spPr>
        <p:txBody>
          <a:bodyPr/>
          <a:lstStyle/>
          <a:p>
            <a:r>
              <a:rPr lang="hu-HU" dirty="0"/>
              <a:t>A szent szövegek kommentálása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4636" y="1855578"/>
            <a:ext cx="11535764" cy="49349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2400" i="1" spc="100" dirty="0"/>
              <a:t>„</a:t>
            </a:r>
            <a:r>
              <a:rPr lang="hu-HU" sz="2400" i="1" spc="100" dirty="0" err="1"/>
              <a:t>Kohn</a:t>
            </a:r>
            <a:r>
              <a:rPr lang="hu-HU" sz="2400" i="1" spc="100" dirty="0"/>
              <a:t> egy becsületes ember. </a:t>
            </a:r>
            <a:br>
              <a:rPr lang="hu-HU" sz="2400" i="1" spc="100" dirty="0"/>
            </a:br>
            <a:r>
              <a:rPr lang="hu-HU" sz="2400" i="1" spc="100" dirty="0"/>
              <a:t>Bocsánatot kérek.”</a:t>
            </a:r>
          </a:p>
          <a:p>
            <a:pPr marL="0" indent="0">
              <a:lnSpc>
                <a:spcPct val="110000"/>
              </a:lnSpc>
              <a:buNone/>
            </a:pPr>
            <a:endParaRPr lang="hu-HU" sz="1200" dirty="0"/>
          </a:p>
          <a:p>
            <a:pPr>
              <a:lnSpc>
                <a:spcPct val="110000"/>
              </a:lnSpc>
            </a:pPr>
            <a:r>
              <a:rPr lang="hu-HU" u="sng" dirty="0" err="1"/>
              <a:t>Autoritatív</a:t>
            </a:r>
            <a:r>
              <a:rPr lang="hu-HU" dirty="0"/>
              <a:t>, pl. rabbinikus és egyházi értelmezési hagyományok, </a:t>
            </a:r>
            <a:r>
              <a:rPr lang="hu-HU" dirty="0" err="1"/>
              <a:t>szunna</a:t>
            </a:r>
            <a:r>
              <a:rPr lang="hu-HU" dirty="0"/>
              <a:t>.</a:t>
            </a:r>
          </a:p>
          <a:p>
            <a:pPr>
              <a:lnSpc>
                <a:spcPct val="110000"/>
              </a:lnSpc>
            </a:pPr>
            <a:r>
              <a:rPr lang="hu-HU" spc="-10" dirty="0"/>
              <a:t>Síita iszlám, </a:t>
            </a:r>
            <a:r>
              <a:rPr lang="hu-HU" spc="-10" dirty="0" err="1"/>
              <a:t>karaita</a:t>
            </a:r>
            <a:r>
              <a:rPr lang="hu-HU" spc="-10" dirty="0"/>
              <a:t> zsidóság, reformáció: az értelmezési hagyomány </a:t>
            </a:r>
            <a:r>
              <a:rPr lang="hu-HU" u="sng" spc="-10" dirty="0"/>
              <a:t>elvetése</a:t>
            </a:r>
            <a:r>
              <a:rPr lang="hu-HU" spc="-10" dirty="0"/>
              <a:t>.</a:t>
            </a:r>
            <a:br>
              <a:rPr lang="hu-HU" spc="-10" dirty="0"/>
            </a:br>
            <a:r>
              <a:rPr lang="hu-HU" sz="2700" i="1" spc="-10" dirty="0" err="1"/>
              <a:t>Sola</a:t>
            </a:r>
            <a:r>
              <a:rPr lang="hu-HU" sz="2700" i="1" spc="-10" dirty="0"/>
              <a:t> Scriptura</a:t>
            </a:r>
            <a:r>
              <a:rPr lang="hu-HU" sz="2700" spc="-10" dirty="0"/>
              <a:t> = ’egyedül a Szentírás’. Luther: a Szentírás önmagát magyarázza.</a:t>
            </a:r>
          </a:p>
          <a:p>
            <a:pPr marL="0" indent="0" algn="ctr">
              <a:lnSpc>
                <a:spcPct val="110000"/>
              </a:lnSpc>
              <a:spcBef>
                <a:spcPts val="2400"/>
              </a:spcBef>
              <a:spcAft>
                <a:spcPts val="1400"/>
              </a:spcAft>
              <a:buNone/>
            </a:pPr>
            <a:r>
              <a:rPr lang="hu-HU" dirty="0"/>
              <a:t>„Szól”-e hozzánk a Biblia? Értelmezhető-e a szent szöveg</a:t>
            </a:r>
            <a:r>
              <a:rPr lang="hu-HU" spc="300" dirty="0"/>
              <a:t> </a:t>
            </a:r>
            <a:r>
              <a:rPr lang="hu-HU" i="1" spc="300" dirty="0"/>
              <a:t>önmagában </a:t>
            </a:r>
            <a:r>
              <a:rPr lang="hu-HU" spc="300" dirty="0"/>
              <a:t>?</a:t>
            </a:r>
          </a:p>
          <a:p>
            <a:pPr>
              <a:lnSpc>
                <a:spcPct val="110000"/>
              </a:lnSpc>
            </a:pPr>
            <a:r>
              <a:rPr lang="hu-HU" dirty="0"/>
              <a:t>Posztmodern (pl. </a:t>
            </a:r>
            <a:r>
              <a:rPr lang="en-US" i="1" dirty="0"/>
              <a:t>Stanley Fish</a:t>
            </a:r>
            <a:r>
              <a:rPr lang="hu-HU" dirty="0"/>
              <a:t>): az értelmezés szabad, de a lehetséges </a:t>
            </a:r>
            <a:r>
              <a:rPr lang="hu-HU" dirty="0" err="1"/>
              <a:t>értel-mezéseknek</a:t>
            </a:r>
            <a:r>
              <a:rPr lang="hu-HU" dirty="0"/>
              <a:t> határt szab az </a:t>
            </a:r>
            <a:r>
              <a:rPr lang="hu-HU" i="1" u="sng" spc="100" dirty="0"/>
              <a:t>értelmezési közösség</a:t>
            </a:r>
            <a:r>
              <a:rPr lang="hu-HU" i="1" dirty="0"/>
              <a:t> </a:t>
            </a:r>
            <a:r>
              <a:rPr lang="hu-HU" sz="2400" i="1" dirty="0"/>
              <a:t>(</a:t>
            </a:r>
            <a:r>
              <a:rPr lang="en-US" sz="2400" i="1" dirty="0"/>
              <a:t>interpretative community</a:t>
            </a:r>
            <a:r>
              <a:rPr lang="hu-HU" sz="2400" i="1" dirty="0"/>
              <a:t>)</a:t>
            </a:r>
            <a:r>
              <a:rPr lang="hu-HU" i="1" dirty="0"/>
              <a:t>.</a:t>
            </a:r>
            <a:endParaRPr lang="hu-HU" dirty="0"/>
          </a:p>
        </p:txBody>
      </p:sp>
      <p:sp>
        <p:nvSpPr>
          <p:cNvPr id="4" name="Cloud Callout 3"/>
          <p:cNvSpPr/>
          <p:nvPr/>
        </p:nvSpPr>
        <p:spPr>
          <a:xfrm>
            <a:off x="4704735" y="1307046"/>
            <a:ext cx="7409251" cy="1828078"/>
          </a:xfrm>
          <a:prstGeom prst="cloudCallout">
            <a:avLst>
              <a:gd name="adj1" fmla="val -23930"/>
              <a:gd name="adj2" fmla="val 3191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>
              <a:lnSpc>
                <a:spcPct val="95000"/>
              </a:lnSpc>
            </a:pPr>
            <a:r>
              <a:rPr lang="hu-HU" sz="2200" i="1" spc="50" dirty="0"/>
              <a:t>A </a:t>
            </a:r>
            <a:r>
              <a:rPr lang="hu-HU" sz="2200" b="1" spc="50" dirty="0">
                <a:solidFill>
                  <a:schemeClr val="tx1"/>
                </a:solidFill>
                <a:highlight>
                  <a:srgbClr val="00FF00"/>
                </a:highlight>
              </a:rPr>
              <a:t>szóbeli tan</a:t>
            </a:r>
            <a:r>
              <a:rPr lang="hu-HU" sz="2200" b="1" spc="50" dirty="0"/>
              <a:t> dogmája</a:t>
            </a:r>
            <a:r>
              <a:rPr lang="hu-HU" sz="2200" i="1" spc="50" dirty="0"/>
              <a:t> mint</a:t>
            </a:r>
            <a:br>
              <a:rPr lang="hu-HU" sz="2200" i="1" spc="50" dirty="0"/>
            </a:br>
            <a:r>
              <a:rPr lang="hu-HU" sz="2200" i="1" spc="50" dirty="0"/>
              <a:t>a rabbinikus értelmezés </a:t>
            </a:r>
            <a:r>
              <a:rPr lang="hu-HU" sz="2200" b="1" u="sng" spc="50" dirty="0"/>
              <a:t>legitimációja</a:t>
            </a:r>
            <a:r>
              <a:rPr lang="hu-HU" sz="2200" i="1" spc="50" dirty="0"/>
              <a:t>:</a:t>
            </a:r>
            <a:br>
              <a:rPr lang="hu-HU" sz="2200" i="1" spc="50" dirty="0"/>
            </a:br>
            <a:r>
              <a:rPr lang="hu-HU" sz="2200" i="1" spc="50" dirty="0"/>
              <a:t>„a mi értelmezésünk az egyedüli helyes, mert Istentől és Mózestől származik”.</a:t>
            </a:r>
            <a:endParaRPr lang="en-GB" sz="2200" i="1" spc="50" dirty="0"/>
          </a:p>
        </p:txBody>
      </p:sp>
      <p:sp>
        <p:nvSpPr>
          <p:cNvPr id="5" name="Tekercs: vízszintes 4">
            <a:extLst>
              <a:ext uri="{FF2B5EF4-FFF2-40B4-BE49-F238E27FC236}">
                <a16:creationId xmlns:a16="http://schemas.microsoft.com/office/drawing/2014/main" id="{FF6ED8CD-8400-40FA-B25D-BA32A8B9DF84}"/>
              </a:ext>
            </a:extLst>
          </p:cNvPr>
          <p:cNvSpPr/>
          <p:nvPr/>
        </p:nvSpPr>
        <p:spPr>
          <a:xfrm>
            <a:off x="8964119" y="55166"/>
            <a:ext cx="3126282" cy="1785422"/>
          </a:xfrm>
          <a:prstGeom prst="horizontalScroll">
            <a:avLst>
              <a:gd name="adj" fmla="val 17014"/>
            </a:avLst>
          </a:prstGeom>
          <a:solidFill>
            <a:srgbClr val="FFD3A7">
              <a:alpha val="90000"/>
            </a:srgbClr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perspectiveHeroicExtremeLeftFacing">
              <a:rot lat="487347" lon="2070000" rev="2142548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72000" rIns="36000" bIns="72000" rtlCol="0" anchor="ctr"/>
          <a:lstStyle/>
          <a:p>
            <a:pPr algn="ctr"/>
            <a:r>
              <a:rPr lang="hu-HU" sz="2600" i="1" spc="100" dirty="0">
                <a:solidFill>
                  <a:schemeClr val="tx1"/>
                </a:solidFill>
              </a:rPr>
              <a:t>„A Tórának hetven arca van”</a:t>
            </a:r>
            <a:endParaRPr lang="hu-HU" sz="1200" i="1" spc="100" dirty="0">
              <a:solidFill>
                <a:schemeClr val="tx1"/>
              </a:solidFill>
            </a:endParaRPr>
          </a:p>
          <a:p>
            <a:pPr algn="ctr"/>
            <a:r>
              <a:rPr lang="hu-HU" sz="1500" dirty="0">
                <a:solidFill>
                  <a:schemeClr val="tx1"/>
                </a:solidFill>
              </a:rPr>
              <a:t>(Abraham </a:t>
            </a:r>
            <a:r>
              <a:rPr lang="hu-HU" sz="1500" dirty="0" err="1">
                <a:solidFill>
                  <a:schemeClr val="tx1"/>
                </a:solidFill>
              </a:rPr>
              <a:t>ibn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 err="1">
                <a:solidFill>
                  <a:schemeClr val="tx1"/>
                </a:solidFill>
              </a:rPr>
              <a:t>Ezra</a:t>
            </a:r>
            <a:r>
              <a:rPr lang="hu-HU" sz="1500" dirty="0">
                <a:solidFill>
                  <a:schemeClr val="tx1"/>
                </a:solidFill>
              </a:rPr>
              <a:t>; </a:t>
            </a:r>
            <a:r>
              <a:rPr lang="hu-HU" sz="1500" dirty="0" err="1">
                <a:solidFill>
                  <a:schemeClr val="tx1"/>
                </a:solidFill>
              </a:rPr>
              <a:t>Zóhár</a:t>
            </a:r>
            <a:r>
              <a:rPr lang="hu-HU" sz="1500" dirty="0">
                <a:solidFill>
                  <a:schemeClr val="tx1"/>
                </a:solidFill>
              </a:rPr>
              <a:t>; stb.)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5F2B224-58E6-4849-9630-B594862FA4B1}"/>
              </a:ext>
            </a:extLst>
          </p:cNvPr>
          <p:cNvSpPr txBox="1"/>
          <p:nvPr/>
        </p:nvSpPr>
        <p:spPr>
          <a:xfrm>
            <a:off x="2248525" y="4623481"/>
            <a:ext cx="9623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i="1" spc="-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(egyúttal az </a:t>
            </a:r>
            <a:r>
              <a:rPr lang="hu-HU" sz="2000" i="1" spc="-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autoritatív</a:t>
            </a:r>
            <a:r>
              <a:rPr lang="hu-HU" sz="2000" i="1" spc="-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értelmezést képviselő tekintély megkérdőjelezése </a:t>
            </a:r>
            <a:r>
              <a:rPr lang="hu-HU" sz="2000" spc="-1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u-HU" sz="2000" i="1" spc="-1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egyházszakadás</a:t>
            </a:r>
            <a:r>
              <a:rPr lang="hu-HU" sz="2000" i="1" spc="-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2000" i="1" spc="-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8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5876" y="2389236"/>
            <a:ext cx="10987547" cy="34538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dirty="0"/>
              <a:t>Teológia, vallásfilozófia és vallásjog:</a:t>
            </a:r>
            <a:br>
              <a:rPr lang="hu-HU" dirty="0"/>
            </a:br>
            <a:br>
              <a:rPr lang="hu-HU" dirty="0"/>
            </a:br>
            <a:r>
              <a:rPr lang="hu-HU" sz="3600" i="1" dirty="0"/>
              <a:t>Intellektuális tevékenységi formák egyes, fejlett írásbeliséggel rendelkező vallási hagyományokban.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593171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219985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Teológia, vallásfilozófia és vallásjog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239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rmAutofit lnSpcReduction="10000"/>
          </a:bodyPr>
          <a:lstStyle/>
          <a:p>
            <a:pPr algn="ctr"/>
            <a:r>
              <a:rPr lang="hu-HU" dirty="0"/>
              <a:t>Isten – mint bölcsesség</a:t>
            </a:r>
          </a:p>
          <a:p>
            <a:pPr algn="ctr"/>
            <a:r>
              <a:rPr lang="hu-HU" b="0" i="1" dirty="0"/>
              <a:t>A vallásos ember célja ennek megismerése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7701" y="2554515"/>
            <a:ext cx="5283200" cy="4274258"/>
          </a:xfrm>
        </p:spPr>
        <p:txBody>
          <a:bodyPr>
            <a:normAutofit/>
          </a:bodyPr>
          <a:lstStyle/>
          <a:p>
            <a:r>
              <a:rPr lang="hu-HU" sz="2400" dirty="0"/>
              <a:t>„</a:t>
            </a:r>
            <a:r>
              <a:rPr lang="hu-HU" sz="2400" u="sng" dirty="0"/>
              <a:t>Filozófia</a:t>
            </a:r>
            <a:r>
              <a:rPr lang="hu-HU" sz="2400" dirty="0"/>
              <a:t>” = a bölcsesség szeretete.</a:t>
            </a:r>
          </a:p>
          <a:p>
            <a:pPr marL="533400"/>
            <a:r>
              <a:rPr lang="hu-HU" sz="2400" i="1" dirty="0"/>
              <a:t>Alexandriai </a:t>
            </a:r>
            <a:r>
              <a:rPr lang="hu-HU" sz="2400" i="1" dirty="0" err="1"/>
              <a:t>Philón</a:t>
            </a:r>
            <a:r>
              <a:rPr lang="hu-HU" sz="2400" i="1" dirty="0"/>
              <a:t>, Szt. Ágoston…</a:t>
            </a:r>
            <a:r>
              <a:rPr lang="hu-HU" sz="2400" dirty="0"/>
              <a:t>: „</a:t>
            </a:r>
            <a:r>
              <a:rPr lang="hu-HU" sz="2400" dirty="0" err="1"/>
              <a:t>bibliocentrikus</a:t>
            </a:r>
            <a:r>
              <a:rPr lang="hu-HU" sz="2400" dirty="0"/>
              <a:t>”-</a:t>
            </a:r>
            <a:r>
              <a:rPr lang="hu-HU" sz="2400" dirty="0" err="1"/>
              <a:t>sá</a:t>
            </a:r>
            <a:r>
              <a:rPr lang="hu-HU" sz="2400" dirty="0"/>
              <a:t> teszik az addig </a:t>
            </a:r>
            <a:r>
              <a:rPr lang="hu-HU" sz="2400" spc="-10" dirty="0"/>
              <a:t>nem szent könyv-alapú </a:t>
            </a:r>
            <a:r>
              <a:rPr lang="hu-HU" sz="2400" spc="-10" dirty="0" err="1"/>
              <a:t>gör</a:t>
            </a:r>
            <a:r>
              <a:rPr lang="hu-HU" sz="2400" spc="-10" dirty="0"/>
              <a:t>. filozófiát.</a:t>
            </a:r>
          </a:p>
          <a:p>
            <a:pPr marL="533400"/>
            <a:r>
              <a:rPr lang="hu-HU" sz="2400" i="1" dirty="0"/>
              <a:t>Baruch/Benedictus Spinoza</a:t>
            </a:r>
            <a:r>
              <a:rPr lang="hu-HU" sz="2400" dirty="0"/>
              <a:t>: ismét megszabadítja a filozófiát a szent könyvektől (a modern filoz. kezdete).</a:t>
            </a:r>
          </a:p>
          <a:p>
            <a:r>
              <a:rPr lang="hu-HU" sz="2400" u="sng" dirty="0"/>
              <a:t>Teológia</a:t>
            </a:r>
            <a:endParaRPr lang="hu-HU" sz="2400" dirty="0"/>
          </a:p>
          <a:p>
            <a:r>
              <a:rPr lang="hu-HU" sz="2400" u="sng" dirty="0"/>
              <a:t>Misztika</a:t>
            </a:r>
            <a:r>
              <a:rPr lang="hu-HU" sz="2400" dirty="0"/>
              <a:t>: ezoterikus bölcsesség megismerése, </a:t>
            </a:r>
            <a:br>
              <a:rPr lang="hu-HU" sz="2400" dirty="0"/>
            </a:br>
            <a:r>
              <a:rPr lang="hu-HU" sz="2400" dirty="0"/>
              <a:t>Isten megtapasztalása.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rmAutofit lnSpcReduction="10000"/>
          </a:bodyPr>
          <a:lstStyle/>
          <a:p>
            <a:pPr algn="ctr"/>
            <a:r>
              <a:rPr lang="hu-HU" dirty="0"/>
              <a:t>Isten – mint akarat</a:t>
            </a:r>
          </a:p>
          <a:p>
            <a:pPr algn="ctr"/>
            <a:r>
              <a:rPr lang="hu-HU" b="0" i="1" dirty="0"/>
              <a:t>A vallásos ember célja eszerint élni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86500" y="2632075"/>
            <a:ext cx="5905500" cy="3589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i="1" dirty="0"/>
              <a:t>Valamint: a mindennapi élet megszervezése.</a:t>
            </a:r>
          </a:p>
          <a:p>
            <a:r>
              <a:rPr lang="hu-HU" dirty="0"/>
              <a:t>Halákha: </a:t>
            </a:r>
            <a:r>
              <a:rPr lang="hu-HU" sz="2400" i="1" dirty="0"/>
              <a:t>mi-de-orajta</a:t>
            </a:r>
            <a:r>
              <a:rPr lang="hu-HU" sz="2400" dirty="0"/>
              <a:t> </a:t>
            </a:r>
            <a:r>
              <a:rPr lang="hu-HU" sz="2200" dirty="0"/>
              <a:t>(tórai)</a:t>
            </a:r>
            <a:r>
              <a:rPr lang="hu-HU" sz="2400" i="1" dirty="0"/>
              <a:t>, </a:t>
            </a:r>
            <a:br>
              <a:rPr lang="hu-HU" sz="2400" i="1" dirty="0"/>
            </a:br>
            <a:r>
              <a:rPr lang="hu-HU" sz="2400" i="1" dirty="0"/>
              <a:t>mi-de-rabbanan </a:t>
            </a:r>
            <a:r>
              <a:rPr lang="hu-HU" sz="2200" dirty="0"/>
              <a:t>(rabbinikus)</a:t>
            </a:r>
            <a:r>
              <a:rPr lang="hu-HU" sz="2400" i="1" dirty="0"/>
              <a:t>, minhag</a:t>
            </a:r>
            <a:r>
              <a:rPr lang="hu-HU" sz="2400" dirty="0"/>
              <a:t> </a:t>
            </a:r>
            <a:r>
              <a:rPr lang="hu-HU" sz="2200" dirty="0"/>
              <a:t>(szokás)</a:t>
            </a:r>
          </a:p>
          <a:p>
            <a:pPr>
              <a:tabLst>
                <a:tab pos="1168400" algn="l"/>
              </a:tabLst>
            </a:pPr>
            <a:r>
              <a:rPr lang="hu-HU" i="1" dirty="0"/>
              <a:t>Saría</a:t>
            </a:r>
            <a:r>
              <a:rPr lang="hu-HU" dirty="0"/>
              <a:t>:</a:t>
            </a:r>
            <a:r>
              <a:rPr lang="hu-HU" sz="2400" dirty="0"/>
              <a:t> 	isteni eredetű jogrendszer</a:t>
            </a:r>
            <a:br>
              <a:rPr lang="hu-HU" dirty="0"/>
            </a:br>
            <a:r>
              <a:rPr lang="hu-HU" i="1" dirty="0"/>
              <a:t>Fiqh</a:t>
            </a:r>
            <a:r>
              <a:rPr lang="hu-HU" dirty="0"/>
              <a:t>: 	</a:t>
            </a:r>
            <a:r>
              <a:rPr lang="hu-HU" sz="2400" dirty="0"/>
              <a:t>a saría ember által történő kutatása</a:t>
            </a:r>
          </a:p>
          <a:p>
            <a:r>
              <a:rPr lang="hu-HU" dirty="0"/>
              <a:t>keresztény vallásos etika</a:t>
            </a:r>
          </a:p>
          <a:p>
            <a:pPr marL="0" indent="0">
              <a:buNone/>
            </a:pPr>
            <a:r>
              <a:rPr lang="hu-HU" dirty="0"/>
              <a:t>+ kánonjog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33257" y="5500913"/>
            <a:ext cx="841829" cy="776781"/>
          </a:xfrm>
          <a:prstGeom prst="straightConnector1">
            <a:avLst/>
          </a:prstGeom>
          <a:ln w="165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60571" y="5094514"/>
            <a:ext cx="450732" cy="1254856"/>
          </a:xfrm>
          <a:prstGeom prst="straightConnector1">
            <a:avLst/>
          </a:prstGeom>
          <a:ln w="165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38384" y="6303454"/>
            <a:ext cx="724506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i="1" dirty="0"/>
              <a:t> A szent könyvek kommentálandók mindkét szemszögből 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462840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19921"/>
            <a:ext cx="10515600" cy="1049313"/>
          </a:xfrm>
        </p:spPr>
        <p:txBody>
          <a:bodyPr/>
          <a:lstStyle/>
          <a:p>
            <a:r>
              <a:rPr lang="hu-HU" dirty="0"/>
              <a:t>A vallásjog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19134"/>
            <a:ext cx="11077575" cy="5395991"/>
          </a:xfrm>
        </p:spPr>
        <p:txBody>
          <a:bodyPr>
            <a:normAutofit/>
          </a:bodyPr>
          <a:lstStyle/>
          <a:p>
            <a:pPr marL="0" indent="0">
              <a:lnSpc>
                <a:spcPct val="99000"/>
              </a:lnSpc>
              <a:buNone/>
            </a:pPr>
            <a:r>
              <a:rPr lang="hu-HU" dirty="0"/>
              <a:t>A vallásjogba tartozhat: 		</a:t>
            </a:r>
            <a:r>
              <a:rPr lang="hu-HU" i="1" spc="100" dirty="0">
                <a:latin typeface="+mj-lt"/>
              </a:rPr>
              <a:t>(de vallásonként és koronként változik!)</a:t>
            </a:r>
            <a:endParaRPr lang="hu-HU" spc="100" dirty="0">
              <a:latin typeface="+mj-lt"/>
            </a:endParaRPr>
          </a:p>
          <a:p>
            <a:pPr>
              <a:lnSpc>
                <a:spcPct val="99000"/>
              </a:lnSpc>
            </a:pPr>
            <a:r>
              <a:rPr lang="hu-HU" dirty="0"/>
              <a:t>Kimondottan vallási-rituális kérdések</a:t>
            </a:r>
          </a:p>
          <a:p>
            <a:pPr lvl="1">
              <a:lnSpc>
                <a:spcPct val="99000"/>
              </a:lnSpc>
            </a:pPr>
            <a:r>
              <a:rPr lang="hu-HU" dirty="0"/>
              <a:t>Például az áldozatok rendje, a liturgia rendje, ünnepek, rituális tisztaság…</a:t>
            </a:r>
          </a:p>
          <a:p>
            <a:pPr>
              <a:lnSpc>
                <a:spcPct val="99000"/>
              </a:lnSpc>
            </a:pPr>
            <a:r>
              <a:rPr lang="hu-HU" dirty="0"/>
              <a:t>A vallási intézményrendszerek működési rendje</a:t>
            </a:r>
          </a:p>
          <a:p>
            <a:pPr>
              <a:lnSpc>
                <a:spcPct val="99000"/>
              </a:lnSpc>
            </a:pPr>
            <a:r>
              <a:rPr lang="hu-HU" dirty="0"/>
              <a:t>Hagyományosan a vallást érintő </a:t>
            </a:r>
            <a:r>
              <a:rPr lang="hu-HU" sz="2400" dirty="0"/>
              <a:t>(de a modern korban attól elszakadt)</a:t>
            </a:r>
            <a:r>
              <a:rPr lang="hu-HU" dirty="0"/>
              <a:t> kérdések</a:t>
            </a:r>
          </a:p>
          <a:p>
            <a:pPr lvl="1">
              <a:lnSpc>
                <a:spcPct val="99000"/>
              </a:lnSpc>
            </a:pPr>
            <a:r>
              <a:rPr lang="hu-HU" dirty="0"/>
              <a:t>Pl. családjog (esküvő, válás, öröklés)</a:t>
            </a:r>
          </a:p>
          <a:p>
            <a:pPr>
              <a:lnSpc>
                <a:spcPct val="99000"/>
              </a:lnSpc>
            </a:pPr>
            <a:r>
              <a:rPr lang="hu-HU" dirty="0"/>
              <a:t>Mai fogalmaink szerint nem vallási kérdések </a:t>
            </a:r>
            <a:r>
              <a:rPr lang="hu-HU" sz="2400" dirty="0"/>
              <a:t>(pl. zsidóságban és iszlámban)</a:t>
            </a:r>
          </a:p>
          <a:p>
            <a:pPr lvl="1">
              <a:lnSpc>
                <a:spcPct val="99000"/>
              </a:lnSpc>
            </a:pPr>
            <a:r>
              <a:rPr lang="hu-HU" dirty="0"/>
              <a:t>Pl. polgári jog (pl. adásvétel), büntetőjog </a:t>
            </a:r>
            <a:r>
              <a:rPr lang="hu-HU" i="1" dirty="0"/>
              <a:t>(vö. etika)</a:t>
            </a:r>
            <a:r>
              <a:rPr lang="hu-HU" dirty="0"/>
              <a:t>, öröklési jog </a:t>
            </a:r>
            <a:r>
              <a:rPr lang="hu-HU" i="1" dirty="0"/>
              <a:t>(vö. családjog)</a:t>
            </a:r>
            <a:r>
              <a:rPr lang="hu-HU" dirty="0"/>
              <a:t>.</a:t>
            </a:r>
          </a:p>
          <a:p>
            <a:pPr>
              <a:lnSpc>
                <a:spcPct val="99000"/>
              </a:lnSpc>
            </a:pPr>
            <a:r>
              <a:rPr lang="hu-HU" dirty="0"/>
              <a:t>Etika – vallási alapokon</a:t>
            </a:r>
          </a:p>
          <a:p>
            <a:pPr lvl="1">
              <a:lnSpc>
                <a:spcPct val="99000"/>
              </a:lnSpc>
            </a:pPr>
            <a:r>
              <a:rPr lang="hu-HU" dirty="0"/>
              <a:t>Létezik-e, és ha igen, hol van a vallás és az etika határa? </a:t>
            </a:r>
            <a:br>
              <a:rPr lang="hu-HU" dirty="0"/>
            </a:br>
            <a:r>
              <a:rPr lang="hu-HU" dirty="0"/>
              <a:t>Lehet-e ellentmondás vallás és etika között?</a:t>
            </a:r>
          </a:p>
        </p:txBody>
      </p:sp>
    </p:spTree>
    <p:extLst>
      <p:ext uri="{BB962C8B-B14F-4D97-AF65-F5344CB8AC3E}">
        <p14:creationId xmlns:p14="http://schemas.microsoft.com/office/powerpoint/2010/main" val="3622695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372BCB-5E67-49AE-AFCD-01E8EF4F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32620" cy="2632908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hu-HU" dirty="0"/>
              <a:t>A szent szöveg értelmezési lehetőségei</a:t>
            </a:r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D06DC76-0228-49D1-A836-265262D62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62" y="102679"/>
            <a:ext cx="4365117" cy="6652641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88CEF31-A7F8-41D6-932A-D748177BD7A2}"/>
              </a:ext>
            </a:extLst>
          </p:cNvPr>
          <p:cNvSpPr txBox="1"/>
          <p:nvPr/>
        </p:nvSpPr>
        <p:spPr>
          <a:xfrm>
            <a:off x="3196155" y="6123543"/>
            <a:ext cx="289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Facebook, 2020.</a:t>
            </a:r>
            <a:endParaRPr lang="en-US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CB772D9-E1AF-445B-87FF-B4D5FDF32EFE}"/>
              </a:ext>
            </a:extLst>
          </p:cNvPr>
          <p:cNvSpPr txBox="1"/>
          <p:nvPr/>
        </p:nvSpPr>
        <p:spPr>
          <a:xfrm>
            <a:off x="1154243" y="3428999"/>
            <a:ext cx="3927423" cy="1835567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i="1" dirty="0"/>
              <a:t>Tóra</a:t>
            </a:r>
            <a:r>
              <a:rPr lang="hu-HU" sz="2400" dirty="0"/>
              <a:t>:	a szent szöveg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i="1" dirty="0"/>
              <a:t>Gemara</a:t>
            </a:r>
            <a:r>
              <a:rPr lang="hu-HU" sz="2400" dirty="0"/>
              <a:t>:	értelmezés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i="1" dirty="0" err="1"/>
              <a:t>Halakha</a:t>
            </a:r>
            <a:r>
              <a:rPr lang="hu-HU" sz="2400" dirty="0"/>
              <a:t>:	vallásgyakorlat	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i="1" dirty="0"/>
              <a:t>Kabala</a:t>
            </a:r>
            <a:r>
              <a:rPr lang="hu-HU" sz="2400" dirty="0"/>
              <a:t>: 	misztika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7015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citisoft.com/web_images/blogs/Complex-System-Gut.jpg">
            <a:extLst>
              <a:ext uri="{FF2B5EF4-FFF2-40B4-BE49-F238E27FC236}">
                <a16:creationId xmlns:a16="http://schemas.microsoft.com/office/drawing/2014/main" id="{ABD05A5E-5ADA-4E6F-B4A8-82D2E25D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759" y="0"/>
            <a:ext cx="2166938" cy="17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C2E4868-2B54-41B4-B673-A8617919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69" y="233283"/>
            <a:ext cx="10935931" cy="1325563"/>
          </a:xfrm>
        </p:spPr>
        <p:txBody>
          <a:bodyPr>
            <a:normAutofit/>
          </a:bodyPr>
          <a:lstStyle/>
          <a:p>
            <a:r>
              <a:rPr lang="hu-HU" sz="4200" spc="150" dirty="0"/>
              <a:t>Összefoglalás:</a:t>
            </a:r>
            <a:br>
              <a:rPr lang="hu-HU" sz="4200" spc="150" dirty="0"/>
            </a:br>
            <a:r>
              <a:rPr lang="hu-HU" sz="4200" spc="150" dirty="0"/>
              <a:t>      </a:t>
            </a:r>
            <a:r>
              <a:rPr lang="hu-HU" sz="4200" u="sng" spc="150" dirty="0"/>
              <a:t>színes spagettik ebben a diasorban</a:t>
            </a:r>
            <a:r>
              <a:rPr lang="hu-HU" sz="4200" spc="150" dirty="0"/>
              <a:t>:</a:t>
            </a:r>
            <a:endParaRPr lang="en-US" sz="4200" spc="15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3601E8-BACA-4E4C-B8EB-C87948D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29" y="1649128"/>
            <a:ext cx="11028567" cy="5032375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spcAft>
                <a:spcPts val="2400"/>
              </a:spcAft>
            </a:pPr>
            <a:r>
              <a:rPr lang="hu-HU" dirty="0"/>
              <a:t>A szent és természetfeletti létezők / lények / entitások / fogalmak</a:t>
            </a:r>
          </a:p>
          <a:p>
            <a:pPr>
              <a:lnSpc>
                <a:spcPct val="102000"/>
              </a:lnSpc>
              <a:spcAft>
                <a:spcPts val="2400"/>
              </a:spcAft>
            </a:pPr>
            <a:r>
              <a:rPr lang="hu-HU" dirty="0"/>
              <a:t>Világkép: 		</a:t>
            </a:r>
            <a:r>
              <a:rPr lang="hu-HU" i="1" dirty="0">
                <a:solidFill>
                  <a:srgbClr val="C55A11"/>
                </a:solidFill>
              </a:rPr>
              <a:t>kozmosz = a világ rendje</a:t>
            </a:r>
            <a:br>
              <a:rPr lang="hu-HU" dirty="0"/>
            </a:br>
            <a:r>
              <a:rPr lang="hu-HU" dirty="0"/>
              <a:t>a természetes és természetfeletti létezők egymáshoz való viszonya.</a:t>
            </a:r>
          </a:p>
          <a:p>
            <a:pPr>
              <a:lnSpc>
                <a:spcPct val="102000"/>
              </a:lnSpc>
              <a:spcAft>
                <a:spcPts val="2400"/>
              </a:spcAft>
            </a:pPr>
            <a:r>
              <a:rPr lang="hu-HU" dirty="0"/>
              <a:t>Mítoszok / narratívák / elbeszélések, amelyek a világképnek megfelelő kozmoszban játszódnak: </a:t>
            </a:r>
            <a:r>
              <a:rPr lang="hu-HU" sz="2500" i="1" dirty="0"/>
              <a:t>kozmogónia, etnogenezis, </a:t>
            </a:r>
            <a:r>
              <a:rPr lang="hu-HU" sz="2500" i="1" dirty="0" err="1"/>
              <a:t>hagiográfia</a:t>
            </a:r>
            <a:r>
              <a:rPr lang="hu-HU" sz="2500" i="1" dirty="0"/>
              <a:t>, </a:t>
            </a:r>
            <a:r>
              <a:rPr lang="hu-HU" sz="2500" i="1" dirty="0" err="1"/>
              <a:t>eszkatológia</a:t>
            </a:r>
            <a:r>
              <a:rPr lang="hu-HU" sz="2500" i="1" dirty="0"/>
              <a:t>…</a:t>
            </a:r>
          </a:p>
          <a:p>
            <a:pPr>
              <a:lnSpc>
                <a:spcPct val="102000"/>
              </a:lnSpc>
              <a:spcAft>
                <a:spcPts val="2400"/>
              </a:spcAft>
            </a:pPr>
            <a:r>
              <a:rPr lang="hu-HU" spc="-10" dirty="0"/>
              <a:t>Szent szövegek és kommentárjaik – 	</a:t>
            </a:r>
            <a:r>
              <a:rPr lang="hu-HU" sz="2400" i="1" spc="-10" dirty="0"/>
              <a:t>írásbeliséggel rendelkező kultúrákban</a:t>
            </a:r>
          </a:p>
          <a:p>
            <a:pPr>
              <a:lnSpc>
                <a:spcPct val="102000"/>
              </a:lnSpc>
              <a:spcAft>
                <a:spcPts val="2400"/>
              </a:spcAft>
            </a:pPr>
            <a:r>
              <a:rPr lang="hu-HU" spc="-20" dirty="0"/>
              <a:t>Teológia, vallásfilozófia és vallásjog –</a:t>
            </a:r>
            <a:r>
              <a:rPr lang="hu-HU" sz="2200" spc="-20" dirty="0"/>
              <a:t> </a:t>
            </a:r>
            <a:r>
              <a:rPr lang="hu-HU" sz="2200" i="1" spc="-20" dirty="0"/>
              <a:t>a vallással kapcsolatos intellektuális tevékenység</a:t>
            </a:r>
            <a:endParaRPr lang="en-US" sz="2200" i="1" spc="-20" dirty="0"/>
          </a:p>
        </p:txBody>
      </p:sp>
      <p:sp>
        <p:nvSpPr>
          <p:cNvPr id="4" name="Nyíl: szalag, jobbra mutató 3">
            <a:extLst>
              <a:ext uri="{FF2B5EF4-FFF2-40B4-BE49-F238E27FC236}">
                <a16:creationId xmlns:a16="http://schemas.microsoft.com/office/drawing/2014/main" id="{A1969019-72CA-496B-A494-6A42D97920B8}"/>
              </a:ext>
            </a:extLst>
          </p:cNvPr>
          <p:cNvSpPr/>
          <p:nvPr/>
        </p:nvSpPr>
        <p:spPr>
          <a:xfrm>
            <a:off x="417871" y="1814051"/>
            <a:ext cx="545694" cy="1325563"/>
          </a:xfrm>
          <a:prstGeom prst="curvedRightArrow">
            <a:avLst>
              <a:gd name="adj1" fmla="val 25000"/>
              <a:gd name="adj2" fmla="val 98960"/>
              <a:gd name="adj3" fmla="val 4214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Nyíl: szalag, jobbra mutató 4">
            <a:extLst>
              <a:ext uri="{FF2B5EF4-FFF2-40B4-BE49-F238E27FC236}">
                <a16:creationId xmlns:a16="http://schemas.microsoft.com/office/drawing/2014/main" id="{952CD11E-0F39-4675-BFFA-1A2C8C1DDE08}"/>
              </a:ext>
            </a:extLst>
          </p:cNvPr>
          <p:cNvSpPr/>
          <p:nvPr/>
        </p:nvSpPr>
        <p:spPr>
          <a:xfrm>
            <a:off x="417871" y="3057829"/>
            <a:ext cx="545694" cy="1325563"/>
          </a:xfrm>
          <a:prstGeom prst="curvedRightArrow">
            <a:avLst>
              <a:gd name="adj1" fmla="val 25000"/>
              <a:gd name="adj2" fmla="val 98960"/>
              <a:gd name="adj3" fmla="val 4214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Nyíl: szalag, jobbra mutató 5">
            <a:extLst>
              <a:ext uri="{FF2B5EF4-FFF2-40B4-BE49-F238E27FC236}">
                <a16:creationId xmlns:a16="http://schemas.microsoft.com/office/drawing/2014/main" id="{91BA1716-89F7-4E15-9A3A-2C26C7779D7F}"/>
              </a:ext>
            </a:extLst>
          </p:cNvPr>
          <p:cNvSpPr/>
          <p:nvPr/>
        </p:nvSpPr>
        <p:spPr>
          <a:xfrm>
            <a:off x="417870" y="4399929"/>
            <a:ext cx="545694" cy="1174960"/>
          </a:xfrm>
          <a:prstGeom prst="curvedRightArrow">
            <a:avLst>
              <a:gd name="adj1" fmla="val 25000"/>
              <a:gd name="adj2" fmla="val 98960"/>
              <a:gd name="adj3" fmla="val 42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Nyíl: szalag, jobbra mutató 7">
            <a:extLst>
              <a:ext uri="{FF2B5EF4-FFF2-40B4-BE49-F238E27FC236}">
                <a16:creationId xmlns:a16="http://schemas.microsoft.com/office/drawing/2014/main" id="{A9CF6A3C-7C62-4169-A798-BD50B42B56D2}"/>
              </a:ext>
            </a:extLst>
          </p:cNvPr>
          <p:cNvSpPr/>
          <p:nvPr/>
        </p:nvSpPr>
        <p:spPr>
          <a:xfrm>
            <a:off x="417869" y="5555217"/>
            <a:ext cx="545694" cy="937658"/>
          </a:xfrm>
          <a:prstGeom prst="curvedRightArrow">
            <a:avLst>
              <a:gd name="adj1" fmla="val 25000"/>
              <a:gd name="adj2" fmla="val 98960"/>
              <a:gd name="adj3" fmla="val 4214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687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188564"/>
            <a:ext cx="10515600" cy="231255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i="1" noProof="0" dirty="0"/>
              <a:t>Köszönöm a figyelmet, </a:t>
            </a:r>
            <a:br>
              <a:rPr lang="hu-HU" i="1" noProof="0" dirty="0"/>
            </a:br>
            <a:r>
              <a:rPr lang="hu-HU" i="1" noProof="0" dirty="0"/>
              <a:t>és viszlát következő alkalommal!</a:t>
            </a:r>
          </a:p>
        </p:txBody>
      </p:sp>
    </p:spTree>
    <p:extLst>
      <p:ext uri="{BB962C8B-B14F-4D97-AF65-F5344CB8AC3E}">
        <p14:creationId xmlns:p14="http://schemas.microsoft.com/office/powerpoint/2010/main" val="175129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826750" cy="39624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i="1" dirty="0"/>
              <a:t>Új téma: most kezdődik a félév 2. negyede</a:t>
            </a:r>
            <a:br>
              <a:rPr lang="hu-HU" sz="4800" i="1" dirty="0"/>
            </a:br>
            <a:r>
              <a:rPr lang="hu-HU" sz="4800" i="1" dirty="0"/>
              <a:t>(egyes vallási jelenségek)</a:t>
            </a:r>
            <a:br>
              <a:rPr lang="hu-HU" sz="4800" i="1" dirty="0"/>
            </a:br>
            <a:br>
              <a:rPr lang="hu-HU" dirty="0"/>
            </a:br>
            <a:r>
              <a:rPr lang="hu-HU" dirty="0"/>
              <a:t>Van-e kérdés, visszajelzés</a:t>
            </a:r>
            <a:br>
              <a:rPr lang="hu-HU" dirty="0"/>
            </a:br>
            <a:br>
              <a:rPr lang="hu-HU" sz="3100" dirty="0"/>
            </a:br>
            <a:r>
              <a:rPr lang="hu-HU" dirty="0"/>
              <a:t>az eddigiekkel kapcsolatban?</a:t>
            </a:r>
          </a:p>
        </p:txBody>
      </p:sp>
    </p:spTree>
    <p:extLst>
      <p:ext uri="{BB962C8B-B14F-4D97-AF65-F5344CB8AC3E}">
        <p14:creationId xmlns:p14="http://schemas.microsoft.com/office/powerpoint/2010/main" val="112496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vallástudomány</a:t>
            </a:r>
            <a:br>
              <a:rPr lang="hu-HU" noProof="0" dirty="0"/>
            </a:br>
            <a:r>
              <a:rPr lang="hu-HU" i="1" noProof="0" dirty="0"/>
              <a:t>nagyon</a:t>
            </a:r>
            <a:r>
              <a:rPr lang="hu-HU" noProof="0" dirty="0"/>
              <a:t> rövid története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639887"/>
          </a:xfrm>
        </p:spPr>
        <p:txBody>
          <a:bodyPr>
            <a:normAutofit/>
          </a:bodyPr>
          <a:lstStyle/>
          <a:p>
            <a:endParaRPr lang="hu-HU" dirty="0"/>
          </a:p>
          <a:p>
            <a:pPr algn="ctr"/>
            <a:r>
              <a:rPr lang="hu-HU" i="1" spc="300" dirty="0">
                <a:solidFill>
                  <a:schemeClr val="tx2">
                    <a:lumMod val="50000"/>
                  </a:schemeClr>
                </a:solidFill>
              </a:rPr>
              <a:t>A következő dián látható irányzatokról a félév </a:t>
            </a:r>
            <a:br>
              <a:rPr lang="hu-HU" i="1" spc="3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i="1" spc="300" dirty="0">
                <a:solidFill>
                  <a:schemeClr val="tx2">
                    <a:lumMod val="50000"/>
                  </a:schemeClr>
                </a:solidFill>
              </a:rPr>
              <a:t>harmadik negyedében lesz bővebben szó. </a:t>
            </a:r>
            <a:br>
              <a:rPr lang="hu-HU" i="1" spc="3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i="1" spc="300" dirty="0">
                <a:solidFill>
                  <a:schemeClr val="tx2">
                    <a:lumMod val="50000"/>
                  </a:schemeClr>
                </a:solidFill>
              </a:rPr>
              <a:t>Itt most dióhéjban áttekintjük őket, hogy lehessen rájuk utalni.</a:t>
            </a:r>
          </a:p>
        </p:txBody>
      </p:sp>
    </p:spTree>
    <p:extLst>
      <p:ext uri="{BB962C8B-B14F-4D97-AF65-F5344CB8AC3E}">
        <p14:creationId xmlns:p14="http://schemas.microsoft.com/office/powerpoint/2010/main" val="398926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vallástudomány története dióhéjban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1047" y="1825624"/>
            <a:ext cx="11353801" cy="4914389"/>
          </a:xfrm>
        </p:spPr>
        <p:txBody>
          <a:bodyPr>
            <a:normAutofit/>
          </a:bodyPr>
          <a:lstStyle/>
          <a:p>
            <a:pPr defTabSz="1223963">
              <a:lnSpc>
                <a:spcPct val="100000"/>
              </a:lnSpc>
            </a:pPr>
            <a:r>
              <a:rPr lang="hu-HU" noProof="0" dirty="0"/>
              <a:t>17-18. század: 		</a:t>
            </a:r>
            <a:r>
              <a:rPr lang="hu-HU" i="1" noProof="0" dirty="0"/>
              <a:t>a kezdetek</a:t>
            </a:r>
            <a:r>
              <a:rPr lang="hu-HU" noProof="0" dirty="0"/>
              <a:t> </a:t>
            </a:r>
            <a:br>
              <a:rPr lang="hu-HU" noProof="0" dirty="0"/>
            </a:br>
            <a:r>
              <a:rPr lang="hu-HU" noProof="0" dirty="0"/>
              <a:t>„Egzotikus” vallások (keleti kereszténység, iszlám, zsidóság...), a „másik” felfedezése és kutatása, részben érdekmentes érdeklődésből, részben térítési vagy politikai céllal. Korai bibliakritika. Elszakadás a teológiától.</a:t>
            </a:r>
            <a:br>
              <a:rPr lang="hu-HU" noProof="0" dirty="0"/>
            </a:br>
            <a:endParaRPr lang="hu-HU" sz="4800" noProof="0" dirty="0"/>
          </a:p>
          <a:p>
            <a:pPr>
              <a:lnSpc>
                <a:spcPct val="100000"/>
              </a:lnSpc>
              <a:tabLst>
                <a:tab pos="2057400" algn="l"/>
              </a:tabLst>
            </a:pPr>
            <a:r>
              <a:rPr lang="hu-HU" noProof="0" dirty="0"/>
              <a:t>19. század: 	</a:t>
            </a:r>
            <a:r>
              <a:rPr lang="hu-HU" b="1" noProof="0" dirty="0"/>
              <a:t>összehasonító vallástörténet </a:t>
            </a:r>
            <a:r>
              <a:rPr lang="hu-HU" noProof="0" dirty="0"/>
              <a:t>(történelem és filológia).</a:t>
            </a:r>
          </a:p>
          <a:p>
            <a:pPr>
              <a:lnSpc>
                <a:spcPct val="100000"/>
              </a:lnSpc>
              <a:tabLst>
                <a:tab pos="2057400" algn="l"/>
              </a:tabLst>
            </a:pPr>
            <a:r>
              <a:rPr lang="hu-HU" noProof="0" dirty="0"/>
              <a:t>19-20. sz. fordulója: 	</a:t>
            </a:r>
            <a:r>
              <a:rPr lang="hu-HU" b="1" noProof="0" dirty="0"/>
              <a:t>vallásszociológia</a:t>
            </a:r>
            <a:r>
              <a:rPr lang="hu-HU" noProof="0" dirty="0"/>
              <a:t> </a:t>
            </a:r>
            <a:r>
              <a:rPr lang="hu-HU" sz="2400" noProof="0" dirty="0"/>
              <a:t>(Karl Marx előfutár; Max </a:t>
            </a:r>
            <a:r>
              <a:rPr lang="hu-HU" sz="2400" noProof="0" dirty="0" err="1"/>
              <a:t>Weber</a:t>
            </a:r>
            <a:r>
              <a:rPr lang="hu-HU" sz="2400" noProof="0" dirty="0"/>
              <a:t>…)</a:t>
            </a:r>
            <a:r>
              <a:rPr lang="hu-HU" noProof="0" dirty="0"/>
              <a:t>.</a:t>
            </a:r>
          </a:p>
          <a:p>
            <a:pPr>
              <a:lnSpc>
                <a:spcPct val="100000"/>
              </a:lnSpc>
              <a:tabLst>
                <a:tab pos="2057400" algn="l"/>
              </a:tabLst>
            </a:pPr>
            <a:r>
              <a:rPr lang="hu-HU" noProof="0" dirty="0"/>
              <a:t>20. század: 	</a:t>
            </a:r>
            <a:r>
              <a:rPr lang="hu-HU" b="1" noProof="0" dirty="0"/>
              <a:t>antropológia</a:t>
            </a:r>
            <a:r>
              <a:rPr lang="hu-HU" noProof="0" dirty="0"/>
              <a:t>i és </a:t>
            </a:r>
            <a:r>
              <a:rPr lang="hu-HU" b="1" noProof="0" dirty="0"/>
              <a:t>pszichológia</a:t>
            </a:r>
            <a:r>
              <a:rPr lang="hu-HU" noProof="0" dirty="0"/>
              <a:t>i megközelítések; </a:t>
            </a:r>
            <a:r>
              <a:rPr lang="hu-HU" b="1" noProof="0" dirty="0"/>
              <a:t>fenomenológia</a:t>
            </a:r>
            <a:r>
              <a:rPr lang="hu-HU" noProof="0" dirty="0"/>
              <a:t>.</a:t>
            </a:r>
          </a:p>
          <a:p>
            <a:pPr>
              <a:lnSpc>
                <a:spcPct val="100000"/>
              </a:lnSpc>
              <a:tabLst>
                <a:tab pos="2057400" algn="l"/>
              </a:tabLst>
            </a:pPr>
            <a:r>
              <a:rPr lang="hu-HU" noProof="0" dirty="0"/>
              <a:t>21. század: 	kognitív vallástudomány (és mások).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EAC2ACF-3AA2-400F-8DCE-EB900C49ED39}"/>
              </a:ext>
            </a:extLst>
          </p:cNvPr>
          <p:cNvSpPr txBox="1"/>
          <p:nvPr/>
        </p:nvSpPr>
        <p:spPr>
          <a:xfrm>
            <a:off x="250723" y="3714682"/>
            <a:ext cx="283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u="sng" dirty="0"/>
              <a:t>Majd megjelenik</a:t>
            </a:r>
            <a:r>
              <a:rPr lang="hu-HU" sz="2800" i="1" dirty="0"/>
              <a:t>: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44970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84300"/>
            <a:ext cx="10515600" cy="3178175"/>
          </a:xfrm>
        </p:spPr>
        <p:txBody>
          <a:bodyPr/>
          <a:lstStyle/>
          <a:p>
            <a:r>
              <a:rPr lang="hu-HU" noProof="0" dirty="0"/>
              <a:t>	A vallás mint </a:t>
            </a:r>
            <a:r>
              <a:rPr lang="hu-HU" i="1" noProof="0" dirty="0"/>
              <a:t>komplex rendszer</a:t>
            </a:r>
            <a:br>
              <a:rPr lang="hu-HU" i="1" noProof="0" dirty="0"/>
            </a:br>
            <a:br>
              <a:rPr lang="hu-HU" sz="5000" i="1" noProof="0" dirty="0"/>
            </a:br>
            <a:r>
              <a:rPr lang="hu-HU" sz="4800" i="1" dirty="0"/>
              <a:t>							(ismétlés)</a:t>
            </a:r>
            <a:endParaRPr lang="hu-HU" sz="48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7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3866</TotalTime>
  <Words>5492</Words>
  <Application>Microsoft Office PowerPoint</Application>
  <PresentationFormat>Szélesvásznú</PresentationFormat>
  <Paragraphs>431</Paragraphs>
  <Slides>58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Wingdings</vt:lpstr>
      <vt:lpstr>Office-téma</vt:lpstr>
      <vt:lpstr>Bevezetés a vallástudományba  4. A vallás jelenségei (1):  hiedelmek, istenségek, mitológia,  szent szövegek, teológia, vallásjog.</vt:lpstr>
      <vt:lpstr>PowerPoint-bemutató</vt:lpstr>
      <vt:lpstr>Feladat a mai alkalomra</vt:lpstr>
      <vt:lpstr>Feladat erre a hétre</vt:lpstr>
      <vt:lpstr>Feladat erre a hétre</vt:lpstr>
      <vt:lpstr>Új téma: most kezdődik a félév 2. negyede (egyes vallási jelenségek)  Van-e kérdés, visszajelzés  az eddigiekkel kapcsolatban?</vt:lpstr>
      <vt:lpstr>A vallástudomány nagyon rövid története</vt:lpstr>
      <vt:lpstr>A vallástudomány története dióhéjban</vt:lpstr>
      <vt:lpstr> A vallás mint komplex rendszer         (ismétlés)</vt:lpstr>
      <vt:lpstr>A vallás mint rendszer       (ismétlés, de még sokszor lesz)</vt:lpstr>
      <vt:lpstr>A vallás mint rendszer       (ismétlés, de még sokszor lesz)</vt:lpstr>
      <vt:lpstr>A vallás mint rendszer    (ismétlés, de még sokszor lesz)</vt:lpstr>
      <vt:lpstr>A vallás részrendszerei    (ismétlés, de még sokszor lesz)</vt:lpstr>
      <vt:lpstr>A vallás részrendszerei (1):  gondolati elemek</vt:lpstr>
      <vt:lpstr>A vallás meghatározása   (még egyszer… )</vt:lpstr>
      <vt:lpstr>A vallás meghatározása   (még egyszer… )</vt:lpstr>
      <vt:lpstr>A vallás meghatározása   (még egyszer… )</vt:lpstr>
      <vt:lpstr>A „természetfeletti”:  istenek, félistenek, démonok,   szellemek, ősök, héroszok</vt:lpstr>
      <vt:lpstr>A természetfeletti megközelítése         – néhány példa</vt:lpstr>
      <vt:lpstr>A természetfeletti megközelítése         – néhány példa</vt:lpstr>
      <vt:lpstr>A természetfeletti megközelítése         – néhány példa</vt:lpstr>
      <vt:lpstr>A természetfeletti megközelítése         – néhány példa</vt:lpstr>
      <vt:lpstr>[egy lábjegyzet]</vt:lpstr>
      <vt:lpstr>A természetfeletti megközelítése         – néhány példa</vt:lpstr>
      <vt:lpstr>A természetfeletti megközelítése         – néhány példa</vt:lpstr>
      <vt:lpstr>Világnézet, kozmológia</vt:lpstr>
      <vt:lpstr>Világkép, kozmológia, kozmogónia, eszkatológia</vt:lpstr>
      <vt:lpstr>Világkép, kozmológia, kozmogónia, eszkatológia</vt:lpstr>
      <vt:lpstr>Világkép, kozmológia, kozmogónia, eszkatológia</vt:lpstr>
      <vt:lpstr>Világkép, kozmológia, kozmogónia, eszkatológia</vt:lpstr>
      <vt:lpstr>Világképek  D. Haller:  Atlasz. Etnológia. 2007, p. 232.</vt:lpstr>
      <vt:lpstr>Világképek  D. Haller:  Atlasz. Etnológia. 2007, p. 232.</vt:lpstr>
      <vt:lpstr>Kozmológiák    D. Haller: Atlasz. Etnológia. 2007, p. 234.</vt:lpstr>
      <vt:lpstr>Kozmológiák émikus értelmezése           V.ö. D. Haller: Atlasz. Etnológia. 2007, p. 235.</vt:lpstr>
      <vt:lpstr>Példa a zsidóság kozmológiájára</vt:lpstr>
      <vt:lpstr>Maimonides kozmológiája</vt:lpstr>
      <vt:lpstr>Mítosz és mitológia</vt:lpstr>
      <vt:lpstr>Narratíva = elbeszélés, történet</vt:lpstr>
      <vt:lpstr>Mítoszok  (Mitológia: adott kultúra mítoszainak összessége)</vt:lpstr>
      <vt:lpstr>Mítoszok  </vt:lpstr>
      <vt:lpstr>Mítoszok  </vt:lpstr>
      <vt:lpstr>Példa: a zsidó nép megszületése (etnogenezis)</vt:lpstr>
      <vt:lpstr>Példa: a zsidó nép megszületése (etnogenezis)</vt:lpstr>
      <vt:lpstr>Példa: a zsidó nép megszületése (etnogenezis)</vt:lpstr>
      <vt:lpstr>Szent szövegek    és azok kommentárjai</vt:lpstr>
      <vt:lpstr>Kommentárok</vt:lpstr>
      <vt:lpstr>Kommentárok</vt:lpstr>
      <vt:lpstr>Írásbeliséggel rendelkező kultúrák</vt:lpstr>
      <vt:lpstr>Írásbeliséggel rendelkező kultúrák</vt:lpstr>
      <vt:lpstr>A szent szövegek kommentálása</vt:lpstr>
      <vt:lpstr>A szent szövegek kommentálása</vt:lpstr>
      <vt:lpstr>A szent szövegek kommentálása</vt:lpstr>
      <vt:lpstr>Teológia, vallásfilozófia és vallásjog:  Intellektuális tevékenységi formák egyes, fejlett írásbeliséggel rendelkező vallási hagyományokban.</vt:lpstr>
      <vt:lpstr>Teológia, vallásfilozófia és vallásjog</vt:lpstr>
      <vt:lpstr>A vallásjog területei</vt:lpstr>
      <vt:lpstr>A szent szöveg értelmezési lehetőségei</vt:lpstr>
      <vt:lpstr>Összefoglalás:       színes spagettik ebben a diasorban:</vt:lpstr>
      <vt:lpstr>Köszönöm a figyelmet,  és viszlát következő alkalommal!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birot</dc:creator>
  <cp:lastModifiedBy>Biró Tamás</cp:lastModifiedBy>
  <cp:revision>457</cp:revision>
  <dcterms:created xsi:type="dcterms:W3CDTF">2014-09-22T10:01:53Z</dcterms:created>
  <dcterms:modified xsi:type="dcterms:W3CDTF">2023-03-21T21:00:13Z</dcterms:modified>
</cp:coreProperties>
</file>