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09" r:id="rId2"/>
    <p:sldId id="548" r:id="rId3"/>
    <p:sldId id="361" r:id="rId4"/>
    <p:sldId id="362" r:id="rId5"/>
    <p:sldId id="342" r:id="rId6"/>
    <p:sldId id="549" r:id="rId7"/>
    <p:sldId id="377" r:id="rId8"/>
    <p:sldId id="515" r:id="rId9"/>
    <p:sldId id="514" r:id="rId10"/>
    <p:sldId id="378" r:id="rId11"/>
    <p:sldId id="374" r:id="rId12"/>
    <p:sldId id="501" r:id="rId13"/>
    <p:sldId id="371" r:id="rId14"/>
    <p:sldId id="379" r:id="rId15"/>
    <p:sldId id="397" r:id="rId16"/>
    <p:sldId id="545" r:id="rId17"/>
    <p:sldId id="348" r:id="rId18"/>
    <p:sldId id="372" r:id="rId19"/>
    <p:sldId id="349" r:id="rId20"/>
    <p:sldId id="424" r:id="rId21"/>
    <p:sldId id="351" r:id="rId22"/>
    <p:sldId id="350" r:id="rId23"/>
    <p:sldId id="369" r:id="rId24"/>
    <p:sldId id="370" r:id="rId25"/>
    <p:sldId id="355" r:id="rId26"/>
    <p:sldId id="352" r:id="rId27"/>
    <p:sldId id="380" r:id="rId28"/>
    <p:sldId id="381" r:id="rId29"/>
    <p:sldId id="353" r:id="rId30"/>
    <p:sldId id="354" r:id="rId31"/>
    <p:sldId id="356" r:id="rId32"/>
    <p:sldId id="357" r:id="rId33"/>
    <p:sldId id="358" r:id="rId34"/>
    <p:sldId id="382" r:id="rId35"/>
    <p:sldId id="359" r:id="rId36"/>
    <p:sldId id="360" r:id="rId37"/>
    <p:sldId id="502" r:id="rId38"/>
    <p:sldId id="364" r:id="rId39"/>
    <p:sldId id="503" r:id="rId40"/>
    <p:sldId id="504" r:id="rId41"/>
    <p:sldId id="505" r:id="rId42"/>
    <p:sldId id="506" r:id="rId43"/>
    <p:sldId id="507" r:id="rId44"/>
    <p:sldId id="508" r:id="rId45"/>
    <p:sldId id="547" r:id="rId46"/>
    <p:sldId id="509" r:id="rId47"/>
    <p:sldId id="510" r:id="rId48"/>
    <p:sldId id="511" r:id="rId49"/>
    <p:sldId id="383" r:id="rId50"/>
    <p:sldId id="373" r:id="rId51"/>
    <p:sldId id="512" r:id="rId52"/>
    <p:sldId id="513" r:id="rId53"/>
    <p:sldId id="384" r:id="rId54"/>
    <p:sldId id="376" r:id="rId55"/>
    <p:sldId id="363" r:id="rId5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2F3C"/>
    <a:srgbClr val="843C0C"/>
    <a:srgbClr val="D24E5B"/>
    <a:srgbClr val="6E1C24"/>
    <a:srgbClr val="A16748"/>
    <a:srgbClr val="CCD7D7"/>
    <a:srgbClr val="81212A"/>
    <a:srgbClr val="385723"/>
    <a:srgbClr val="B68D9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643"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C34B71-3599-4AE3-A28B-D04FB756460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hu-HU"/>
        </a:p>
      </dgm:t>
    </dgm:pt>
    <dgm:pt modelId="{43A50945-44BC-4984-B913-69743FB42B37}">
      <dgm:prSet phldrT="[Szöveg]" custT="1"/>
      <dgm:spPr>
        <a:solidFill>
          <a:schemeClr val="accent2">
            <a:lumMod val="50000"/>
          </a:schemeClr>
        </a:solidFill>
      </dgm:spPr>
      <dgm:t>
        <a:bodyPr/>
        <a:lstStyle/>
        <a:p>
          <a:r>
            <a:rPr lang="hu-HU" sz="2800" dirty="0"/>
            <a:t>A vallástudomány (</a:t>
          </a:r>
          <a:r>
            <a:rPr lang="hu-HU" sz="2800" dirty="0" err="1"/>
            <a:t>étikus</a:t>
          </a:r>
          <a:r>
            <a:rPr lang="hu-HU" sz="2800" dirty="0"/>
            <a:t>) szakkifejezései</a:t>
          </a:r>
        </a:p>
      </dgm:t>
    </dgm:pt>
    <dgm:pt modelId="{E0CDAF50-1A66-44A3-992F-AD9B6F3FE211}" type="parTrans" cxnId="{98C16870-F696-4531-ACCB-97ADE9A36869}">
      <dgm:prSet/>
      <dgm:spPr/>
      <dgm:t>
        <a:bodyPr/>
        <a:lstStyle/>
        <a:p>
          <a:endParaRPr lang="hu-HU"/>
        </a:p>
      </dgm:t>
    </dgm:pt>
    <dgm:pt modelId="{DA9A9CA4-9EE7-415A-8024-930F0FF274BF}" type="sibTrans" cxnId="{98C16870-F696-4531-ACCB-97ADE9A36869}">
      <dgm:prSet/>
      <dgm:spPr>
        <a:solidFill>
          <a:schemeClr val="tx1"/>
        </a:solidFill>
        <a:scene3d>
          <a:camera prst="orthographicFront">
            <a:rot lat="0" lon="0" rev="10800000"/>
          </a:camera>
          <a:lightRig rig="threePt" dir="t"/>
        </a:scene3d>
      </dgm:spPr>
      <dgm:t>
        <a:bodyPr/>
        <a:lstStyle/>
        <a:p>
          <a:endParaRPr lang="hu-HU"/>
        </a:p>
      </dgm:t>
    </dgm:pt>
    <dgm:pt modelId="{C680EFC1-3887-4611-BB7B-0F09DC412ED5}">
      <dgm:prSet phldrT="[Szöveg]" custT="1"/>
      <dgm:spPr>
        <a:solidFill>
          <a:schemeClr val="accent6">
            <a:lumMod val="50000"/>
          </a:schemeClr>
        </a:solidFill>
      </dgm:spPr>
      <dgm:t>
        <a:bodyPr/>
        <a:lstStyle/>
        <a:p>
          <a:r>
            <a:rPr lang="hu-HU" sz="2800" dirty="0"/>
            <a:t>A kutató saját kultúrájából vett (</a:t>
          </a:r>
          <a:r>
            <a:rPr lang="hu-HU" sz="2800" dirty="0" err="1"/>
            <a:t>étikus</a:t>
          </a:r>
          <a:r>
            <a:rPr lang="hu-HU" sz="2800" dirty="0"/>
            <a:t>) fogalmak</a:t>
          </a:r>
        </a:p>
      </dgm:t>
    </dgm:pt>
    <dgm:pt modelId="{59A1FCBE-7308-4A20-A43C-1BB596746F3D}" type="parTrans" cxnId="{9A0441BF-E2CF-45C5-B483-6F678CF7B8A1}">
      <dgm:prSet/>
      <dgm:spPr/>
      <dgm:t>
        <a:bodyPr/>
        <a:lstStyle/>
        <a:p>
          <a:endParaRPr lang="hu-HU"/>
        </a:p>
      </dgm:t>
    </dgm:pt>
    <dgm:pt modelId="{1628EFED-A812-4908-8C32-FFFA997BC6E9}" type="sibTrans" cxnId="{9A0441BF-E2CF-45C5-B483-6F678CF7B8A1}">
      <dgm:prSet/>
      <dgm:spPr>
        <a:solidFill>
          <a:schemeClr val="tx1"/>
        </a:solidFill>
      </dgm:spPr>
      <dgm:t>
        <a:bodyPr/>
        <a:lstStyle/>
        <a:p>
          <a:endParaRPr lang="hu-HU"/>
        </a:p>
      </dgm:t>
    </dgm:pt>
    <dgm:pt modelId="{30151323-BB5A-48AB-8848-DDDB000969C3}">
      <dgm:prSet phldrT="[Szöveg]" custT="1"/>
      <dgm:spPr>
        <a:solidFill>
          <a:srgbClr val="7030A0"/>
        </a:solidFill>
      </dgm:spPr>
      <dgm:t>
        <a:bodyPr/>
        <a:lstStyle/>
        <a:p>
          <a:r>
            <a:rPr lang="hu-HU" sz="2800" dirty="0"/>
            <a:t>A kutatott közösség saját (</a:t>
          </a:r>
          <a:r>
            <a:rPr lang="hu-HU" sz="2800" dirty="0" err="1"/>
            <a:t>émikus</a:t>
          </a:r>
          <a:r>
            <a:rPr lang="hu-HU" sz="2800" dirty="0"/>
            <a:t>) fogalmai</a:t>
          </a:r>
        </a:p>
      </dgm:t>
    </dgm:pt>
    <dgm:pt modelId="{D35377D2-C202-42F0-B856-E54455E1B55A}" type="parTrans" cxnId="{0153DCC3-5653-4D20-BA54-CD78F97ACF01}">
      <dgm:prSet/>
      <dgm:spPr/>
      <dgm:t>
        <a:bodyPr/>
        <a:lstStyle/>
        <a:p>
          <a:endParaRPr lang="hu-HU"/>
        </a:p>
      </dgm:t>
    </dgm:pt>
    <dgm:pt modelId="{747BEE36-C4EC-48AB-AF4F-150D2F4CA9F1}" type="sibTrans" cxnId="{0153DCC3-5653-4D20-BA54-CD78F97ACF01}">
      <dgm:prSet/>
      <dgm:spPr>
        <a:solidFill>
          <a:schemeClr val="tx1"/>
        </a:solidFill>
        <a:scene3d>
          <a:camera prst="orthographicFront">
            <a:rot lat="0" lon="0" rev="10800000"/>
          </a:camera>
          <a:lightRig rig="threePt" dir="t"/>
        </a:scene3d>
      </dgm:spPr>
      <dgm:t>
        <a:bodyPr/>
        <a:lstStyle/>
        <a:p>
          <a:endParaRPr lang="hu-HU"/>
        </a:p>
      </dgm:t>
    </dgm:pt>
    <dgm:pt modelId="{9EB6D1D7-C538-44F3-9CB9-BC4B8B975FF9}" type="pres">
      <dgm:prSet presAssocID="{AFC34B71-3599-4AE3-A28B-D04FB7564600}" presName="cycle" presStyleCnt="0">
        <dgm:presLayoutVars>
          <dgm:dir/>
          <dgm:resizeHandles val="exact"/>
        </dgm:presLayoutVars>
      </dgm:prSet>
      <dgm:spPr/>
    </dgm:pt>
    <dgm:pt modelId="{B63E89B3-D0BD-4505-91FC-B8AFB9D3F556}" type="pres">
      <dgm:prSet presAssocID="{43A50945-44BC-4984-B913-69743FB42B37}" presName="node" presStyleLbl="node1" presStyleIdx="0" presStyleCnt="3" custScaleX="187422" custScaleY="85192" custRadScaleRad="42613" custRadScaleInc="-300000">
        <dgm:presLayoutVars>
          <dgm:bulletEnabled val="1"/>
        </dgm:presLayoutVars>
      </dgm:prSet>
      <dgm:spPr/>
    </dgm:pt>
    <dgm:pt modelId="{08C6E4FF-3644-4D19-A4B4-157E4CF76ADF}" type="pres">
      <dgm:prSet presAssocID="{DA9A9CA4-9EE7-415A-8024-930F0FF274BF}" presName="sibTrans" presStyleLbl="sibTrans2D1" presStyleIdx="0" presStyleCnt="3"/>
      <dgm:spPr/>
    </dgm:pt>
    <dgm:pt modelId="{5E0C10AC-1CD7-4C92-9B7D-B84A2D555672}" type="pres">
      <dgm:prSet presAssocID="{DA9A9CA4-9EE7-415A-8024-930F0FF274BF}" presName="connectorText" presStyleLbl="sibTrans2D1" presStyleIdx="0" presStyleCnt="3"/>
      <dgm:spPr/>
    </dgm:pt>
    <dgm:pt modelId="{AC89DDE3-9B87-4E15-988C-BA56192D1527}" type="pres">
      <dgm:prSet presAssocID="{C680EFC1-3887-4611-BB7B-0F09DC412ED5}" presName="node" presStyleLbl="node1" presStyleIdx="1" presStyleCnt="3" custScaleX="187422" custScaleY="85192" custRadScaleRad="253507" custRadScaleInc="-87915">
        <dgm:presLayoutVars>
          <dgm:bulletEnabled val="1"/>
        </dgm:presLayoutVars>
      </dgm:prSet>
      <dgm:spPr/>
    </dgm:pt>
    <dgm:pt modelId="{2FA0E722-D562-4F89-A471-6658A97B360A}" type="pres">
      <dgm:prSet presAssocID="{1628EFED-A812-4908-8C32-FFFA997BC6E9}" presName="sibTrans" presStyleLbl="sibTrans2D1" presStyleIdx="1" presStyleCnt="3" custScaleX="143259"/>
      <dgm:spPr/>
    </dgm:pt>
    <dgm:pt modelId="{616A70B3-2B86-4E88-9A60-A70848132D85}" type="pres">
      <dgm:prSet presAssocID="{1628EFED-A812-4908-8C32-FFFA997BC6E9}" presName="connectorText" presStyleLbl="sibTrans2D1" presStyleIdx="1" presStyleCnt="3"/>
      <dgm:spPr/>
    </dgm:pt>
    <dgm:pt modelId="{9CF26436-8096-4FF2-B2B3-D65194B88496}" type="pres">
      <dgm:prSet presAssocID="{30151323-BB5A-48AB-8848-DDDB000969C3}" presName="node" presStyleLbl="node1" presStyleIdx="2" presStyleCnt="3" custScaleX="187422" custScaleY="85192" custRadScaleRad="251727" custRadScaleInc="88575">
        <dgm:presLayoutVars>
          <dgm:bulletEnabled val="1"/>
        </dgm:presLayoutVars>
      </dgm:prSet>
      <dgm:spPr/>
    </dgm:pt>
    <dgm:pt modelId="{897352ED-1CCA-425B-8A08-4C7B4C104F51}" type="pres">
      <dgm:prSet presAssocID="{747BEE36-C4EC-48AB-AF4F-150D2F4CA9F1}" presName="sibTrans" presStyleLbl="sibTrans2D1" presStyleIdx="2" presStyleCnt="3"/>
      <dgm:spPr/>
    </dgm:pt>
    <dgm:pt modelId="{E928EAA1-BAA5-4506-AB1E-3D14AA5AE6DC}" type="pres">
      <dgm:prSet presAssocID="{747BEE36-C4EC-48AB-AF4F-150D2F4CA9F1}" presName="connectorText" presStyleLbl="sibTrans2D1" presStyleIdx="2" presStyleCnt="3"/>
      <dgm:spPr/>
    </dgm:pt>
  </dgm:ptLst>
  <dgm:cxnLst>
    <dgm:cxn modelId="{AF956B0D-D247-492D-80E8-EC86DD0FA35E}" type="presOf" srcId="{1628EFED-A812-4908-8C32-FFFA997BC6E9}" destId="{616A70B3-2B86-4E88-9A60-A70848132D85}" srcOrd="1" destOrd="0" presId="urn:microsoft.com/office/officeart/2005/8/layout/cycle2"/>
    <dgm:cxn modelId="{1355F41B-DE31-4585-923C-66CC609F2304}" type="presOf" srcId="{AFC34B71-3599-4AE3-A28B-D04FB7564600}" destId="{9EB6D1D7-C538-44F3-9CB9-BC4B8B975FF9}" srcOrd="0" destOrd="0" presId="urn:microsoft.com/office/officeart/2005/8/layout/cycle2"/>
    <dgm:cxn modelId="{42B3A023-9A2A-436E-8D82-AA3F1F8CB070}" type="presOf" srcId="{DA9A9CA4-9EE7-415A-8024-930F0FF274BF}" destId="{5E0C10AC-1CD7-4C92-9B7D-B84A2D555672}" srcOrd="1" destOrd="0" presId="urn:microsoft.com/office/officeart/2005/8/layout/cycle2"/>
    <dgm:cxn modelId="{9BF3022F-502F-4F34-8276-12C08671CCCA}" type="presOf" srcId="{747BEE36-C4EC-48AB-AF4F-150D2F4CA9F1}" destId="{E928EAA1-BAA5-4506-AB1E-3D14AA5AE6DC}" srcOrd="1" destOrd="0" presId="urn:microsoft.com/office/officeart/2005/8/layout/cycle2"/>
    <dgm:cxn modelId="{B56D8643-9FFF-4FB0-8E1D-3257C32714F9}" type="presOf" srcId="{43A50945-44BC-4984-B913-69743FB42B37}" destId="{B63E89B3-D0BD-4505-91FC-B8AFB9D3F556}" srcOrd="0" destOrd="0" presId="urn:microsoft.com/office/officeart/2005/8/layout/cycle2"/>
    <dgm:cxn modelId="{C352F767-EEA5-4258-A92B-CC9CAC8E23BE}" type="presOf" srcId="{747BEE36-C4EC-48AB-AF4F-150D2F4CA9F1}" destId="{897352ED-1CCA-425B-8A08-4C7B4C104F51}" srcOrd="0" destOrd="0" presId="urn:microsoft.com/office/officeart/2005/8/layout/cycle2"/>
    <dgm:cxn modelId="{98C16870-F696-4531-ACCB-97ADE9A36869}" srcId="{AFC34B71-3599-4AE3-A28B-D04FB7564600}" destId="{43A50945-44BC-4984-B913-69743FB42B37}" srcOrd="0" destOrd="0" parTransId="{E0CDAF50-1A66-44A3-992F-AD9B6F3FE211}" sibTransId="{DA9A9CA4-9EE7-415A-8024-930F0FF274BF}"/>
    <dgm:cxn modelId="{FF3F8C73-0919-49D6-AD99-6EA9E40B6B35}" type="presOf" srcId="{1628EFED-A812-4908-8C32-FFFA997BC6E9}" destId="{2FA0E722-D562-4F89-A471-6658A97B360A}" srcOrd="0" destOrd="0" presId="urn:microsoft.com/office/officeart/2005/8/layout/cycle2"/>
    <dgm:cxn modelId="{BCA47DB0-C006-4076-AD57-29F600E3C17D}" type="presOf" srcId="{C680EFC1-3887-4611-BB7B-0F09DC412ED5}" destId="{AC89DDE3-9B87-4E15-988C-BA56192D1527}" srcOrd="0" destOrd="0" presId="urn:microsoft.com/office/officeart/2005/8/layout/cycle2"/>
    <dgm:cxn modelId="{9038F1BC-92A9-463B-A46F-9EA3D9154432}" type="presOf" srcId="{30151323-BB5A-48AB-8848-DDDB000969C3}" destId="{9CF26436-8096-4FF2-B2B3-D65194B88496}" srcOrd="0" destOrd="0" presId="urn:microsoft.com/office/officeart/2005/8/layout/cycle2"/>
    <dgm:cxn modelId="{9A0441BF-E2CF-45C5-B483-6F678CF7B8A1}" srcId="{AFC34B71-3599-4AE3-A28B-D04FB7564600}" destId="{C680EFC1-3887-4611-BB7B-0F09DC412ED5}" srcOrd="1" destOrd="0" parTransId="{59A1FCBE-7308-4A20-A43C-1BB596746F3D}" sibTransId="{1628EFED-A812-4908-8C32-FFFA997BC6E9}"/>
    <dgm:cxn modelId="{0153DCC3-5653-4D20-BA54-CD78F97ACF01}" srcId="{AFC34B71-3599-4AE3-A28B-D04FB7564600}" destId="{30151323-BB5A-48AB-8848-DDDB000969C3}" srcOrd="2" destOrd="0" parTransId="{D35377D2-C202-42F0-B856-E54455E1B55A}" sibTransId="{747BEE36-C4EC-48AB-AF4F-150D2F4CA9F1}"/>
    <dgm:cxn modelId="{8BF182C8-8015-425B-9927-48F9F89A0F9C}" type="presOf" srcId="{DA9A9CA4-9EE7-415A-8024-930F0FF274BF}" destId="{08C6E4FF-3644-4D19-A4B4-157E4CF76ADF}" srcOrd="0" destOrd="0" presId="urn:microsoft.com/office/officeart/2005/8/layout/cycle2"/>
    <dgm:cxn modelId="{465835AE-D74F-408A-A6A6-19A3A305BB7D}" type="presParOf" srcId="{9EB6D1D7-C538-44F3-9CB9-BC4B8B975FF9}" destId="{B63E89B3-D0BD-4505-91FC-B8AFB9D3F556}" srcOrd="0" destOrd="0" presId="urn:microsoft.com/office/officeart/2005/8/layout/cycle2"/>
    <dgm:cxn modelId="{533FC38B-DE62-4150-92B8-677ECAFFD209}" type="presParOf" srcId="{9EB6D1D7-C538-44F3-9CB9-BC4B8B975FF9}" destId="{08C6E4FF-3644-4D19-A4B4-157E4CF76ADF}" srcOrd="1" destOrd="0" presId="urn:microsoft.com/office/officeart/2005/8/layout/cycle2"/>
    <dgm:cxn modelId="{71043E06-EB40-4D6A-A76E-15E357F15626}" type="presParOf" srcId="{08C6E4FF-3644-4D19-A4B4-157E4CF76ADF}" destId="{5E0C10AC-1CD7-4C92-9B7D-B84A2D555672}" srcOrd="0" destOrd="0" presId="urn:microsoft.com/office/officeart/2005/8/layout/cycle2"/>
    <dgm:cxn modelId="{4B965530-10C0-4004-9E83-228FA6B38609}" type="presParOf" srcId="{9EB6D1D7-C538-44F3-9CB9-BC4B8B975FF9}" destId="{AC89DDE3-9B87-4E15-988C-BA56192D1527}" srcOrd="2" destOrd="0" presId="urn:microsoft.com/office/officeart/2005/8/layout/cycle2"/>
    <dgm:cxn modelId="{259186EC-C2E0-4DF2-AFF0-B57262579E30}" type="presParOf" srcId="{9EB6D1D7-C538-44F3-9CB9-BC4B8B975FF9}" destId="{2FA0E722-D562-4F89-A471-6658A97B360A}" srcOrd="3" destOrd="0" presId="urn:microsoft.com/office/officeart/2005/8/layout/cycle2"/>
    <dgm:cxn modelId="{68276562-5936-4657-9B08-406119F2549F}" type="presParOf" srcId="{2FA0E722-D562-4F89-A471-6658A97B360A}" destId="{616A70B3-2B86-4E88-9A60-A70848132D85}" srcOrd="0" destOrd="0" presId="urn:microsoft.com/office/officeart/2005/8/layout/cycle2"/>
    <dgm:cxn modelId="{C2ECDE71-785A-4FC9-BD3C-CCAD6D00E718}" type="presParOf" srcId="{9EB6D1D7-C538-44F3-9CB9-BC4B8B975FF9}" destId="{9CF26436-8096-4FF2-B2B3-D65194B88496}" srcOrd="4" destOrd="0" presId="urn:microsoft.com/office/officeart/2005/8/layout/cycle2"/>
    <dgm:cxn modelId="{6DD7E259-6E90-411F-9AC3-18A2439657F4}" type="presParOf" srcId="{9EB6D1D7-C538-44F3-9CB9-BC4B8B975FF9}" destId="{897352ED-1CCA-425B-8A08-4C7B4C104F51}" srcOrd="5" destOrd="0" presId="urn:microsoft.com/office/officeart/2005/8/layout/cycle2"/>
    <dgm:cxn modelId="{F4600D77-93C3-43D3-B9B7-DC9C5B2B6DDB}" type="presParOf" srcId="{897352ED-1CCA-425B-8A08-4C7B4C104F51}" destId="{E928EAA1-BAA5-4506-AB1E-3D14AA5AE6D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C34B71-3599-4AE3-A28B-D04FB756460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hu-HU"/>
        </a:p>
      </dgm:t>
    </dgm:pt>
    <dgm:pt modelId="{43A50945-44BC-4984-B913-69743FB42B37}">
      <dgm:prSet phldrT="[Szöveg]" custT="1"/>
      <dgm:spPr>
        <a:solidFill>
          <a:schemeClr val="accent2">
            <a:lumMod val="50000"/>
          </a:schemeClr>
        </a:solidFill>
      </dgm:spPr>
      <dgm:t>
        <a:bodyPr/>
        <a:lstStyle/>
        <a:p>
          <a:r>
            <a:rPr lang="hu-HU" sz="2800" dirty="0"/>
            <a:t>A vallástudomány (</a:t>
          </a:r>
          <a:r>
            <a:rPr lang="hu-HU" sz="2800" dirty="0" err="1"/>
            <a:t>étikus</a:t>
          </a:r>
          <a:r>
            <a:rPr lang="hu-HU" sz="2800" dirty="0"/>
            <a:t>) szakkifejezései</a:t>
          </a:r>
        </a:p>
      </dgm:t>
    </dgm:pt>
    <dgm:pt modelId="{E0CDAF50-1A66-44A3-992F-AD9B6F3FE211}" type="parTrans" cxnId="{98C16870-F696-4531-ACCB-97ADE9A36869}">
      <dgm:prSet/>
      <dgm:spPr/>
      <dgm:t>
        <a:bodyPr/>
        <a:lstStyle/>
        <a:p>
          <a:endParaRPr lang="hu-HU"/>
        </a:p>
      </dgm:t>
    </dgm:pt>
    <dgm:pt modelId="{DA9A9CA4-9EE7-415A-8024-930F0FF274BF}" type="sibTrans" cxnId="{98C16870-F696-4531-ACCB-97ADE9A36869}">
      <dgm:prSet/>
      <dgm:spPr>
        <a:solidFill>
          <a:schemeClr val="tx1"/>
        </a:solidFill>
        <a:scene3d>
          <a:camera prst="orthographicFront">
            <a:rot lat="0" lon="0" rev="10800000"/>
          </a:camera>
          <a:lightRig rig="threePt" dir="t"/>
        </a:scene3d>
      </dgm:spPr>
      <dgm:t>
        <a:bodyPr/>
        <a:lstStyle/>
        <a:p>
          <a:endParaRPr lang="hu-HU"/>
        </a:p>
      </dgm:t>
    </dgm:pt>
    <dgm:pt modelId="{C680EFC1-3887-4611-BB7B-0F09DC412ED5}">
      <dgm:prSet phldrT="[Szöveg]" custT="1"/>
      <dgm:spPr>
        <a:solidFill>
          <a:schemeClr val="accent6">
            <a:lumMod val="50000"/>
          </a:schemeClr>
        </a:solidFill>
      </dgm:spPr>
      <dgm:t>
        <a:bodyPr/>
        <a:lstStyle/>
        <a:p>
          <a:r>
            <a:rPr lang="hu-HU" sz="2800" dirty="0"/>
            <a:t>A kutató saját kultúrájából vett (</a:t>
          </a:r>
          <a:r>
            <a:rPr lang="hu-HU" sz="2800" dirty="0" err="1"/>
            <a:t>étikus</a:t>
          </a:r>
          <a:r>
            <a:rPr lang="hu-HU" sz="2800" dirty="0"/>
            <a:t>) fogalmak</a:t>
          </a:r>
        </a:p>
      </dgm:t>
    </dgm:pt>
    <dgm:pt modelId="{59A1FCBE-7308-4A20-A43C-1BB596746F3D}" type="parTrans" cxnId="{9A0441BF-E2CF-45C5-B483-6F678CF7B8A1}">
      <dgm:prSet/>
      <dgm:spPr/>
      <dgm:t>
        <a:bodyPr/>
        <a:lstStyle/>
        <a:p>
          <a:endParaRPr lang="hu-HU"/>
        </a:p>
      </dgm:t>
    </dgm:pt>
    <dgm:pt modelId="{1628EFED-A812-4908-8C32-FFFA997BC6E9}" type="sibTrans" cxnId="{9A0441BF-E2CF-45C5-B483-6F678CF7B8A1}">
      <dgm:prSet/>
      <dgm:spPr>
        <a:solidFill>
          <a:schemeClr val="tx1"/>
        </a:solidFill>
      </dgm:spPr>
      <dgm:t>
        <a:bodyPr/>
        <a:lstStyle/>
        <a:p>
          <a:endParaRPr lang="hu-HU"/>
        </a:p>
      </dgm:t>
    </dgm:pt>
    <dgm:pt modelId="{30151323-BB5A-48AB-8848-DDDB000969C3}">
      <dgm:prSet phldrT="[Szöveg]" custT="1"/>
      <dgm:spPr>
        <a:solidFill>
          <a:srgbClr val="7030A0"/>
        </a:solidFill>
      </dgm:spPr>
      <dgm:t>
        <a:bodyPr/>
        <a:lstStyle/>
        <a:p>
          <a:r>
            <a:rPr lang="hu-HU" sz="2800" dirty="0"/>
            <a:t>A kutatott közösség saját (</a:t>
          </a:r>
          <a:r>
            <a:rPr lang="hu-HU" sz="2800" dirty="0" err="1"/>
            <a:t>émikus</a:t>
          </a:r>
          <a:r>
            <a:rPr lang="hu-HU" sz="2800" dirty="0"/>
            <a:t>) fogalmai</a:t>
          </a:r>
        </a:p>
      </dgm:t>
    </dgm:pt>
    <dgm:pt modelId="{D35377D2-C202-42F0-B856-E54455E1B55A}" type="parTrans" cxnId="{0153DCC3-5653-4D20-BA54-CD78F97ACF01}">
      <dgm:prSet/>
      <dgm:spPr/>
      <dgm:t>
        <a:bodyPr/>
        <a:lstStyle/>
        <a:p>
          <a:endParaRPr lang="hu-HU"/>
        </a:p>
      </dgm:t>
    </dgm:pt>
    <dgm:pt modelId="{747BEE36-C4EC-48AB-AF4F-150D2F4CA9F1}" type="sibTrans" cxnId="{0153DCC3-5653-4D20-BA54-CD78F97ACF01}">
      <dgm:prSet/>
      <dgm:spPr>
        <a:solidFill>
          <a:schemeClr val="tx1"/>
        </a:solidFill>
        <a:scene3d>
          <a:camera prst="orthographicFront">
            <a:rot lat="0" lon="0" rev="10800000"/>
          </a:camera>
          <a:lightRig rig="threePt" dir="t"/>
        </a:scene3d>
      </dgm:spPr>
      <dgm:t>
        <a:bodyPr/>
        <a:lstStyle/>
        <a:p>
          <a:endParaRPr lang="hu-HU"/>
        </a:p>
      </dgm:t>
    </dgm:pt>
    <dgm:pt modelId="{9EB6D1D7-C538-44F3-9CB9-BC4B8B975FF9}" type="pres">
      <dgm:prSet presAssocID="{AFC34B71-3599-4AE3-A28B-D04FB7564600}" presName="cycle" presStyleCnt="0">
        <dgm:presLayoutVars>
          <dgm:dir/>
          <dgm:resizeHandles val="exact"/>
        </dgm:presLayoutVars>
      </dgm:prSet>
      <dgm:spPr/>
    </dgm:pt>
    <dgm:pt modelId="{B63E89B3-D0BD-4505-91FC-B8AFB9D3F556}" type="pres">
      <dgm:prSet presAssocID="{43A50945-44BC-4984-B913-69743FB42B37}" presName="node" presStyleLbl="node1" presStyleIdx="0" presStyleCnt="3" custScaleX="187422" custScaleY="85192" custRadScaleRad="42613" custRadScaleInc="-300000">
        <dgm:presLayoutVars>
          <dgm:bulletEnabled val="1"/>
        </dgm:presLayoutVars>
      </dgm:prSet>
      <dgm:spPr/>
    </dgm:pt>
    <dgm:pt modelId="{08C6E4FF-3644-4D19-A4B4-157E4CF76ADF}" type="pres">
      <dgm:prSet presAssocID="{DA9A9CA4-9EE7-415A-8024-930F0FF274BF}" presName="sibTrans" presStyleLbl="sibTrans2D1" presStyleIdx="0" presStyleCnt="3"/>
      <dgm:spPr/>
    </dgm:pt>
    <dgm:pt modelId="{5E0C10AC-1CD7-4C92-9B7D-B84A2D555672}" type="pres">
      <dgm:prSet presAssocID="{DA9A9CA4-9EE7-415A-8024-930F0FF274BF}" presName="connectorText" presStyleLbl="sibTrans2D1" presStyleIdx="0" presStyleCnt="3"/>
      <dgm:spPr/>
    </dgm:pt>
    <dgm:pt modelId="{AC89DDE3-9B87-4E15-988C-BA56192D1527}" type="pres">
      <dgm:prSet presAssocID="{C680EFC1-3887-4611-BB7B-0F09DC412ED5}" presName="node" presStyleLbl="node1" presStyleIdx="1" presStyleCnt="3" custScaleX="187422" custScaleY="85192" custRadScaleRad="253507" custRadScaleInc="-87915">
        <dgm:presLayoutVars>
          <dgm:bulletEnabled val="1"/>
        </dgm:presLayoutVars>
      </dgm:prSet>
      <dgm:spPr/>
    </dgm:pt>
    <dgm:pt modelId="{2FA0E722-D562-4F89-A471-6658A97B360A}" type="pres">
      <dgm:prSet presAssocID="{1628EFED-A812-4908-8C32-FFFA997BC6E9}" presName="sibTrans" presStyleLbl="sibTrans2D1" presStyleIdx="1" presStyleCnt="3" custScaleX="143259"/>
      <dgm:spPr/>
    </dgm:pt>
    <dgm:pt modelId="{616A70B3-2B86-4E88-9A60-A70848132D85}" type="pres">
      <dgm:prSet presAssocID="{1628EFED-A812-4908-8C32-FFFA997BC6E9}" presName="connectorText" presStyleLbl="sibTrans2D1" presStyleIdx="1" presStyleCnt="3"/>
      <dgm:spPr/>
    </dgm:pt>
    <dgm:pt modelId="{9CF26436-8096-4FF2-B2B3-D65194B88496}" type="pres">
      <dgm:prSet presAssocID="{30151323-BB5A-48AB-8848-DDDB000969C3}" presName="node" presStyleLbl="node1" presStyleIdx="2" presStyleCnt="3" custScaleX="187422" custScaleY="85192" custRadScaleRad="251727" custRadScaleInc="88575">
        <dgm:presLayoutVars>
          <dgm:bulletEnabled val="1"/>
        </dgm:presLayoutVars>
      </dgm:prSet>
      <dgm:spPr/>
    </dgm:pt>
    <dgm:pt modelId="{897352ED-1CCA-425B-8A08-4C7B4C104F51}" type="pres">
      <dgm:prSet presAssocID="{747BEE36-C4EC-48AB-AF4F-150D2F4CA9F1}" presName="sibTrans" presStyleLbl="sibTrans2D1" presStyleIdx="2" presStyleCnt="3"/>
      <dgm:spPr/>
    </dgm:pt>
    <dgm:pt modelId="{E928EAA1-BAA5-4506-AB1E-3D14AA5AE6DC}" type="pres">
      <dgm:prSet presAssocID="{747BEE36-C4EC-48AB-AF4F-150D2F4CA9F1}" presName="connectorText" presStyleLbl="sibTrans2D1" presStyleIdx="2" presStyleCnt="3"/>
      <dgm:spPr/>
    </dgm:pt>
  </dgm:ptLst>
  <dgm:cxnLst>
    <dgm:cxn modelId="{AE56080D-D59D-405C-A8EE-C1B9539C70BB}" type="presOf" srcId="{1628EFED-A812-4908-8C32-FFFA997BC6E9}" destId="{616A70B3-2B86-4E88-9A60-A70848132D85}" srcOrd="1" destOrd="0" presId="urn:microsoft.com/office/officeart/2005/8/layout/cycle2"/>
    <dgm:cxn modelId="{AABBC129-EDDF-4749-9D6B-B632EE222C9D}" type="presOf" srcId="{30151323-BB5A-48AB-8848-DDDB000969C3}" destId="{9CF26436-8096-4FF2-B2B3-D65194B88496}" srcOrd="0" destOrd="0" presId="urn:microsoft.com/office/officeart/2005/8/layout/cycle2"/>
    <dgm:cxn modelId="{720B0860-565D-4AFA-9C10-F65483C0B3FE}" type="presOf" srcId="{DA9A9CA4-9EE7-415A-8024-930F0FF274BF}" destId="{5E0C10AC-1CD7-4C92-9B7D-B84A2D555672}" srcOrd="1" destOrd="0" presId="urn:microsoft.com/office/officeart/2005/8/layout/cycle2"/>
    <dgm:cxn modelId="{B896B34B-EAE1-41EC-8B05-E787B2F50784}" type="presOf" srcId="{1628EFED-A812-4908-8C32-FFFA997BC6E9}" destId="{2FA0E722-D562-4F89-A471-6658A97B360A}" srcOrd="0" destOrd="0" presId="urn:microsoft.com/office/officeart/2005/8/layout/cycle2"/>
    <dgm:cxn modelId="{1375824D-C7E8-4D31-92C5-6C5BD71BBAEE}" type="presOf" srcId="{747BEE36-C4EC-48AB-AF4F-150D2F4CA9F1}" destId="{897352ED-1CCA-425B-8A08-4C7B4C104F51}" srcOrd="0" destOrd="0" presId="urn:microsoft.com/office/officeart/2005/8/layout/cycle2"/>
    <dgm:cxn modelId="{3104BB4D-6957-43A2-939B-D9972934771C}" type="presOf" srcId="{DA9A9CA4-9EE7-415A-8024-930F0FF274BF}" destId="{08C6E4FF-3644-4D19-A4B4-157E4CF76ADF}" srcOrd="0" destOrd="0" presId="urn:microsoft.com/office/officeart/2005/8/layout/cycle2"/>
    <dgm:cxn modelId="{98C16870-F696-4531-ACCB-97ADE9A36869}" srcId="{AFC34B71-3599-4AE3-A28B-D04FB7564600}" destId="{43A50945-44BC-4984-B913-69743FB42B37}" srcOrd="0" destOrd="0" parTransId="{E0CDAF50-1A66-44A3-992F-AD9B6F3FE211}" sibTransId="{DA9A9CA4-9EE7-415A-8024-930F0FF274BF}"/>
    <dgm:cxn modelId="{C3FD527B-7C92-4845-9640-FCB2C30F9233}" type="presOf" srcId="{43A50945-44BC-4984-B913-69743FB42B37}" destId="{B63E89B3-D0BD-4505-91FC-B8AFB9D3F556}" srcOrd="0" destOrd="0" presId="urn:microsoft.com/office/officeart/2005/8/layout/cycle2"/>
    <dgm:cxn modelId="{EBC24680-49B2-4B7A-BAB4-302847FAC480}" type="presOf" srcId="{AFC34B71-3599-4AE3-A28B-D04FB7564600}" destId="{9EB6D1D7-C538-44F3-9CB9-BC4B8B975FF9}" srcOrd="0" destOrd="0" presId="urn:microsoft.com/office/officeart/2005/8/layout/cycle2"/>
    <dgm:cxn modelId="{9A0441BF-E2CF-45C5-B483-6F678CF7B8A1}" srcId="{AFC34B71-3599-4AE3-A28B-D04FB7564600}" destId="{C680EFC1-3887-4611-BB7B-0F09DC412ED5}" srcOrd="1" destOrd="0" parTransId="{59A1FCBE-7308-4A20-A43C-1BB596746F3D}" sibTransId="{1628EFED-A812-4908-8C32-FFFA997BC6E9}"/>
    <dgm:cxn modelId="{E49417C0-B8C8-4ED0-BD74-4814E499484A}" type="presOf" srcId="{747BEE36-C4EC-48AB-AF4F-150D2F4CA9F1}" destId="{E928EAA1-BAA5-4506-AB1E-3D14AA5AE6DC}" srcOrd="1" destOrd="0" presId="urn:microsoft.com/office/officeart/2005/8/layout/cycle2"/>
    <dgm:cxn modelId="{0153DCC3-5653-4D20-BA54-CD78F97ACF01}" srcId="{AFC34B71-3599-4AE3-A28B-D04FB7564600}" destId="{30151323-BB5A-48AB-8848-DDDB000969C3}" srcOrd="2" destOrd="0" parTransId="{D35377D2-C202-42F0-B856-E54455E1B55A}" sibTransId="{747BEE36-C4EC-48AB-AF4F-150D2F4CA9F1}"/>
    <dgm:cxn modelId="{B128B4CA-3333-46F8-8EB5-7E7196F3FDF7}" type="presOf" srcId="{C680EFC1-3887-4611-BB7B-0F09DC412ED5}" destId="{AC89DDE3-9B87-4E15-988C-BA56192D1527}" srcOrd="0" destOrd="0" presId="urn:microsoft.com/office/officeart/2005/8/layout/cycle2"/>
    <dgm:cxn modelId="{FA6C54B3-9743-456C-AADA-96C8DAF39BB4}" type="presParOf" srcId="{9EB6D1D7-C538-44F3-9CB9-BC4B8B975FF9}" destId="{B63E89B3-D0BD-4505-91FC-B8AFB9D3F556}" srcOrd="0" destOrd="0" presId="urn:microsoft.com/office/officeart/2005/8/layout/cycle2"/>
    <dgm:cxn modelId="{C99102D7-2831-478C-9772-B6AC6B96AF3F}" type="presParOf" srcId="{9EB6D1D7-C538-44F3-9CB9-BC4B8B975FF9}" destId="{08C6E4FF-3644-4D19-A4B4-157E4CF76ADF}" srcOrd="1" destOrd="0" presId="urn:microsoft.com/office/officeart/2005/8/layout/cycle2"/>
    <dgm:cxn modelId="{A3FC38A6-F1DC-4104-B16A-8DC38E5FA705}" type="presParOf" srcId="{08C6E4FF-3644-4D19-A4B4-157E4CF76ADF}" destId="{5E0C10AC-1CD7-4C92-9B7D-B84A2D555672}" srcOrd="0" destOrd="0" presId="urn:microsoft.com/office/officeart/2005/8/layout/cycle2"/>
    <dgm:cxn modelId="{5CF7233D-6019-4A66-A9C3-3E27EA733273}" type="presParOf" srcId="{9EB6D1D7-C538-44F3-9CB9-BC4B8B975FF9}" destId="{AC89DDE3-9B87-4E15-988C-BA56192D1527}" srcOrd="2" destOrd="0" presId="urn:microsoft.com/office/officeart/2005/8/layout/cycle2"/>
    <dgm:cxn modelId="{5F19913A-67A1-4C80-B20B-4AD1F7E97C15}" type="presParOf" srcId="{9EB6D1D7-C538-44F3-9CB9-BC4B8B975FF9}" destId="{2FA0E722-D562-4F89-A471-6658A97B360A}" srcOrd="3" destOrd="0" presId="urn:microsoft.com/office/officeart/2005/8/layout/cycle2"/>
    <dgm:cxn modelId="{7620DEDA-9324-4AE1-AAC7-31836371338F}" type="presParOf" srcId="{2FA0E722-D562-4F89-A471-6658A97B360A}" destId="{616A70B3-2B86-4E88-9A60-A70848132D85}" srcOrd="0" destOrd="0" presId="urn:microsoft.com/office/officeart/2005/8/layout/cycle2"/>
    <dgm:cxn modelId="{DE2D2FC4-AD88-41E4-B647-D3AE219AA636}" type="presParOf" srcId="{9EB6D1D7-C538-44F3-9CB9-BC4B8B975FF9}" destId="{9CF26436-8096-4FF2-B2B3-D65194B88496}" srcOrd="4" destOrd="0" presId="urn:microsoft.com/office/officeart/2005/8/layout/cycle2"/>
    <dgm:cxn modelId="{65F551FE-23BA-4CF5-8078-FDB4AD6A02FA}" type="presParOf" srcId="{9EB6D1D7-C538-44F3-9CB9-BC4B8B975FF9}" destId="{897352ED-1CCA-425B-8A08-4C7B4C104F51}" srcOrd="5" destOrd="0" presId="urn:microsoft.com/office/officeart/2005/8/layout/cycle2"/>
    <dgm:cxn modelId="{ED9AD94B-B11B-44DA-8F3A-6D42AC1EEAB0}" type="presParOf" srcId="{897352ED-1CCA-425B-8A08-4C7B4C104F51}" destId="{E928EAA1-BAA5-4506-AB1E-3D14AA5AE6D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E89B3-D0BD-4505-91FC-B8AFB9D3F556}">
      <dsp:nvSpPr>
        <dsp:cNvPr id="0" name=""/>
        <dsp:cNvSpPr/>
      </dsp:nvSpPr>
      <dsp:spPr>
        <a:xfrm>
          <a:off x="3277803" y="2845874"/>
          <a:ext cx="3959993" cy="1800001"/>
        </a:xfrm>
        <a:prstGeom prst="ellips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hu-HU" sz="2800" kern="1200" dirty="0"/>
            <a:t>A vallástudomány (</a:t>
          </a:r>
          <a:r>
            <a:rPr lang="hu-HU" sz="2800" kern="1200" dirty="0" err="1"/>
            <a:t>étikus</a:t>
          </a:r>
          <a:r>
            <a:rPr lang="hu-HU" sz="2800" kern="1200" dirty="0"/>
            <a:t>) szakkifejezései</a:t>
          </a:r>
        </a:p>
      </dsp:txBody>
      <dsp:txXfrm>
        <a:off x="3857731" y="3109478"/>
        <a:ext cx="2800137" cy="1272793"/>
      </dsp:txXfrm>
    </dsp:sp>
    <dsp:sp modelId="{08C6E4FF-3644-4D19-A4B4-157E4CF76ADF}">
      <dsp:nvSpPr>
        <dsp:cNvPr id="0" name=""/>
        <dsp:cNvSpPr/>
      </dsp:nvSpPr>
      <dsp:spPr>
        <a:xfrm rot="19311174">
          <a:off x="6441159" y="2117335"/>
          <a:ext cx="872255" cy="713095"/>
        </a:xfrm>
        <a:prstGeom prst="rightArrow">
          <a:avLst>
            <a:gd name="adj1" fmla="val 60000"/>
            <a:gd name="adj2" fmla="val 50000"/>
          </a:avLst>
        </a:prstGeom>
        <a:solidFill>
          <a:schemeClr val="tx1"/>
        </a:solidFill>
        <a:ln>
          <a:noFill/>
        </a:ln>
        <a:effectLst/>
        <a:scene3d>
          <a:camera prst="orthographicFront">
            <a:rot lat="0" lon="0" rev="10800000"/>
          </a:camera>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hu-HU" sz="3000" kern="1200"/>
        </a:p>
      </dsp:txBody>
      <dsp:txXfrm>
        <a:off x="6464004" y="2326024"/>
        <a:ext cx="658327" cy="427857"/>
      </dsp:txXfrm>
    </dsp:sp>
    <dsp:sp modelId="{AC89DDE3-9B87-4E15-988C-BA56192D1527}">
      <dsp:nvSpPr>
        <dsp:cNvPr id="0" name=""/>
        <dsp:cNvSpPr/>
      </dsp:nvSpPr>
      <dsp:spPr>
        <a:xfrm>
          <a:off x="6555606" y="271394"/>
          <a:ext cx="3959993" cy="1800001"/>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hu-HU" sz="2800" kern="1200" dirty="0"/>
            <a:t>A kutató saját kultúrájából vett (</a:t>
          </a:r>
          <a:r>
            <a:rPr lang="hu-HU" sz="2800" kern="1200" dirty="0" err="1"/>
            <a:t>étikus</a:t>
          </a:r>
          <a:r>
            <a:rPr lang="hu-HU" sz="2800" kern="1200" dirty="0"/>
            <a:t>) fogalmak</a:t>
          </a:r>
        </a:p>
      </dsp:txBody>
      <dsp:txXfrm>
        <a:off x="7135534" y="534998"/>
        <a:ext cx="2800137" cy="1272793"/>
      </dsp:txXfrm>
    </dsp:sp>
    <dsp:sp modelId="{2FA0E722-D562-4F89-A471-6658A97B360A}">
      <dsp:nvSpPr>
        <dsp:cNvPr id="0" name=""/>
        <dsp:cNvSpPr/>
      </dsp:nvSpPr>
      <dsp:spPr>
        <a:xfrm rot="10808772">
          <a:off x="4311319" y="806582"/>
          <a:ext cx="1970831" cy="71309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hu-HU" sz="3000" kern="1200"/>
        </a:p>
      </dsp:txBody>
      <dsp:txXfrm rot="10800000">
        <a:off x="4525247" y="949474"/>
        <a:ext cx="1756903" cy="427857"/>
      </dsp:txXfrm>
    </dsp:sp>
    <dsp:sp modelId="{9CF26436-8096-4FF2-B2B3-D65194B88496}">
      <dsp:nvSpPr>
        <dsp:cNvPr id="0" name=""/>
        <dsp:cNvSpPr/>
      </dsp:nvSpPr>
      <dsp:spPr>
        <a:xfrm>
          <a:off x="0" y="254666"/>
          <a:ext cx="3959993" cy="1800001"/>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hu-HU" sz="2800" kern="1200" dirty="0"/>
            <a:t>A kutatott közösség saját (</a:t>
          </a:r>
          <a:r>
            <a:rPr lang="hu-HU" sz="2800" kern="1200" dirty="0" err="1"/>
            <a:t>émikus</a:t>
          </a:r>
          <a:r>
            <a:rPr lang="hu-HU" sz="2800" kern="1200" dirty="0"/>
            <a:t>) fogalmai</a:t>
          </a:r>
        </a:p>
      </dsp:txBody>
      <dsp:txXfrm>
        <a:off x="579928" y="518270"/>
        <a:ext cx="2800137" cy="1272793"/>
      </dsp:txXfrm>
    </dsp:sp>
    <dsp:sp modelId="{897352ED-1CCA-425B-8A08-4C7B4C104F51}">
      <dsp:nvSpPr>
        <dsp:cNvPr id="0" name=""/>
        <dsp:cNvSpPr/>
      </dsp:nvSpPr>
      <dsp:spPr>
        <a:xfrm rot="2299649">
          <a:off x="3158880" y="2078261"/>
          <a:ext cx="880918" cy="713095"/>
        </a:xfrm>
        <a:prstGeom prst="rightArrow">
          <a:avLst>
            <a:gd name="adj1" fmla="val 60000"/>
            <a:gd name="adj2" fmla="val 50000"/>
          </a:avLst>
        </a:prstGeom>
        <a:solidFill>
          <a:schemeClr val="tx1"/>
        </a:solidFill>
        <a:ln>
          <a:noFill/>
        </a:ln>
        <a:effectLst/>
        <a:scene3d>
          <a:camera prst="orthographicFront">
            <a:rot lat="0" lon="0" rev="10800000"/>
          </a:camera>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hu-HU" sz="3000" kern="1200"/>
        </a:p>
      </dsp:txBody>
      <dsp:txXfrm>
        <a:off x="3181933" y="2154546"/>
        <a:ext cx="666990" cy="427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E89B3-D0BD-4505-91FC-B8AFB9D3F556}">
      <dsp:nvSpPr>
        <dsp:cNvPr id="0" name=""/>
        <dsp:cNvSpPr/>
      </dsp:nvSpPr>
      <dsp:spPr>
        <a:xfrm>
          <a:off x="3277803" y="2845874"/>
          <a:ext cx="3959993" cy="1800001"/>
        </a:xfrm>
        <a:prstGeom prst="ellips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hu-HU" sz="2800" kern="1200" dirty="0"/>
            <a:t>A vallástudomány (</a:t>
          </a:r>
          <a:r>
            <a:rPr lang="hu-HU" sz="2800" kern="1200" dirty="0" err="1"/>
            <a:t>étikus</a:t>
          </a:r>
          <a:r>
            <a:rPr lang="hu-HU" sz="2800" kern="1200" dirty="0"/>
            <a:t>) szakkifejezései</a:t>
          </a:r>
        </a:p>
      </dsp:txBody>
      <dsp:txXfrm>
        <a:off x="3857731" y="3109478"/>
        <a:ext cx="2800137" cy="1272793"/>
      </dsp:txXfrm>
    </dsp:sp>
    <dsp:sp modelId="{08C6E4FF-3644-4D19-A4B4-157E4CF76ADF}">
      <dsp:nvSpPr>
        <dsp:cNvPr id="0" name=""/>
        <dsp:cNvSpPr/>
      </dsp:nvSpPr>
      <dsp:spPr>
        <a:xfrm rot="19311174">
          <a:off x="6441159" y="2117335"/>
          <a:ext cx="872255" cy="713095"/>
        </a:xfrm>
        <a:prstGeom prst="rightArrow">
          <a:avLst>
            <a:gd name="adj1" fmla="val 60000"/>
            <a:gd name="adj2" fmla="val 50000"/>
          </a:avLst>
        </a:prstGeom>
        <a:solidFill>
          <a:schemeClr val="tx1"/>
        </a:solidFill>
        <a:ln>
          <a:noFill/>
        </a:ln>
        <a:effectLst/>
        <a:scene3d>
          <a:camera prst="orthographicFront">
            <a:rot lat="0" lon="0" rev="10800000"/>
          </a:camera>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hu-HU" sz="3000" kern="1200"/>
        </a:p>
      </dsp:txBody>
      <dsp:txXfrm>
        <a:off x="6464004" y="2326024"/>
        <a:ext cx="658327" cy="427857"/>
      </dsp:txXfrm>
    </dsp:sp>
    <dsp:sp modelId="{AC89DDE3-9B87-4E15-988C-BA56192D1527}">
      <dsp:nvSpPr>
        <dsp:cNvPr id="0" name=""/>
        <dsp:cNvSpPr/>
      </dsp:nvSpPr>
      <dsp:spPr>
        <a:xfrm>
          <a:off x="6555606" y="271394"/>
          <a:ext cx="3959993" cy="1800001"/>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hu-HU" sz="2800" kern="1200" dirty="0"/>
            <a:t>A kutató saját kultúrájából vett (</a:t>
          </a:r>
          <a:r>
            <a:rPr lang="hu-HU" sz="2800" kern="1200" dirty="0" err="1"/>
            <a:t>étikus</a:t>
          </a:r>
          <a:r>
            <a:rPr lang="hu-HU" sz="2800" kern="1200" dirty="0"/>
            <a:t>) fogalmak</a:t>
          </a:r>
        </a:p>
      </dsp:txBody>
      <dsp:txXfrm>
        <a:off x="7135534" y="534998"/>
        <a:ext cx="2800137" cy="1272793"/>
      </dsp:txXfrm>
    </dsp:sp>
    <dsp:sp modelId="{2FA0E722-D562-4F89-A471-6658A97B360A}">
      <dsp:nvSpPr>
        <dsp:cNvPr id="0" name=""/>
        <dsp:cNvSpPr/>
      </dsp:nvSpPr>
      <dsp:spPr>
        <a:xfrm rot="10808772">
          <a:off x="4311319" y="806582"/>
          <a:ext cx="1970831" cy="71309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hu-HU" sz="3000" kern="1200"/>
        </a:p>
      </dsp:txBody>
      <dsp:txXfrm rot="10800000">
        <a:off x="4525247" y="949474"/>
        <a:ext cx="1756903" cy="427857"/>
      </dsp:txXfrm>
    </dsp:sp>
    <dsp:sp modelId="{9CF26436-8096-4FF2-B2B3-D65194B88496}">
      <dsp:nvSpPr>
        <dsp:cNvPr id="0" name=""/>
        <dsp:cNvSpPr/>
      </dsp:nvSpPr>
      <dsp:spPr>
        <a:xfrm>
          <a:off x="0" y="254666"/>
          <a:ext cx="3959993" cy="1800001"/>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hu-HU" sz="2800" kern="1200" dirty="0"/>
            <a:t>A kutatott közösség saját (</a:t>
          </a:r>
          <a:r>
            <a:rPr lang="hu-HU" sz="2800" kern="1200" dirty="0" err="1"/>
            <a:t>émikus</a:t>
          </a:r>
          <a:r>
            <a:rPr lang="hu-HU" sz="2800" kern="1200" dirty="0"/>
            <a:t>) fogalmai</a:t>
          </a:r>
        </a:p>
      </dsp:txBody>
      <dsp:txXfrm>
        <a:off x="579928" y="518270"/>
        <a:ext cx="2800137" cy="1272793"/>
      </dsp:txXfrm>
    </dsp:sp>
    <dsp:sp modelId="{897352ED-1CCA-425B-8A08-4C7B4C104F51}">
      <dsp:nvSpPr>
        <dsp:cNvPr id="0" name=""/>
        <dsp:cNvSpPr/>
      </dsp:nvSpPr>
      <dsp:spPr>
        <a:xfrm rot="2299649">
          <a:off x="3158880" y="2078261"/>
          <a:ext cx="880918" cy="713095"/>
        </a:xfrm>
        <a:prstGeom prst="rightArrow">
          <a:avLst>
            <a:gd name="adj1" fmla="val 60000"/>
            <a:gd name="adj2" fmla="val 50000"/>
          </a:avLst>
        </a:prstGeom>
        <a:solidFill>
          <a:schemeClr val="tx1"/>
        </a:solidFill>
        <a:ln>
          <a:noFill/>
        </a:ln>
        <a:effectLst/>
        <a:scene3d>
          <a:camera prst="orthographicFront">
            <a:rot lat="0" lon="0" rev="10800000"/>
          </a:camera>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hu-HU" sz="3000" kern="1200"/>
        </a:p>
      </dsp:txBody>
      <dsp:txXfrm>
        <a:off x="3181933" y="2154546"/>
        <a:ext cx="666990" cy="42785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8A0805-D6C8-4A54-87CF-203834D88F54}" type="datetimeFigureOut">
              <a:rPr lang="hu-HU" smtClean="0"/>
              <a:t>2023. 02. 28.</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ACC5B1-E9A6-4952-AF28-A1678388BCFB}" type="slidenum">
              <a:rPr lang="hu-HU" smtClean="0"/>
              <a:t>‹#›</a:t>
            </a:fld>
            <a:endParaRPr lang="hu-HU"/>
          </a:p>
        </p:txBody>
      </p:sp>
    </p:spTree>
    <p:extLst>
      <p:ext uri="{BB962C8B-B14F-4D97-AF65-F5344CB8AC3E}">
        <p14:creationId xmlns:p14="http://schemas.microsoft.com/office/powerpoint/2010/main" val="3237426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p>
            <a:fld id="{944EBF4A-FF0D-4989-B846-6CF683751571}" type="datetimeFigureOut">
              <a:rPr lang="hu-HU" smtClean="0"/>
              <a:t>2023. 02. 28.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70894E7-1CF2-45A3-AF72-F21709F83241}" type="slidenum">
              <a:rPr lang="hu-HU" smtClean="0"/>
              <a:t>‹#›</a:t>
            </a:fld>
            <a:endParaRPr lang="hu-HU"/>
          </a:p>
        </p:txBody>
      </p:sp>
    </p:spTree>
    <p:extLst>
      <p:ext uri="{BB962C8B-B14F-4D97-AF65-F5344CB8AC3E}">
        <p14:creationId xmlns:p14="http://schemas.microsoft.com/office/powerpoint/2010/main" val="17388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944EBF4A-FF0D-4989-B846-6CF683751571}" type="datetimeFigureOut">
              <a:rPr lang="hu-HU" smtClean="0"/>
              <a:t>2023. 02. 28.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70894E7-1CF2-45A3-AF72-F21709F83241}" type="slidenum">
              <a:rPr lang="hu-HU" smtClean="0"/>
              <a:t>‹#›</a:t>
            </a:fld>
            <a:endParaRPr lang="hu-HU"/>
          </a:p>
        </p:txBody>
      </p:sp>
    </p:spTree>
    <p:extLst>
      <p:ext uri="{BB962C8B-B14F-4D97-AF65-F5344CB8AC3E}">
        <p14:creationId xmlns:p14="http://schemas.microsoft.com/office/powerpoint/2010/main" val="290486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944EBF4A-FF0D-4989-B846-6CF683751571}" type="datetimeFigureOut">
              <a:rPr lang="hu-HU" smtClean="0"/>
              <a:t>2023. 02. 28.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70894E7-1CF2-45A3-AF72-F21709F83241}" type="slidenum">
              <a:rPr lang="hu-HU" smtClean="0"/>
              <a:t>‹#›</a:t>
            </a:fld>
            <a:endParaRPr lang="hu-HU"/>
          </a:p>
        </p:txBody>
      </p:sp>
    </p:spTree>
    <p:extLst>
      <p:ext uri="{BB962C8B-B14F-4D97-AF65-F5344CB8AC3E}">
        <p14:creationId xmlns:p14="http://schemas.microsoft.com/office/powerpoint/2010/main" val="163526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944EBF4A-FF0D-4989-B846-6CF683751571}" type="datetimeFigureOut">
              <a:rPr lang="hu-HU" smtClean="0"/>
              <a:t>2023. 02. 28.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70894E7-1CF2-45A3-AF72-F21709F83241}" type="slidenum">
              <a:rPr lang="hu-HU" smtClean="0"/>
              <a:t>‹#›</a:t>
            </a:fld>
            <a:endParaRPr lang="hu-HU"/>
          </a:p>
        </p:txBody>
      </p:sp>
    </p:spTree>
    <p:extLst>
      <p:ext uri="{BB962C8B-B14F-4D97-AF65-F5344CB8AC3E}">
        <p14:creationId xmlns:p14="http://schemas.microsoft.com/office/powerpoint/2010/main" val="146232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944EBF4A-FF0D-4989-B846-6CF683751571}" type="datetimeFigureOut">
              <a:rPr lang="hu-HU" smtClean="0"/>
              <a:t>2023. 02. 28.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70894E7-1CF2-45A3-AF72-F21709F83241}" type="slidenum">
              <a:rPr lang="hu-HU" smtClean="0"/>
              <a:t>‹#›</a:t>
            </a:fld>
            <a:endParaRPr lang="hu-HU"/>
          </a:p>
        </p:txBody>
      </p:sp>
    </p:spTree>
    <p:extLst>
      <p:ext uri="{BB962C8B-B14F-4D97-AF65-F5344CB8AC3E}">
        <p14:creationId xmlns:p14="http://schemas.microsoft.com/office/powerpoint/2010/main" val="390378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944EBF4A-FF0D-4989-B846-6CF683751571}" type="datetimeFigureOut">
              <a:rPr lang="hu-HU" smtClean="0"/>
              <a:t>2023. 02. 28.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70894E7-1CF2-45A3-AF72-F21709F83241}" type="slidenum">
              <a:rPr lang="hu-HU" smtClean="0"/>
              <a:t>‹#›</a:t>
            </a:fld>
            <a:endParaRPr lang="hu-HU"/>
          </a:p>
        </p:txBody>
      </p:sp>
    </p:spTree>
    <p:extLst>
      <p:ext uri="{BB962C8B-B14F-4D97-AF65-F5344CB8AC3E}">
        <p14:creationId xmlns:p14="http://schemas.microsoft.com/office/powerpoint/2010/main" val="200409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944EBF4A-FF0D-4989-B846-6CF683751571}" type="datetimeFigureOut">
              <a:rPr lang="hu-HU" smtClean="0"/>
              <a:t>2023. 02. 28.</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070894E7-1CF2-45A3-AF72-F21709F83241}" type="slidenum">
              <a:rPr lang="hu-HU" smtClean="0"/>
              <a:t>‹#›</a:t>
            </a:fld>
            <a:endParaRPr lang="hu-HU"/>
          </a:p>
        </p:txBody>
      </p:sp>
    </p:spTree>
    <p:extLst>
      <p:ext uri="{BB962C8B-B14F-4D97-AF65-F5344CB8AC3E}">
        <p14:creationId xmlns:p14="http://schemas.microsoft.com/office/powerpoint/2010/main" val="2131087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944EBF4A-FF0D-4989-B846-6CF683751571}" type="datetimeFigureOut">
              <a:rPr lang="hu-HU" smtClean="0"/>
              <a:t>2023. 02. 28.</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070894E7-1CF2-45A3-AF72-F21709F83241}" type="slidenum">
              <a:rPr lang="hu-HU" smtClean="0"/>
              <a:t>‹#›</a:t>
            </a:fld>
            <a:endParaRPr lang="hu-HU"/>
          </a:p>
        </p:txBody>
      </p:sp>
    </p:spTree>
    <p:extLst>
      <p:ext uri="{BB962C8B-B14F-4D97-AF65-F5344CB8AC3E}">
        <p14:creationId xmlns:p14="http://schemas.microsoft.com/office/powerpoint/2010/main" val="13909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44EBF4A-FF0D-4989-B846-6CF683751571}" type="datetimeFigureOut">
              <a:rPr lang="hu-HU" smtClean="0"/>
              <a:t>2023. 02. 28.</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070894E7-1CF2-45A3-AF72-F21709F83241}" type="slidenum">
              <a:rPr lang="hu-HU" smtClean="0"/>
              <a:t>‹#›</a:t>
            </a:fld>
            <a:endParaRPr lang="hu-HU"/>
          </a:p>
        </p:txBody>
      </p:sp>
    </p:spTree>
    <p:extLst>
      <p:ext uri="{BB962C8B-B14F-4D97-AF65-F5344CB8AC3E}">
        <p14:creationId xmlns:p14="http://schemas.microsoft.com/office/powerpoint/2010/main" val="152605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944EBF4A-FF0D-4989-B846-6CF683751571}" type="datetimeFigureOut">
              <a:rPr lang="hu-HU" smtClean="0"/>
              <a:t>2023. 02. 28.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70894E7-1CF2-45A3-AF72-F21709F83241}" type="slidenum">
              <a:rPr lang="hu-HU" smtClean="0"/>
              <a:t>‹#›</a:t>
            </a:fld>
            <a:endParaRPr lang="hu-HU"/>
          </a:p>
        </p:txBody>
      </p:sp>
    </p:spTree>
    <p:extLst>
      <p:ext uri="{BB962C8B-B14F-4D97-AF65-F5344CB8AC3E}">
        <p14:creationId xmlns:p14="http://schemas.microsoft.com/office/powerpoint/2010/main" val="172289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944EBF4A-FF0D-4989-B846-6CF683751571}" type="datetimeFigureOut">
              <a:rPr lang="hu-HU" smtClean="0"/>
              <a:t>2023. 02. 28.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70894E7-1CF2-45A3-AF72-F21709F83241}" type="slidenum">
              <a:rPr lang="hu-HU" smtClean="0"/>
              <a:t>‹#›</a:t>
            </a:fld>
            <a:endParaRPr lang="hu-HU"/>
          </a:p>
        </p:txBody>
      </p:sp>
    </p:spTree>
    <p:extLst>
      <p:ext uri="{BB962C8B-B14F-4D97-AF65-F5344CB8AC3E}">
        <p14:creationId xmlns:p14="http://schemas.microsoft.com/office/powerpoint/2010/main" val="311334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EBF4A-FF0D-4989-B846-6CF683751571}" type="datetimeFigureOut">
              <a:rPr lang="hu-HU" smtClean="0"/>
              <a:t>2023. 02. 28.</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894E7-1CF2-45A3-AF72-F21709F83241}" type="slidenum">
              <a:rPr lang="hu-HU" smtClean="0"/>
              <a:t>‹#›</a:t>
            </a:fld>
            <a:endParaRPr lang="hu-HU"/>
          </a:p>
        </p:txBody>
      </p:sp>
    </p:spTree>
    <p:extLst>
      <p:ext uri="{BB962C8B-B14F-4D97-AF65-F5344CB8AC3E}">
        <p14:creationId xmlns:p14="http://schemas.microsoft.com/office/powerpoint/2010/main" val="2273504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hyperlink" Target="https://hu.wikipedia.org/wiki/Ponzo-ill%C3%BAzi%C3%B3"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museumoffamilyhistory.net/rtucker-05-sabbath-kiddush.htm"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hyperlink" Target="http://museumoffamilyhistory.net/rtucker-05-sabbath-kiddush.ht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index.hu/tudomany/brittudosok/2015/02/27/feher_es_arany_szinunek_latja_ezt_a_ruhat_valami_nem_stimmel_az_agyaban./" TargetMode="Externa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index.hu/tudomany/brittudosok/2015/02/27/feher_es_arany_szinunek_latja_ezt_a_ruhat_valami_nem_stimmel_az_agyaban./" TargetMode="Externa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index.hu/tudomany/brittudosok/2015/02/27/feher_es_arany_szinunek_latja_ezt_a_ruhat_valami_nem_stimmel_az_agyaban./"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ím 1"/>
          <p:cNvSpPr>
            <a:spLocks noGrp="1"/>
          </p:cNvSpPr>
          <p:nvPr>
            <p:ph type="ctrTitle"/>
          </p:nvPr>
        </p:nvSpPr>
        <p:spPr>
          <a:xfrm>
            <a:off x="679078" y="416858"/>
            <a:ext cx="10662022" cy="2999442"/>
          </a:xfrm>
        </p:spPr>
        <p:txBody>
          <a:bodyPr>
            <a:normAutofit/>
          </a:bodyPr>
          <a:lstStyle/>
          <a:p>
            <a:r>
              <a:rPr lang="hu-HU" b="1" noProof="0" dirty="0"/>
              <a:t>Bevezetés a vallástudományba</a:t>
            </a:r>
            <a:br>
              <a:rPr lang="hu-HU" b="1" noProof="0" dirty="0"/>
            </a:br>
            <a:br>
              <a:rPr lang="hu-HU" sz="2400" b="1" noProof="0" dirty="0"/>
            </a:br>
            <a:r>
              <a:rPr lang="hu-HU" sz="5400" i="1" noProof="0" dirty="0"/>
              <a:t>3. Perspektívák a vallástudományban.</a:t>
            </a:r>
            <a:br>
              <a:rPr lang="hu-HU" sz="5400" i="1" noProof="0" dirty="0"/>
            </a:br>
            <a:r>
              <a:rPr lang="hu-HU" sz="5400" i="1" noProof="0" dirty="0"/>
              <a:t>A zsidóság kutatása</a:t>
            </a:r>
            <a:endParaRPr lang="hu-HU" sz="4900" b="1" i="1" noProof="0" dirty="0"/>
          </a:p>
        </p:txBody>
      </p:sp>
      <p:sp>
        <p:nvSpPr>
          <p:cNvPr id="2051" name="Alcím 2"/>
          <p:cNvSpPr>
            <a:spLocks noGrp="1"/>
          </p:cNvSpPr>
          <p:nvPr>
            <p:ph type="subTitle" idx="1"/>
          </p:nvPr>
        </p:nvSpPr>
        <p:spPr>
          <a:xfrm>
            <a:off x="1519519" y="4128250"/>
            <a:ext cx="9144000" cy="1169894"/>
          </a:xfrm>
        </p:spPr>
        <p:txBody>
          <a:bodyPr/>
          <a:lstStyle/>
          <a:p>
            <a:r>
              <a:rPr lang="hu-HU" altLang="hu-HU" sz="2800" b="1" noProof="0" dirty="0" err="1"/>
              <a:t>Biró</a:t>
            </a:r>
            <a:r>
              <a:rPr lang="hu-HU" altLang="hu-HU" sz="2800" b="1" noProof="0" dirty="0"/>
              <a:t> Tamás</a:t>
            </a:r>
          </a:p>
          <a:p>
            <a:r>
              <a:rPr lang="hu-HU" altLang="hu-HU" i="1" noProof="0" dirty="0" err="1"/>
              <a:t>biro.tamas</a:t>
            </a:r>
            <a:r>
              <a:rPr lang="hu-HU" altLang="hu-HU" i="1" noProof="0" dirty="0"/>
              <a:t>@</a:t>
            </a:r>
            <a:r>
              <a:rPr lang="hu-HU" altLang="hu-HU" i="1" noProof="0" dirty="0" err="1"/>
              <a:t>btk.elte.hu</a:t>
            </a:r>
            <a:r>
              <a:rPr lang="hu-HU" altLang="hu-HU" i="1" noProof="0" dirty="0"/>
              <a:t>, http://birot.web.elte.hu/</a:t>
            </a:r>
          </a:p>
        </p:txBody>
      </p:sp>
      <p:sp>
        <p:nvSpPr>
          <p:cNvPr id="2" name="Szövegdoboz 1"/>
          <p:cNvSpPr txBox="1"/>
          <p:nvPr/>
        </p:nvSpPr>
        <p:spPr>
          <a:xfrm>
            <a:off x="3966884" y="5513015"/>
            <a:ext cx="4572000" cy="461665"/>
          </a:xfrm>
          <a:prstGeom prst="rect">
            <a:avLst/>
          </a:prstGeom>
          <a:noFill/>
        </p:spPr>
        <p:txBody>
          <a:bodyPr wrap="square" rtlCol="0">
            <a:spAutoFit/>
          </a:bodyPr>
          <a:lstStyle/>
          <a:p>
            <a:pPr algn="ctr"/>
            <a:r>
              <a:rPr lang="hu-HU" sz="2400" i="1" dirty="0"/>
              <a:t>2023. 02. 28.</a:t>
            </a:r>
          </a:p>
        </p:txBody>
      </p:sp>
    </p:spTree>
    <p:extLst>
      <p:ext uri="{BB962C8B-B14F-4D97-AF65-F5344CB8AC3E}">
        <p14:creationId xmlns:p14="http://schemas.microsoft.com/office/powerpoint/2010/main" val="3978691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43445"/>
            <a:ext cx="10515600" cy="1325563"/>
          </a:xfrm>
        </p:spPr>
        <p:txBody>
          <a:bodyPr/>
          <a:lstStyle/>
          <a:p>
            <a:r>
              <a:rPr lang="hu-HU" dirty="0" err="1"/>
              <a:t>Fociológiai</a:t>
            </a:r>
            <a:r>
              <a:rPr lang="hu-HU" dirty="0"/>
              <a:t> kutatási kérdések</a:t>
            </a:r>
          </a:p>
        </p:txBody>
      </p:sp>
      <p:sp>
        <p:nvSpPr>
          <p:cNvPr id="3" name="Tartalom helye 2"/>
          <p:cNvSpPr>
            <a:spLocks noGrp="1"/>
          </p:cNvSpPr>
          <p:nvPr>
            <p:ph idx="1"/>
          </p:nvPr>
        </p:nvSpPr>
        <p:spPr>
          <a:xfrm>
            <a:off x="838200" y="1275038"/>
            <a:ext cx="11007436" cy="5499832"/>
          </a:xfrm>
        </p:spPr>
        <p:txBody>
          <a:bodyPr>
            <a:noAutofit/>
          </a:bodyPr>
          <a:lstStyle/>
          <a:p>
            <a:pPr marL="0" indent="0" algn="just">
              <a:buNone/>
            </a:pPr>
            <a:r>
              <a:rPr lang="hu-HU" sz="2400" b="1" dirty="0"/>
              <a:t>(4) Biológiai:</a:t>
            </a:r>
            <a:r>
              <a:rPr lang="hu-HU" sz="2400" dirty="0"/>
              <a:t> A focisportolóknál nagyobb az esélye a </a:t>
            </a:r>
            <a:r>
              <a:rPr lang="hu-HU" sz="2400" dirty="0" err="1"/>
              <a:t>térdporckopásnak</a:t>
            </a:r>
            <a:r>
              <a:rPr lang="hu-HU" sz="2400" dirty="0"/>
              <a:t>, mint azoknál, akik nem terhelik ennyire intenzíven a térdeiket? Hogyan fejlesztette az évek során</a:t>
            </a:r>
            <a:br>
              <a:rPr lang="hu-HU" sz="2400" dirty="0"/>
            </a:br>
            <a:r>
              <a:rPr lang="hu-HU" sz="2400" dirty="0"/>
              <a:t>a koordinációs és multifunkcionális képességeket ez a sportág? Hogyan hat a foci a szervezet biológiai működésére? Miben más, mint a többi sportág hatásai? Milyen hatása volt kezdetben az egészségre?</a:t>
            </a:r>
          </a:p>
          <a:p>
            <a:pPr marL="0" indent="0" algn="just">
              <a:buNone/>
            </a:pPr>
            <a:endParaRPr lang="hu-HU" sz="2400" dirty="0"/>
          </a:p>
          <a:p>
            <a:pPr marL="0" indent="0" algn="just">
              <a:buNone/>
            </a:pPr>
            <a:r>
              <a:rPr lang="hu-HU" sz="2400" b="1" dirty="0"/>
              <a:t>(5) Fizikai:</a:t>
            </a:r>
            <a:r>
              <a:rPr lang="hu-HU" sz="2400" dirty="0"/>
              <a:t> Melyiktől repül gyorsabban a labda, melyiknek van nagyobb esélye a gólra: 1) Ha egy kisebb termetű, alacsony ember rúgja el,  viszont gyorsabban fut, így több erő gyűl össze az elrúgásnál, vagy 2) ha egy magasabb, izmosabb ember rúgja el, aki testtömege által lassabban fut, több tömeget vesz föl?</a:t>
            </a:r>
          </a:p>
          <a:p>
            <a:pPr marL="0" indent="0" algn="just">
              <a:buNone/>
            </a:pPr>
            <a:r>
              <a:rPr lang="hu-HU" sz="2400" dirty="0"/>
              <a:t>Milyen fizikai hatások érik az emberi szervezetet focizás közben? És a labdát? Módosulhatnak-e a fizikai törvényszerűségek?</a:t>
            </a:r>
          </a:p>
          <a:p>
            <a:pPr marL="0" indent="0" algn="just">
              <a:buNone/>
            </a:pPr>
            <a:r>
              <a:rPr lang="hu-HU" sz="2400" dirty="0"/>
              <a:t>Kiszámítható-e matematikailag a játék hogyanja, hogy biztosak lehessünk a győzelemben?</a:t>
            </a:r>
          </a:p>
        </p:txBody>
      </p:sp>
    </p:spTree>
    <p:extLst>
      <p:ext uri="{BB962C8B-B14F-4D97-AF65-F5344CB8AC3E}">
        <p14:creationId xmlns:p14="http://schemas.microsoft.com/office/powerpoint/2010/main" val="1231256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1850" y="1250576"/>
            <a:ext cx="10907432" cy="3311899"/>
          </a:xfrm>
        </p:spPr>
        <p:txBody>
          <a:bodyPr>
            <a:normAutofit/>
          </a:bodyPr>
          <a:lstStyle/>
          <a:p>
            <a:r>
              <a:rPr lang="hu-HU" dirty="0"/>
              <a:t>Hogyan kutassuk a vallást?	    </a:t>
            </a:r>
            <a:r>
              <a:rPr lang="hu-HU" sz="4800" dirty="0"/>
              <a:t>(folyt.)</a:t>
            </a:r>
            <a:br>
              <a:rPr lang="hu-HU" sz="4800" dirty="0"/>
            </a:br>
            <a:br>
              <a:rPr lang="hu-HU" sz="4800" dirty="0"/>
            </a:br>
            <a:r>
              <a:rPr lang="hu-HU" sz="5400" i="1" dirty="0"/>
              <a:t>Az </a:t>
            </a:r>
            <a:r>
              <a:rPr lang="hu-HU" sz="5400" b="1" i="1" dirty="0" err="1"/>
              <a:t>étikus</a:t>
            </a:r>
            <a:r>
              <a:rPr lang="hu-HU" sz="5400" i="1" dirty="0"/>
              <a:t> és az </a:t>
            </a:r>
            <a:r>
              <a:rPr lang="hu-HU" sz="5400" b="1" i="1" dirty="0" err="1"/>
              <a:t>émikus</a:t>
            </a:r>
            <a:r>
              <a:rPr lang="hu-HU" sz="5400" i="1" dirty="0"/>
              <a:t> perspektíva</a:t>
            </a:r>
            <a:endParaRPr lang="hu-HU" dirty="0"/>
          </a:p>
        </p:txBody>
      </p:sp>
      <p:sp>
        <p:nvSpPr>
          <p:cNvPr id="3" name="Szöveg helye 2"/>
          <p:cNvSpPr>
            <a:spLocks noGrp="1"/>
          </p:cNvSpPr>
          <p:nvPr>
            <p:ph type="body" idx="1"/>
          </p:nvPr>
        </p:nvSpPr>
        <p:spPr/>
        <p:txBody>
          <a:bodyPr>
            <a:normAutofit/>
          </a:bodyPr>
          <a:lstStyle/>
          <a:p>
            <a:endParaRPr lang="hu-HU" sz="3000" i="1" dirty="0">
              <a:solidFill>
                <a:schemeClr val="tx1"/>
              </a:solidFill>
              <a:latin typeface="+mj-lt"/>
              <a:ea typeface="+mj-ea"/>
              <a:cs typeface="+mj-cs"/>
            </a:endParaRPr>
          </a:p>
        </p:txBody>
      </p:sp>
    </p:spTree>
    <p:extLst>
      <p:ext uri="{BB962C8B-B14F-4D97-AF65-F5344CB8AC3E}">
        <p14:creationId xmlns:p14="http://schemas.microsoft.com/office/powerpoint/2010/main" val="400577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81D3C51-E62C-45BF-BB6B-FC083D42D3E7}"/>
              </a:ext>
            </a:extLst>
          </p:cNvPr>
          <p:cNvSpPr>
            <a:spLocks noGrp="1"/>
          </p:cNvSpPr>
          <p:nvPr>
            <p:ph type="title"/>
          </p:nvPr>
        </p:nvSpPr>
        <p:spPr>
          <a:xfrm>
            <a:off x="838200" y="365125"/>
            <a:ext cx="10515600" cy="1528989"/>
          </a:xfrm>
        </p:spPr>
        <p:txBody>
          <a:bodyPr/>
          <a:lstStyle/>
          <a:p>
            <a:pPr algn="ctr"/>
            <a:r>
              <a:rPr lang="hu-HU" dirty="0"/>
              <a:t>Perspektívák:</a:t>
            </a:r>
            <a:br>
              <a:rPr lang="hu-HU" dirty="0"/>
            </a:br>
            <a:r>
              <a:rPr lang="hu-HU" sz="4000" i="1" dirty="0"/>
              <a:t>ugyanaz más kontextusban = más értelmet kap</a:t>
            </a:r>
            <a:endParaRPr lang="en-US" sz="4000" i="1" dirty="0"/>
          </a:p>
        </p:txBody>
      </p:sp>
      <p:pic>
        <p:nvPicPr>
          <p:cNvPr id="1026" name="Picture 2" descr="KÃ©ptalÃ¡lat a kÃ¶vetkezÅre: âoptical illusion chess shadeâ">
            <a:extLst>
              <a:ext uri="{FF2B5EF4-FFF2-40B4-BE49-F238E27FC236}">
                <a16:creationId xmlns:a16="http://schemas.microsoft.com/office/drawing/2014/main" id="{A705D21C-7E15-4DC9-9F4C-0954444EBB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3777" y="1894114"/>
            <a:ext cx="2914650" cy="4533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nzo illusion Seeing Through Illusion Perspective Optical illusion - illusion">
            <a:extLst>
              <a:ext uri="{FF2B5EF4-FFF2-40B4-BE49-F238E27FC236}">
                <a16:creationId xmlns:a16="http://schemas.microsoft.com/office/drawing/2014/main" id="{57274E2A-669E-41FF-BD29-2A80E15FA7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3555" y="2179864"/>
            <a:ext cx="3429000" cy="3962400"/>
          </a:xfrm>
          <a:prstGeom prst="rect">
            <a:avLst/>
          </a:prstGeom>
          <a:noFill/>
          <a:extLst>
            <a:ext uri="{909E8E84-426E-40DD-AFC4-6F175D3DCCD1}">
              <a14:hiddenFill xmlns:a14="http://schemas.microsoft.com/office/drawing/2010/main">
                <a:solidFill>
                  <a:srgbClr val="FFFFFF"/>
                </a:solidFill>
              </a14:hiddenFill>
            </a:ext>
          </a:extLst>
        </p:spPr>
      </p:pic>
      <p:sp>
        <p:nvSpPr>
          <p:cNvPr id="6" name="Szövegdoboz 5">
            <a:extLst>
              <a:ext uri="{FF2B5EF4-FFF2-40B4-BE49-F238E27FC236}">
                <a16:creationId xmlns:a16="http://schemas.microsoft.com/office/drawing/2014/main" id="{662CDEC4-7DF4-4DA2-91C5-B134E7CF7FA8}"/>
              </a:ext>
            </a:extLst>
          </p:cNvPr>
          <p:cNvSpPr txBox="1"/>
          <p:nvPr/>
        </p:nvSpPr>
        <p:spPr>
          <a:xfrm>
            <a:off x="5355772" y="5982792"/>
            <a:ext cx="5816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err="1">
                <a:ln>
                  <a:noFill/>
                </a:ln>
                <a:solidFill>
                  <a:prstClr val="black"/>
                </a:solidFill>
                <a:effectLst/>
                <a:uLnTx/>
                <a:uFillTx/>
                <a:latin typeface="Calibri" panose="020F0502020204030204"/>
                <a:ea typeface="+mn-ea"/>
                <a:cs typeface="+mn-cs"/>
              </a:rPr>
              <a:t>Ponzo</a:t>
            </a:r>
            <a:r>
              <a:rPr kumimoji="0" lang="hu-HU" sz="2000" b="0" i="0" u="none" strike="noStrike" kern="1200" cap="none" spc="0" normalizeH="0" baseline="0" noProof="0" dirty="0">
                <a:ln>
                  <a:noFill/>
                </a:ln>
                <a:solidFill>
                  <a:prstClr val="black"/>
                </a:solidFill>
                <a:effectLst/>
                <a:uLnTx/>
                <a:uFillTx/>
                <a:latin typeface="Calibri" panose="020F0502020204030204"/>
                <a:ea typeface="+mn-ea"/>
                <a:cs typeface="+mn-cs"/>
              </a:rPr>
              <a:t>-illúzió: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https://hu.wikipedia.org/wiki/Ponzo-ill%C3%BAzi%C3%B3</a:t>
            </a:r>
            <a:r>
              <a:rPr kumimoji="0" lang="hu-HU" sz="16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35" name="Picture 11" descr="Ponzo illusion.gif">
            <a:extLst>
              <a:ext uri="{FF2B5EF4-FFF2-40B4-BE49-F238E27FC236}">
                <a16:creationId xmlns:a16="http://schemas.microsoft.com/office/drawing/2014/main" id="{FA16F22D-7110-4918-ACB7-7A388CB73F6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55772" y="4173312"/>
            <a:ext cx="2143125"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938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u-HU" dirty="0"/>
              <a:t>é</a:t>
            </a:r>
            <a:r>
              <a:rPr lang="hu-HU" noProof="0" dirty="0" err="1"/>
              <a:t>mikus</a:t>
            </a:r>
            <a:r>
              <a:rPr lang="hu-HU" noProof="0" dirty="0"/>
              <a:t>		vs.		</a:t>
            </a:r>
            <a:r>
              <a:rPr lang="hu-HU" noProof="0" dirty="0" err="1"/>
              <a:t>étikus</a:t>
            </a:r>
            <a:endParaRPr lang="hu-HU" noProof="0" dirty="0"/>
          </a:p>
        </p:txBody>
      </p:sp>
      <p:sp>
        <p:nvSpPr>
          <p:cNvPr id="4" name="Oval Callout 3"/>
          <p:cNvSpPr/>
          <p:nvPr/>
        </p:nvSpPr>
        <p:spPr>
          <a:xfrm>
            <a:off x="136812" y="100016"/>
            <a:ext cx="1960605" cy="1298377"/>
          </a:xfrm>
          <a:prstGeom prst="wedgeEllipseCallout">
            <a:avLst>
              <a:gd name="adj1" fmla="val 97623"/>
              <a:gd name="adj2" fmla="val 215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spAutoFit/>
          </a:bodyPr>
          <a:lstStyle/>
          <a:p>
            <a:pPr algn="ctr"/>
            <a:r>
              <a:rPr lang="hu-HU" i="1" dirty="0">
                <a:solidFill>
                  <a:schemeClr val="tx1"/>
                </a:solidFill>
              </a:rPr>
              <a:t>„A kultúra szemüvegén keresztül”</a:t>
            </a:r>
            <a:endParaRPr lang="en-GB" i="1" dirty="0">
              <a:solidFill>
                <a:schemeClr val="tx1"/>
              </a:solidFill>
            </a:endParaRPr>
          </a:p>
        </p:txBody>
      </p:sp>
      <p:sp>
        <p:nvSpPr>
          <p:cNvPr id="5" name="Oval Callout 4"/>
          <p:cNvSpPr/>
          <p:nvPr/>
        </p:nvSpPr>
        <p:spPr>
          <a:xfrm>
            <a:off x="10357954" y="194756"/>
            <a:ext cx="1651686" cy="908864"/>
          </a:xfrm>
          <a:prstGeom prst="wedgeEllipseCallout">
            <a:avLst>
              <a:gd name="adj1" fmla="val -123333"/>
              <a:gd name="adj2" fmla="val 4346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spAutoFit/>
          </a:bodyPr>
          <a:lstStyle/>
          <a:p>
            <a:pPr algn="ctr"/>
            <a:r>
              <a:rPr lang="hu-HU" i="1" dirty="0">
                <a:solidFill>
                  <a:schemeClr val="tx1"/>
                </a:solidFill>
              </a:rPr>
              <a:t>„madár-</a:t>
            </a:r>
            <a:br>
              <a:rPr lang="hu-HU" i="1" dirty="0">
                <a:solidFill>
                  <a:schemeClr val="tx1"/>
                </a:solidFill>
              </a:rPr>
            </a:br>
            <a:r>
              <a:rPr lang="hu-HU" i="1" dirty="0">
                <a:solidFill>
                  <a:schemeClr val="tx1"/>
                </a:solidFill>
              </a:rPr>
              <a:t>távlatból”</a:t>
            </a:r>
            <a:endParaRPr lang="en-GB" i="1" dirty="0">
              <a:solidFill>
                <a:schemeClr val="tx1"/>
              </a:solidFill>
            </a:endParaRPr>
          </a:p>
        </p:txBody>
      </p:sp>
      <p:pic>
        <p:nvPicPr>
          <p:cNvPr id="102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166654" y="1477456"/>
            <a:ext cx="7862676" cy="450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3931" y="6430086"/>
            <a:ext cx="10324690" cy="369332"/>
          </a:xfrm>
          <a:prstGeom prst="rect">
            <a:avLst/>
          </a:prstGeom>
          <a:noFill/>
        </p:spPr>
        <p:txBody>
          <a:bodyPr wrap="square" rtlCol="0">
            <a:spAutoFit/>
          </a:bodyPr>
          <a:lstStyle/>
          <a:p>
            <a:pPr algn="ctr"/>
            <a:r>
              <a:rPr lang="en-GB" dirty="0"/>
              <a:t>Dieter Haller: </a:t>
            </a:r>
            <a:r>
              <a:rPr lang="hu-HU" i="1" dirty="0"/>
              <a:t>Atlasz. Etnológia</a:t>
            </a:r>
            <a:r>
              <a:rPr lang="hu-HU" dirty="0"/>
              <a:t> (Bernd Rodekohr illusztrációival). Athenaeum 2000: Budapest, 2007, p. 142.</a:t>
            </a:r>
            <a:endParaRPr lang="en-GB" dirty="0"/>
          </a:p>
        </p:txBody>
      </p:sp>
      <p:sp>
        <p:nvSpPr>
          <p:cNvPr id="3" name="Szövegdoboz 2"/>
          <p:cNvSpPr txBox="1"/>
          <p:nvPr/>
        </p:nvSpPr>
        <p:spPr>
          <a:xfrm>
            <a:off x="600075" y="1843088"/>
            <a:ext cx="1497342" cy="2677656"/>
          </a:xfrm>
          <a:prstGeom prst="rect">
            <a:avLst/>
          </a:prstGeom>
          <a:noFill/>
        </p:spPr>
        <p:txBody>
          <a:bodyPr wrap="square" rtlCol="0">
            <a:spAutoFit/>
          </a:bodyPr>
          <a:lstStyle/>
          <a:p>
            <a:pPr marL="342900" indent="-342900">
              <a:buFont typeface="Arial" panose="020B0604020202020204" pitchFamily="34" charset="0"/>
              <a:buChar char="•"/>
            </a:pPr>
            <a:r>
              <a:rPr lang="hu-HU" sz="2400" u="sng" dirty="0" err="1"/>
              <a:t>Émikus</a:t>
            </a:r>
            <a:r>
              <a:rPr lang="hu-HU" sz="2400" dirty="0"/>
              <a:t>:</a:t>
            </a:r>
          </a:p>
          <a:p>
            <a:pPr marL="342900" indent="-342900">
              <a:buFont typeface="Arial" panose="020B0604020202020204" pitchFamily="34" charset="0"/>
              <a:buChar char="•"/>
            </a:pPr>
            <a:endParaRPr lang="hu-HU" sz="2400" dirty="0"/>
          </a:p>
          <a:p>
            <a:pPr marL="342900" indent="-342900">
              <a:buFont typeface="Arial" panose="020B0604020202020204" pitchFamily="34" charset="0"/>
              <a:buChar char="•"/>
            </a:pPr>
            <a:endParaRPr lang="hu-HU" sz="2400" dirty="0"/>
          </a:p>
          <a:p>
            <a:pPr marL="342900" indent="-342900">
              <a:buFont typeface="Arial" panose="020B0604020202020204" pitchFamily="34" charset="0"/>
              <a:buChar char="•"/>
            </a:pPr>
            <a:endParaRPr lang="hu-HU" sz="2400" dirty="0"/>
          </a:p>
          <a:p>
            <a:pPr marL="342900" indent="-342900">
              <a:buFont typeface="Arial" panose="020B0604020202020204" pitchFamily="34" charset="0"/>
              <a:buChar char="•"/>
            </a:pPr>
            <a:endParaRPr lang="hu-HU" sz="2400" dirty="0"/>
          </a:p>
          <a:p>
            <a:pPr marL="342900" indent="-342900">
              <a:buFont typeface="Arial" panose="020B0604020202020204" pitchFamily="34" charset="0"/>
              <a:buChar char="•"/>
            </a:pPr>
            <a:endParaRPr lang="hu-HU" sz="2400" dirty="0"/>
          </a:p>
          <a:p>
            <a:pPr marL="342900" indent="-342900">
              <a:buFont typeface="Arial" panose="020B0604020202020204" pitchFamily="34" charset="0"/>
              <a:buChar char="•"/>
            </a:pPr>
            <a:r>
              <a:rPr lang="hu-HU" sz="2400" u="sng" dirty="0" err="1"/>
              <a:t>Étikus</a:t>
            </a:r>
            <a:r>
              <a:rPr lang="hu-HU" sz="2400" dirty="0"/>
              <a:t>:</a:t>
            </a:r>
          </a:p>
        </p:txBody>
      </p:sp>
      <p:sp>
        <p:nvSpPr>
          <p:cNvPr id="6" name="Szövegdoboz 5"/>
          <p:cNvSpPr txBox="1"/>
          <p:nvPr/>
        </p:nvSpPr>
        <p:spPr>
          <a:xfrm>
            <a:off x="4634209" y="41959"/>
            <a:ext cx="2918012" cy="738664"/>
          </a:xfrm>
          <a:prstGeom prst="rect">
            <a:avLst/>
          </a:prstGeom>
          <a:noFill/>
        </p:spPr>
        <p:txBody>
          <a:bodyPr wrap="square" rtlCol="0">
            <a:spAutoFit/>
          </a:bodyPr>
          <a:lstStyle/>
          <a:p>
            <a:pPr algn="ctr"/>
            <a:r>
              <a:rPr lang="hu-HU" sz="4200" i="1" dirty="0"/>
              <a:t>Nézőpontok</a:t>
            </a:r>
          </a:p>
        </p:txBody>
      </p:sp>
      <p:cxnSp>
        <p:nvCxnSpPr>
          <p:cNvPr id="11" name="Egyenes összekötő nyíllal 10"/>
          <p:cNvCxnSpPr/>
          <p:nvPr/>
        </p:nvCxnSpPr>
        <p:spPr>
          <a:xfrm>
            <a:off x="9797094" y="2616292"/>
            <a:ext cx="974361" cy="854440"/>
          </a:xfrm>
          <a:prstGeom prst="straightConnector1">
            <a:avLst/>
          </a:prstGeom>
          <a:ln w="76200">
            <a:solidFill>
              <a:srgbClr val="A16748"/>
            </a:solidFill>
            <a:tailEnd type="triangle" w="med" len="lg"/>
          </a:ln>
        </p:spPr>
        <p:style>
          <a:lnRef idx="1">
            <a:schemeClr val="accent1"/>
          </a:lnRef>
          <a:fillRef idx="0">
            <a:schemeClr val="accent1"/>
          </a:fillRef>
          <a:effectRef idx="0">
            <a:schemeClr val="accent1"/>
          </a:effectRef>
          <a:fontRef idx="minor">
            <a:schemeClr val="tx1"/>
          </a:fontRef>
        </p:style>
      </p:cxnSp>
      <p:sp>
        <p:nvSpPr>
          <p:cNvPr id="12" name="Szövegdoboz 11"/>
          <p:cNvSpPr txBox="1"/>
          <p:nvPr/>
        </p:nvSpPr>
        <p:spPr>
          <a:xfrm>
            <a:off x="10539219" y="3281766"/>
            <a:ext cx="1289155" cy="1920526"/>
          </a:xfrm>
          <a:prstGeom prst="rect">
            <a:avLst/>
          </a:prstGeom>
          <a:noFill/>
        </p:spPr>
        <p:txBody>
          <a:bodyPr wrap="square" rtlCol="0">
            <a:spAutoFit/>
          </a:bodyPr>
          <a:lstStyle/>
          <a:p>
            <a:pPr algn="ctr">
              <a:lnSpc>
                <a:spcPct val="90000"/>
              </a:lnSpc>
            </a:pPr>
            <a:r>
              <a:rPr lang="hu-HU" sz="2200" b="1" i="1" dirty="0">
                <a:solidFill>
                  <a:srgbClr val="6E1C24"/>
                </a:solidFill>
              </a:rPr>
              <a:t>3. a kutató által kutatott vallási rítus</a:t>
            </a:r>
          </a:p>
        </p:txBody>
      </p:sp>
      <p:sp>
        <p:nvSpPr>
          <p:cNvPr id="19" name="Szövegdoboz 18"/>
          <p:cNvSpPr txBox="1"/>
          <p:nvPr/>
        </p:nvSpPr>
        <p:spPr>
          <a:xfrm>
            <a:off x="704168" y="5283660"/>
            <a:ext cx="1289155" cy="701731"/>
          </a:xfrm>
          <a:prstGeom prst="rect">
            <a:avLst/>
          </a:prstGeom>
          <a:noFill/>
        </p:spPr>
        <p:txBody>
          <a:bodyPr wrap="square" rtlCol="0">
            <a:spAutoFit/>
          </a:bodyPr>
          <a:lstStyle/>
          <a:p>
            <a:pPr algn="ctr">
              <a:lnSpc>
                <a:spcPct val="90000"/>
              </a:lnSpc>
            </a:pPr>
            <a:r>
              <a:rPr lang="hu-HU" sz="2200" b="1" i="1" dirty="0">
                <a:solidFill>
                  <a:srgbClr val="6E1C24"/>
                </a:solidFill>
              </a:rPr>
              <a:t>1. </a:t>
            </a:r>
            <a:br>
              <a:rPr lang="hu-HU" sz="2200" b="1" i="1" dirty="0">
                <a:solidFill>
                  <a:srgbClr val="6E1C24"/>
                </a:solidFill>
              </a:rPr>
            </a:br>
            <a:r>
              <a:rPr lang="hu-HU" sz="2200" b="1" i="1" dirty="0">
                <a:solidFill>
                  <a:srgbClr val="6E1C24"/>
                </a:solidFill>
              </a:rPr>
              <a:t>a kutató</a:t>
            </a:r>
          </a:p>
        </p:txBody>
      </p:sp>
      <p:cxnSp>
        <p:nvCxnSpPr>
          <p:cNvPr id="20" name="Egyenes összekötő nyíllal 19"/>
          <p:cNvCxnSpPr/>
          <p:nvPr/>
        </p:nvCxnSpPr>
        <p:spPr>
          <a:xfrm flipH="1">
            <a:off x="1540074" y="5202292"/>
            <a:ext cx="1203127" cy="314088"/>
          </a:xfrm>
          <a:prstGeom prst="straightConnector1">
            <a:avLst/>
          </a:prstGeom>
          <a:ln w="76200">
            <a:solidFill>
              <a:srgbClr val="A16748"/>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 name="Egyenes összekötő nyíllal 25"/>
          <p:cNvCxnSpPr/>
          <p:nvPr/>
        </p:nvCxnSpPr>
        <p:spPr>
          <a:xfrm>
            <a:off x="6112012" y="5736738"/>
            <a:ext cx="1440209" cy="514160"/>
          </a:xfrm>
          <a:prstGeom prst="straightConnector1">
            <a:avLst/>
          </a:prstGeom>
          <a:ln w="76200">
            <a:solidFill>
              <a:srgbClr val="A16748"/>
            </a:solidFill>
            <a:tailEnd type="triangle" w="med" len="lg"/>
          </a:ln>
        </p:spPr>
        <p:style>
          <a:lnRef idx="1">
            <a:schemeClr val="accent1"/>
          </a:lnRef>
          <a:fillRef idx="0">
            <a:schemeClr val="accent1"/>
          </a:fillRef>
          <a:effectRef idx="0">
            <a:schemeClr val="accent1"/>
          </a:effectRef>
          <a:fontRef idx="minor">
            <a:schemeClr val="tx1"/>
          </a:fontRef>
        </p:style>
      </p:cxnSp>
      <p:sp>
        <p:nvSpPr>
          <p:cNvPr id="28" name="Szövegdoboz 27"/>
          <p:cNvSpPr txBox="1"/>
          <p:nvPr/>
        </p:nvSpPr>
        <p:spPr>
          <a:xfrm>
            <a:off x="7372728" y="6036932"/>
            <a:ext cx="3600073" cy="397032"/>
          </a:xfrm>
          <a:prstGeom prst="rect">
            <a:avLst/>
          </a:prstGeom>
          <a:noFill/>
        </p:spPr>
        <p:txBody>
          <a:bodyPr wrap="square" rtlCol="0">
            <a:spAutoFit/>
          </a:bodyPr>
          <a:lstStyle/>
          <a:p>
            <a:pPr algn="ctr">
              <a:lnSpc>
                <a:spcPct val="90000"/>
              </a:lnSpc>
            </a:pPr>
            <a:r>
              <a:rPr lang="hu-HU" sz="2200" b="1" i="1" dirty="0">
                <a:solidFill>
                  <a:srgbClr val="6E1C24"/>
                </a:solidFill>
              </a:rPr>
              <a:t>2. az </a:t>
            </a:r>
            <a:r>
              <a:rPr lang="hu-HU" sz="2200" b="1" i="1" dirty="0" err="1">
                <a:solidFill>
                  <a:srgbClr val="6E1C24"/>
                </a:solidFill>
              </a:rPr>
              <a:t>informáns</a:t>
            </a:r>
            <a:r>
              <a:rPr lang="hu-HU" sz="2200" b="1" i="1" dirty="0">
                <a:solidFill>
                  <a:srgbClr val="6E1C24"/>
                </a:solidFill>
              </a:rPr>
              <a:t> </a:t>
            </a:r>
            <a:r>
              <a:rPr lang="hu-HU" sz="2200" b="1" dirty="0">
                <a:solidFill>
                  <a:srgbClr val="6E1C24"/>
                </a:solidFill>
              </a:rPr>
              <a:t>=</a:t>
            </a:r>
            <a:r>
              <a:rPr lang="hu-HU" sz="2200" b="1" i="1" dirty="0">
                <a:solidFill>
                  <a:srgbClr val="6E1C24"/>
                </a:solidFill>
              </a:rPr>
              <a:t> adatközlő</a:t>
            </a:r>
          </a:p>
        </p:txBody>
      </p:sp>
    </p:spTree>
    <p:extLst>
      <p:ext uri="{BB962C8B-B14F-4D97-AF65-F5344CB8AC3E}">
        <p14:creationId xmlns:p14="http://schemas.microsoft.com/office/powerpoint/2010/main" val="4245968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u-HU" dirty="0"/>
              <a:t>é</a:t>
            </a:r>
            <a:r>
              <a:rPr lang="hu-HU" noProof="0" dirty="0" err="1"/>
              <a:t>mikus</a:t>
            </a:r>
            <a:r>
              <a:rPr lang="hu-HU" noProof="0" dirty="0"/>
              <a:t>		vs.		</a:t>
            </a:r>
            <a:r>
              <a:rPr lang="hu-HU" noProof="0" dirty="0" err="1"/>
              <a:t>étikus</a:t>
            </a:r>
            <a:endParaRPr lang="hu-HU" noProof="0" dirty="0"/>
          </a:p>
        </p:txBody>
      </p:sp>
      <p:sp>
        <p:nvSpPr>
          <p:cNvPr id="4" name="Oval Callout 3"/>
          <p:cNvSpPr/>
          <p:nvPr/>
        </p:nvSpPr>
        <p:spPr>
          <a:xfrm>
            <a:off x="136812" y="100016"/>
            <a:ext cx="1960605" cy="1298377"/>
          </a:xfrm>
          <a:prstGeom prst="wedgeEllipseCallout">
            <a:avLst>
              <a:gd name="adj1" fmla="val 97623"/>
              <a:gd name="adj2" fmla="val 215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spAutoFit/>
          </a:bodyPr>
          <a:lstStyle/>
          <a:p>
            <a:pPr algn="ctr"/>
            <a:r>
              <a:rPr lang="hu-HU" i="1" dirty="0">
                <a:solidFill>
                  <a:schemeClr val="tx1"/>
                </a:solidFill>
              </a:rPr>
              <a:t>„A kultúra szemüvegén keresztül”</a:t>
            </a:r>
            <a:endParaRPr lang="en-GB" i="1" dirty="0">
              <a:solidFill>
                <a:schemeClr val="tx1"/>
              </a:solidFill>
            </a:endParaRPr>
          </a:p>
        </p:txBody>
      </p:sp>
      <p:sp>
        <p:nvSpPr>
          <p:cNvPr id="5" name="Oval Callout 4"/>
          <p:cNvSpPr/>
          <p:nvPr/>
        </p:nvSpPr>
        <p:spPr>
          <a:xfrm>
            <a:off x="10357954" y="194756"/>
            <a:ext cx="1651686" cy="908864"/>
          </a:xfrm>
          <a:prstGeom prst="wedgeEllipseCallout">
            <a:avLst>
              <a:gd name="adj1" fmla="val -123333"/>
              <a:gd name="adj2" fmla="val 4346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spAutoFit/>
          </a:bodyPr>
          <a:lstStyle/>
          <a:p>
            <a:pPr algn="ctr"/>
            <a:r>
              <a:rPr lang="hu-HU" i="1" dirty="0">
                <a:solidFill>
                  <a:schemeClr val="tx1"/>
                </a:solidFill>
              </a:rPr>
              <a:t>„madár-</a:t>
            </a:r>
            <a:br>
              <a:rPr lang="hu-HU" i="1" dirty="0">
                <a:solidFill>
                  <a:schemeClr val="tx1"/>
                </a:solidFill>
              </a:rPr>
            </a:br>
            <a:r>
              <a:rPr lang="hu-HU" i="1" dirty="0">
                <a:solidFill>
                  <a:schemeClr val="tx1"/>
                </a:solidFill>
              </a:rPr>
              <a:t>távlatból”</a:t>
            </a:r>
            <a:endParaRPr lang="en-GB" i="1" dirty="0">
              <a:solidFill>
                <a:schemeClr val="tx1"/>
              </a:solidFill>
            </a:endParaRPr>
          </a:p>
        </p:txBody>
      </p:sp>
      <p:pic>
        <p:nvPicPr>
          <p:cNvPr id="102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166654" y="1477456"/>
            <a:ext cx="7862676" cy="450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25185" y="6300788"/>
            <a:ext cx="10324690" cy="369332"/>
          </a:xfrm>
          <a:prstGeom prst="rect">
            <a:avLst/>
          </a:prstGeom>
          <a:noFill/>
        </p:spPr>
        <p:txBody>
          <a:bodyPr wrap="square" rtlCol="0">
            <a:spAutoFit/>
          </a:bodyPr>
          <a:lstStyle/>
          <a:p>
            <a:pPr algn="ctr"/>
            <a:r>
              <a:rPr lang="en-GB" dirty="0"/>
              <a:t>Dieter Haller: </a:t>
            </a:r>
            <a:r>
              <a:rPr lang="hu-HU" i="1" dirty="0"/>
              <a:t>Atlasz. Etnológia</a:t>
            </a:r>
            <a:r>
              <a:rPr lang="hu-HU" dirty="0"/>
              <a:t> (Bernd Rodekohr illusztrációival). Athenaeum 2000: Budapest, 2007, p. 142.</a:t>
            </a:r>
            <a:endParaRPr lang="en-GB" dirty="0"/>
          </a:p>
        </p:txBody>
      </p:sp>
      <p:sp>
        <p:nvSpPr>
          <p:cNvPr id="3" name="Szövegdoboz 2"/>
          <p:cNvSpPr txBox="1"/>
          <p:nvPr/>
        </p:nvSpPr>
        <p:spPr>
          <a:xfrm>
            <a:off x="600075" y="1843088"/>
            <a:ext cx="1497342" cy="2677656"/>
          </a:xfrm>
          <a:prstGeom prst="rect">
            <a:avLst/>
          </a:prstGeom>
          <a:noFill/>
        </p:spPr>
        <p:txBody>
          <a:bodyPr wrap="square" rtlCol="0">
            <a:spAutoFit/>
          </a:bodyPr>
          <a:lstStyle/>
          <a:p>
            <a:pPr marL="342900" indent="-342900">
              <a:buFont typeface="Arial" panose="020B0604020202020204" pitchFamily="34" charset="0"/>
              <a:buChar char="•"/>
            </a:pPr>
            <a:r>
              <a:rPr lang="hu-HU" sz="2400" u="sng" dirty="0" err="1"/>
              <a:t>Émikus</a:t>
            </a:r>
            <a:r>
              <a:rPr lang="hu-HU" sz="2400" dirty="0"/>
              <a:t>:</a:t>
            </a:r>
          </a:p>
          <a:p>
            <a:pPr marL="342900" indent="-342900">
              <a:buFont typeface="Arial" panose="020B0604020202020204" pitchFamily="34" charset="0"/>
              <a:buChar char="•"/>
            </a:pPr>
            <a:endParaRPr lang="hu-HU" sz="2400" dirty="0"/>
          </a:p>
          <a:p>
            <a:pPr marL="342900" indent="-342900">
              <a:buFont typeface="Arial" panose="020B0604020202020204" pitchFamily="34" charset="0"/>
              <a:buChar char="•"/>
            </a:pPr>
            <a:endParaRPr lang="hu-HU" sz="2400" dirty="0"/>
          </a:p>
          <a:p>
            <a:pPr marL="342900" indent="-342900">
              <a:buFont typeface="Arial" panose="020B0604020202020204" pitchFamily="34" charset="0"/>
              <a:buChar char="•"/>
            </a:pPr>
            <a:endParaRPr lang="hu-HU" sz="2400" dirty="0"/>
          </a:p>
          <a:p>
            <a:pPr marL="342900" indent="-342900">
              <a:buFont typeface="Arial" panose="020B0604020202020204" pitchFamily="34" charset="0"/>
              <a:buChar char="•"/>
            </a:pPr>
            <a:endParaRPr lang="hu-HU" sz="2400" dirty="0"/>
          </a:p>
          <a:p>
            <a:pPr marL="342900" indent="-342900">
              <a:buFont typeface="Arial" panose="020B0604020202020204" pitchFamily="34" charset="0"/>
              <a:buChar char="•"/>
            </a:pPr>
            <a:endParaRPr lang="hu-HU" sz="2400" dirty="0"/>
          </a:p>
          <a:p>
            <a:pPr marL="342900" indent="-342900">
              <a:buFont typeface="Arial" panose="020B0604020202020204" pitchFamily="34" charset="0"/>
              <a:buChar char="•"/>
            </a:pPr>
            <a:r>
              <a:rPr lang="hu-HU" sz="2400" u="sng" dirty="0" err="1"/>
              <a:t>Étikus</a:t>
            </a:r>
            <a:r>
              <a:rPr lang="hu-HU" sz="2400" dirty="0"/>
              <a:t>:</a:t>
            </a:r>
          </a:p>
        </p:txBody>
      </p:sp>
      <p:sp>
        <p:nvSpPr>
          <p:cNvPr id="6" name="Szövegdoboz 5"/>
          <p:cNvSpPr txBox="1"/>
          <p:nvPr/>
        </p:nvSpPr>
        <p:spPr>
          <a:xfrm>
            <a:off x="4634209" y="41959"/>
            <a:ext cx="2918012" cy="738664"/>
          </a:xfrm>
          <a:prstGeom prst="rect">
            <a:avLst/>
          </a:prstGeom>
          <a:noFill/>
        </p:spPr>
        <p:txBody>
          <a:bodyPr wrap="square" rtlCol="0">
            <a:spAutoFit/>
          </a:bodyPr>
          <a:lstStyle/>
          <a:p>
            <a:pPr algn="ctr"/>
            <a:r>
              <a:rPr lang="hu-HU" sz="4200" i="1" dirty="0"/>
              <a:t>Nézőpontok</a:t>
            </a:r>
          </a:p>
        </p:txBody>
      </p:sp>
      <p:sp>
        <p:nvSpPr>
          <p:cNvPr id="8" name="Szövegdoboz 7"/>
          <p:cNvSpPr txBox="1"/>
          <p:nvPr/>
        </p:nvSpPr>
        <p:spPr>
          <a:xfrm>
            <a:off x="10191948" y="1477456"/>
            <a:ext cx="1983698" cy="2031325"/>
          </a:xfrm>
          <a:prstGeom prst="rect">
            <a:avLst/>
          </a:prstGeom>
          <a:noFill/>
        </p:spPr>
        <p:txBody>
          <a:bodyPr wrap="square" rtlCol="0">
            <a:spAutoFit/>
          </a:bodyPr>
          <a:lstStyle/>
          <a:p>
            <a:pPr>
              <a:lnSpc>
                <a:spcPct val="90000"/>
              </a:lnSpc>
            </a:pPr>
            <a:r>
              <a:rPr lang="hu-HU" sz="2000" dirty="0"/>
              <a:t>Az </a:t>
            </a:r>
            <a:r>
              <a:rPr lang="hu-HU" sz="2000" b="1" i="1" dirty="0" err="1"/>
              <a:t>informánsok</a:t>
            </a:r>
            <a:r>
              <a:rPr lang="hu-HU" sz="2000" dirty="0"/>
              <a:t> mesélik el és értelmezik a vizsgált rítust a </a:t>
            </a:r>
            <a:r>
              <a:rPr lang="hu-HU" sz="2000" b="1" dirty="0"/>
              <a:t>saját szavaikkal</a:t>
            </a:r>
            <a:r>
              <a:rPr lang="hu-HU" sz="2000" dirty="0"/>
              <a:t>, a </a:t>
            </a:r>
            <a:r>
              <a:rPr lang="hu-HU" sz="2000" b="1" dirty="0"/>
              <a:t>saját néző-pontjukból</a:t>
            </a:r>
            <a:r>
              <a:rPr lang="hu-HU" sz="2000" dirty="0"/>
              <a:t>.</a:t>
            </a:r>
          </a:p>
        </p:txBody>
      </p:sp>
      <p:sp>
        <p:nvSpPr>
          <p:cNvPr id="10" name="Szövegdoboz 9"/>
          <p:cNvSpPr txBox="1"/>
          <p:nvPr/>
        </p:nvSpPr>
        <p:spPr>
          <a:xfrm>
            <a:off x="10191948" y="3715465"/>
            <a:ext cx="1817692" cy="2585323"/>
          </a:xfrm>
          <a:prstGeom prst="rect">
            <a:avLst/>
          </a:prstGeom>
          <a:noFill/>
        </p:spPr>
        <p:txBody>
          <a:bodyPr wrap="square" rtlCol="0">
            <a:spAutoFit/>
          </a:bodyPr>
          <a:lstStyle/>
          <a:p>
            <a:pPr>
              <a:lnSpc>
                <a:spcPct val="90000"/>
              </a:lnSpc>
            </a:pPr>
            <a:r>
              <a:rPr lang="hu-HU" sz="2000" spc="-10" dirty="0"/>
              <a:t>A </a:t>
            </a:r>
            <a:r>
              <a:rPr lang="hu-HU" sz="2000" b="1" i="1" spc="-10" dirty="0"/>
              <a:t>kutató</a:t>
            </a:r>
            <a:r>
              <a:rPr lang="hu-HU" sz="2000" i="1" spc="-10" dirty="0"/>
              <a:t> </a:t>
            </a:r>
            <a:r>
              <a:rPr lang="hu-HU" sz="2000" spc="-10" dirty="0"/>
              <a:t>meséli el és értelmezi a vizsgált rítust, a </a:t>
            </a:r>
            <a:r>
              <a:rPr lang="hu-HU" sz="2000" b="1" spc="-10" dirty="0"/>
              <a:t>saját</a:t>
            </a:r>
            <a:r>
              <a:rPr lang="hu-HU" sz="2000" spc="-10" dirty="0"/>
              <a:t> (európai v. tudományos) </a:t>
            </a:r>
            <a:r>
              <a:rPr lang="hu-HU" sz="2000" b="1" spc="-10" dirty="0"/>
              <a:t>nézőpontjából</a:t>
            </a:r>
            <a:r>
              <a:rPr lang="hu-HU" sz="2000" spc="-10" dirty="0"/>
              <a:t>, a </a:t>
            </a:r>
            <a:r>
              <a:rPr lang="hu-HU" sz="2000" b="1" spc="-10" dirty="0"/>
              <a:t>saját</a:t>
            </a:r>
            <a:r>
              <a:rPr lang="hu-HU" sz="2000" spc="-10" dirty="0"/>
              <a:t> (európai v. tudományos) </a:t>
            </a:r>
            <a:r>
              <a:rPr lang="hu-HU" sz="2000" b="1" spc="-10" dirty="0"/>
              <a:t>fogalmaival</a:t>
            </a:r>
            <a:r>
              <a:rPr lang="hu-HU" sz="2000" spc="-10" dirty="0"/>
              <a:t>.</a:t>
            </a:r>
          </a:p>
        </p:txBody>
      </p:sp>
    </p:spTree>
    <p:extLst>
      <p:ext uri="{BB962C8B-B14F-4D97-AF65-F5344CB8AC3E}">
        <p14:creationId xmlns:p14="http://schemas.microsoft.com/office/powerpoint/2010/main" val="1440743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87B79D7-F3A6-499B-AD48-DF3636E2F0C1}"/>
              </a:ext>
            </a:extLst>
          </p:cNvPr>
          <p:cNvSpPr>
            <a:spLocks noGrp="1"/>
          </p:cNvSpPr>
          <p:nvPr>
            <p:ph type="title"/>
          </p:nvPr>
        </p:nvSpPr>
        <p:spPr/>
        <p:txBody>
          <a:bodyPr/>
          <a:lstStyle/>
          <a:p>
            <a:r>
              <a:rPr lang="hu-HU" dirty="0" err="1"/>
              <a:t>Étikus</a:t>
            </a:r>
            <a:r>
              <a:rPr lang="hu-HU" dirty="0"/>
              <a:t> és </a:t>
            </a:r>
            <a:r>
              <a:rPr lang="hu-HU" dirty="0" err="1"/>
              <a:t>émikus</a:t>
            </a:r>
            <a:r>
              <a:rPr lang="hu-HU" dirty="0"/>
              <a:t> </a:t>
            </a:r>
            <a:r>
              <a:rPr lang="hu-HU" b="1" u="sng" dirty="0"/>
              <a:t>szóhasználat</a:t>
            </a:r>
            <a:endParaRPr lang="en-US" b="1" u="sng" dirty="0"/>
          </a:p>
        </p:txBody>
      </p:sp>
      <p:sp>
        <p:nvSpPr>
          <p:cNvPr id="3" name="Tartalom helye 2">
            <a:extLst>
              <a:ext uri="{FF2B5EF4-FFF2-40B4-BE49-F238E27FC236}">
                <a16:creationId xmlns:a16="http://schemas.microsoft.com/office/drawing/2014/main" id="{7765EC72-9652-4210-AD76-AE4159615C18}"/>
              </a:ext>
            </a:extLst>
          </p:cNvPr>
          <p:cNvSpPr>
            <a:spLocks noGrp="1"/>
          </p:cNvSpPr>
          <p:nvPr>
            <p:ph idx="1"/>
          </p:nvPr>
        </p:nvSpPr>
        <p:spPr>
          <a:xfrm>
            <a:off x="838200" y="1825625"/>
            <a:ext cx="10828520" cy="4667250"/>
          </a:xfrm>
        </p:spPr>
        <p:txBody>
          <a:bodyPr>
            <a:normAutofit/>
          </a:bodyPr>
          <a:lstStyle/>
          <a:p>
            <a:pPr>
              <a:lnSpc>
                <a:spcPct val="110000"/>
              </a:lnSpc>
            </a:pPr>
            <a:r>
              <a:rPr lang="hu-HU" u="sng" dirty="0" err="1"/>
              <a:t>étikus</a:t>
            </a:r>
            <a:r>
              <a:rPr lang="hu-HU" u="sng" dirty="0"/>
              <a:t>:</a:t>
            </a:r>
            <a:br>
              <a:rPr lang="hu-HU" dirty="0"/>
            </a:br>
            <a:r>
              <a:rPr lang="hu-HU" i="1" dirty="0"/>
              <a:t>Az asztalnál ülők mind felállnak, a vallási </a:t>
            </a:r>
            <a:br>
              <a:rPr lang="hu-HU" i="1" dirty="0"/>
            </a:br>
            <a:r>
              <a:rPr lang="hu-HU" i="1" dirty="0"/>
              <a:t>vezető felemeli a csordultig borral töltött </a:t>
            </a:r>
            <a:br>
              <a:rPr lang="hu-HU" i="1" dirty="0"/>
            </a:br>
            <a:r>
              <a:rPr lang="hu-HU" i="1" dirty="0"/>
              <a:t>serleget, melyre imát mond, és iszik belőle.</a:t>
            </a:r>
          </a:p>
          <a:p>
            <a:pPr marL="0" indent="0">
              <a:lnSpc>
                <a:spcPct val="110000"/>
              </a:lnSpc>
              <a:buNone/>
            </a:pPr>
            <a:endParaRPr lang="hu-HU" dirty="0"/>
          </a:p>
          <a:p>
            <a:pPr>
              <a:lnSpc>
                <a:spcPct val="110000"/>
              </a:lnSpc>
            </a:pPr>
            <a:r>
              <a:rPr lang="hu-HU" u="sng" dirty="0" err="1"/>
              <a:t>émikus</a:t>
            </a:r>
            <a:r>
              <a:rPr lang="hu-HU" u="sng" dirty="0"/>
              <a:t>:</a:t>
            </a:r>
            <a:br>
              <a:rPr lang="hu-HU" dirty="0"/>
            </a:br>
            <a:r>
              <a:rPr lang="hu-HU" i="1" dirty="0">
                <a:solidFill>
                  <a:schemeClr val="bg1">
                    <a:lumMod val="85000"/>
                  </a:schemeClr>
                </a:solidFill>
              </a:rPr>
              <a:t>Az asztalnál ülő zsidók mind felállnak, a </a:t>
            </a:r>
            <a:r>
              <a:rPr lang="hu-HU" i="1" dirty="0" err="1">
                <a:solidFill>
                  <a:schemeClr val="bg1">
                    <a:lumMod val="85000"/>
                  </a:schemeClr>
                </a:solidFill>
              </a:rPr>
              <a:t>kidust</a:t>
            </a:r>
            <a:r>
              <a:rPr lang="hu-HU" i="1" dirty="0">
                <a:solidFill>
                  <a:schemeClr val="bg1">
                    <a:lumMod val="85000"/>
                  </a:schemeClr>
                </a:solidFill>
              </a:rPr>
              <a:t> mondó rabbi felemeli </a:t>
            </a:r>
            <a:br>
              <a:rPr lang="hu-HU" i="1" dirty="0">
                <a:solidFill>
                  <a:schemeClr val="bg1">
                    <a:lumMod val="85000"/>
                  </a:schemeClr>
                </a:solidFill>
              </a:rPr>
            </a:br>
            <a:r>
              <a:rPr lang="hu-HU" i="1" dirty="0">
                <a:solidFill>
                  <a:schemeClr val="bg1">
                    <a:lumMod val="85000"/>
                  </a:schemeClr>
                </a:solidFill>
              </a:rPr>
              <a:t>a csordultig borral töltött serleget, melyre elmondja a </a:t>
            </a:r>
            <a:r>
              <a:rPr lang="hu-HU" i="1" dirty="0" err="1">
                <a:solidFill>
                  <a:schemeClr val="bg1">
                    <a:lumMod val="85000"/>
                  </a:schemeClr>
                </a:solidFill>
              </a:rPr>
              <a:t>bróchét</a:t>
            </a:r>
            <a:r>
              <a:rPr lang="hu-HU" i="1" dirty="0">
                <a:solidFill>
                  <a:schemeClr val="bg1">
                    <a:lumMod val="85000"/>
                  </a:schemeClr>
                </a:solidFill>
              </a:rPr>
              <a:t>,</a:t>
            </a:r>
            <a:br>
              <a:rPr lang="hu-HU" i="1" dirty="0">
                <a:solidFill>
                  <a:schemeClr val="bg1">
                    <a:lumMod val="85000"/>
                  </a:schemeClr>
                </a:solidFill>
              </a:rPr>
            </a:br>
            <a:r>
              <a:rPr lang="hu-HU" i="1" dirty="0">
                <a:solidFill>
                  <a:schemeClr val="bg1">
                    <a:lumMod val="85000"/>
                  </a:schemeClr>
                </a:solidFill>
              </a:rPr>
              <a:t>és iszik belőle.</a:t>
            </a:r>
          </a:p>
        </p:txBody>
      </p:sp>
      <p:pic>
        <p:nvPicPr>
          <p:cNvPr id="14338" name="Picture 2" descr="rtucker/05/sabbath/kiddush">
            <a:extLst>
              <a:ext uri="{FF2B5EF4-FFF2-40B4-BE49-F238E27FC236}">
                <a16:creationId xmlns:a16="http://schemas.microsoft.com/office/drawing/2014/main" id="{E971A1F2-90D4-41A2-8B98-3D3A02020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0520" y="681037"/>
            <a:ext cx="3886200" cy="3000375"/>
          </a:xfrm>
          <a:prstGeom prst="rect">
            <a:avLst/>
          </a:prstGeom>
          <a:noFill/>
          <a:ln>
            <a:solidFill>
              <a:srgbClr val="858276"/>
            </a:solidFill>
          </a:ln>
          <a:extLst>
            <a:ext uri="{909E8E84-426E-40DD-AFC4-6F175D3DCCD1}">
              <a14:hiddenFill xmlns:a14="http://schemas.microsoft.com/office/drawing/2010/main">
                <a:solidFill>
                  <a:srgbClr val="FFFFFF"/>
                </a:solidFill>
              </a14:hiddenFill>
            </a:ext>
          </a:extLst>
        </p:spPr>
      </p:pic>
      <p:sp>
        <p:nvSpPr>
          <p:cNvPr id="4" name="Szövegdoboz 3">
            <a:extLst>
              <a:ext uri="{FF2B5EF4-FFF2-40B4-BE49-F238E27FC236}">
                <a16:creationId xmlns:a16="http://schemas.microsoft.com/office/drawing/2014/main" id="{3BFEFE0C-C487-4CD7-BA80-AFC85A00CC4E}"/>
              </a:ext>
            </a:extLst>
          </p:cNvPr>
          <p:cNvSpPr txBox="1"/>
          <p:nvPr/>
        </p:nvSpPr>
        <p:spPr>
          <a:xfrm>
            <a:off x="3837482" y="6310859"/>
            <a:ext cx="7974767" cy="369332"/>
          </a:xfrm>
          <a:prstGeom prst="rect">
            <a:avLst/>
          </a:prstGeom>
          <a:solidFill>
            <a:srgbClr val="FDFBEF"/>
          </a:solidFill>
          <a:ln>
            <a:solidFill>
              <a:srgbClr val="6F6D61"/>
            </a:solidFill>
          </a:ln>
        </p:spPr>
        <p:txBody>
          <a:bodyPr wrap="square" rtlCol="0">
            <a:spAutoFit/>
          </a:bodyPr>
          <a:lstStyle/>
          <a:p>
            <a:r>
              <a:rPr lang="hu-HU" dirty="0"/>
              <a:t>A kép forrása: </a:t>
            </a:r>
            <a:r>
              <a:rPr lang="hu-HU" dirty="0">
                <a:hlinkClick r:id="rId3"/>
              </a:rPr>
              <a:t>http://museumoffamilyhistory.net/rtucker-05-sabbath-kiddush.htm</a:t>
            </a:r>
            <a:r>
              <a:rPr lang="hu-HU" dirty="0"/>
              <a:t> </a:t>
            </a:r>
            <a:endParaRPr lang="en-US" dirty="0"/>
          </a:p>
        </p:txBody>
      </p:sp>
      <p:pic>
        <p:nvPicPr>
          <p:cNvPr id="6" name="Picture 2">
            <a:extLst>
              <a:ext uri="{FF2B5EF4-FFF2-40B4-BE49-F238E27FC236}">
                <a16:creationId xmlns:a16="http://schemas.microsoft.com/office/drawing/2014/main" id="{D4D65879-80DD-474F-996B-8892F511311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b="57753"/>
          <a:stretch/>
        </p:blipFill>
        <p:spPr bwMode="auto">
          <a:xfrm>
            <a:off x="1124697" y="4979417"/>
            <a:ext cx="7076525" cy="171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DF7A5E35-6B13-41F5-8421-D26378801AA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51401"/>
          <a:stretch/>
        </p:blipFill>
        <p:spPr bwMode="auto">
          <a:xfrm>
            <a:off x="1124696" y="2443124"/>
            <a:ext cx="7076525" cy="197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zövegdoboz 4">
            <a:extLst>
              <a:ext uri="{FF2B5EF4-FFF2-40B4-BE49-F238E27FC236}">
                <a16:creationId xmlns:a16="http://schemas.microsoft.com/office/drawing/2014/main" id="{CE89E49B-FF1B-42FE-BAE9-688EDE533120}"/>
              </a:ext>
            </a:extLst>
          </p:cNvPr>
          <p:cNvSpPr txBox="1"/>
          <p:nvPr/>
        </p:nvSpPr>
        <p:spPr>
          <a:xfrm>
            <a:off x="8220683" y="4792680"/>
            <a:ext cx="3005873" cy="1200329"/>
          </a:xfrm>
          <a:prstGeom prst="rect">
            <a:avLst/>
          </a:prstGeom>
          <a:solidFill>
            <a:schemeClr val="bg1"/>
          </a:solidFill>
        </p:spPr>
        <p:txBody>
          <a:bodyPr wrap="square" rtlCol="0">
            <a:spAutoFit/>
          </a:bodyPr>
          <a:lstStyle/>
          <a:p>
            <a:r>
              <a:rPr lang="en-GB" dirty="0"/>
              <a:t>Dieter Haller: </a:t>
            </a:r>
            <a:r>
              <a:rPr lang="hu-HU" i="1" dirty="0"/>
              <a:t>Atlasz. Etnológia</a:t>
            </a:r>
            <a:r>
              <a:rPr lang="hu-HU" dirty="0"/>
              <a:t> (</a:t>
            </a:r>
            <a:r>
              <a:rPr lang="hu-HU" dirty="0" err="1"/>
              <a:t>Bernd</a:t>
            </a:r>
            <a:r>
              <a:rPr lang="hu-HU" dirty="0"/>
              <a:t> </a:t>
            </a:r>
            <a:r>
              <a:rPr lang="hu-HU" dirty="0" err="1"/>
              <a:t>Rodekohr</a:t>
            </a:r>
            <a:r>
              <a:rPr lang="hu-HU" dirty="0"/>
              <a:t> illusztrációival). Athenaeum 2000: Budapest, 2007, p. 142.</a:t>
            </a:r>
            <a:endParaRPr lang="en-US" dirty="0"/>
          </a:p>
        </p:txBody>
      </p:sp>
    </p:spTree>
    <p:extLst>
      <p:ext uri="{BB962C8B-B14F-4D97-AF65-F5344CB8AC3E}">
        <p14:creationId xmlns:p14="http://schemas.microsoft.com/office/powerpoint/2010/main" val="1439434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87B79D7-F3A6-499B-AD48-DF3636E2F0C1}"/>
              </a:ext>
            </a:extLst>
          </p:cNvPr>
          <p:cNvSpPr>
            <a:spLocks noGrp="1"/>
          </p:cNvSpPr>
          <p:nvPr>
            <p:ph type="title"/>
          </p:nvPr>
        </p:nvSpPr>
        <p:spPr/>
        <p:txBody>
          <a:bodyPr/>
          <a:lstStyle/>
          <a:p>
            <a:r>
              <a:rPr lang="hu-HU" dirty="0" err="1"/>
              <a:t>Étikus</a:t>
            </a:r>
            <a:r>
              <a:rPr lang="hu-HU" dirty="0"/>
              <a:t> és </a:t>
            </a:r>
            <a:r>
              <a:rPr lang="hu-HU" dirty="0" err="1"/>
              <a:t>émikus</a:t>
            </a:r>
            <a:r>
              <a:rPr lang="hu-HU" dirty="0"/>
              <a:t> </a:t>
            </a:r>
            <a:r>
              <a:rPr lang="hu-HU" b="1" u="sng" dirty="0"/>
              <a:t>szóhasználat</a:t>
            </a:r>
            <a:endParaRPr lang="en-US" b="1" u="sng" dirty="0"/>
          </a:p>
        </p:txBody>
      </p:sp>
      <p:sp>
        <p:nvSpPr>
          <p:cNvPr id="3" name="Tartalom helye 2">
            <a:extLst>
              <a:ext uri="{FF2B5EF4-FFF2-40B4-BE49-F238E27FC236}">
                <a16:creationId xmlns:a16="http://schemas.microsoft.com/office/drawing/2014/main" id="{7765EC72-9652-4210-AD76-AE4159615C18}"/>
              </a:ext>
            </a:extLst>
          </p:cNvPr>
          <p:cNvSpPr>
            <a:spLocks noGrp="1"/>
          </p:cNvSpPr>
          <p:nvPr>
            <p:ph idx="1"/>
          </p:nvPr>
        </p:nvSpPr>
        <p:spPr>
          <a:xfrm>
            <a:off x="838200" y="1825625"/>
            <a:ext cx="10828520" cy="4667250"/>
          </a:xfrm>
        </p:spPr>
        <p:txBody>
          <a:bodyPr>
            <a:normAutofit/>
          </a:bodyPr>
          <a:lstStyle/>
          <a:p>
            <a:pPr>
              <a:lnSpc>
                <a:spcPct val="110000"/>
              </a:lnSpc>
            </a:pPr>
            <a:r>
              <a:rPr lang="hu-HU" u="sng" dirty="0" err="1"/>
              <a:t>étikus</a:t>
            </a:r>
            <a:r>
              <a:rPr lang="hu-HU" u="sng" dirty="0"/>
              <a:t>:</a:t>
            </a:r>
            <a:br>
              <a:rPr lang="hu-HU" dirty="0"/>
            </a:br>
            <a:r>
              <a:rPr lang="hu-HU" i="1" dirty="0"/>
              <a:t>Az asztalnál ülők mind felállnak, a vallási </a:t>
            </a:r>
            <a:br>
              <a:rPr lang="hu-HU" i="1" dirty="0"/>
            </a:br>
            <a:r>
              <a:rPr lang="hu-HU" i="1" dirty="0"/>
              <a:t>vezető felemeli a csordultig borral töltött </a:t>
            </a:r>
            <a:br>
              <a:rPr lang="hu-HU" i="1" dirty="0"/>
            </a:br>
            <a:r>
              <a:rPr lang="hu-HU" i="1" dirty="0"/>
              <a:t>serleget, melyre imát mond, és iszik belőle.</a:t>
            </a:r>
          </a:p>
          <a:p>
            <a:pPr marL="0" indent="0">
              <a:lnSpc>
                <a:spcPct val="110000"/>
              </a:lnSpc>
              <a:buNone/>
            </a:pPr>
            <a:endParaRPr lang="hu-HU" dirty="0"/>
          </a:p>
          <a:p>
            <a:pPr>
              <a:lnSpc>
                <a:spcPct val="110000"/>
              </a:lnSpc>
            </a:pPr>
            <a:r>
              <a:rPr lang="hu-HU" u="sng" dirty="0" err="1"/>
              <a:t>émikus</a:t>
            </a:r>
            <a:r>
              <a:rPr lang="hu-HU" u="sng" dirty="0"/>
              <a:t>:</a:t>
            </a:r>
            <a:br>
              <a:rPr lang="hu-HU" dirty="0"/>
            </a:br>
            <a:r>
              <a:rPr lang="hu-HU" i="1" dirty="0"/>
              <a:t>Az asztalnál ülő zsidók mind felállnak, a </a:t>
            </a:r>
            <a:r>
              <a:rPr lang="hu-HU" i="1" dirty="0" err="1"/>
              <a:t>kidust</a:t>
            </a:r>
            <a:r>
              <a:rPr lang="hu-HU" i="1" dirty="0"/>
              <a:t> mondó rabbi felemeli </a:t>
            </a:r>
            <a:br>
              <a:rPr lang="hu-HU" i="1" dirty="0"/>
            </a:br>
            <a:r>
              <a:rPr lang="hu-HU" i="1" dirty="0"/>
              <a:t>a csordultig kóser borral töltött serleget, melyre elmondja a </a:t>
            </a:r>
            <a:r>
              <a:rPr lang="hu-HU" i="1" dirty="0" err="1"/>
              <a:t>bróchét</a:t>
            </a:r>
            <a:r>
              <a:rPr lang="hu-HU" i="1" dirty="0"/>
              <a:t>,</a:t>
            </a:r>
            <a:br>
              <a:rPr lang="hu-HU" i="1" dirty="0"/>
            </a:br>
            <a:r>
              <a:rPr lang="hu-HU" i="1" dirty="0"/>
              <a:t>és iszik belőle.</a:t>
            </a:r>
          </a:p>
        </p:txBody>
      </p:sp>
      <p:pic>
        <p:nvPicPr>
          <p:cNvPr id="14338" name="Picture 2" descr="rtucker/05/sabbath/kiddush">
            <a:extLst>
              <a:ext uri="{FF2B5EF4-FFF2-40B4-BE49-F238E27FC236}">
                <a16:creationId xmlns:a16="http://schemas.microsoft.com/office/drawing/2014/main" id="{E971A1F2-90D4-41A2-8B98-3D3A02020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0520" y="681037"/>
            <a:ext cx="3886200" cy="3000375"/>
          </a:xfrm>
          <a:prstGeom prst="rect">
            <a:avLst/>
          </a:prstGeom>
          <a:noFill/>
          <a:ln>
            <a:solidFill>
              <a:srgbClr val="858276"/>
            </a:solidFill>
          </a:ln>
          <a:extLst>
            <a:ext uri="{909E8E84-426E-40DD-AFC4-6F175D3DCCD1}">
              <a14:hiddenFill xmlns:a14="http://schemas.microsoft.com/office/drawing/2010/main">
                <a:solidFill>
                  <a:srgbClr val="FFFFFF"/>
                </a:solidFill>
              </a14:hiddenFill>
            </a:ext>
          </a:extLst>
        </p:spPr>
      </p:pic>
      <p:sp>
        <p:nvSpPr>
          <p:cNvPr id="4" name="Szövegdoboz 3">
            <a:extLst>
              <a:ext uri="{FF2B5EF4-FFF2-40B4-BE49-F238E27FC236}">
                <a16:creationId xmlns:a16="http://schemas.microsoft.com/office/drawing/2014/main" id="{3BFEFE0C-C487-4CD7-BA80-AFC85A00CC4E}"/>
              </a:ext>
            </a:extLst>
          </p:cNvPr>
          <p:cNvSpPr txBox="1"/>
          <p:nvPr/>
        </p:nvSpPr>
        <p:spPr>
          <a:xfrm>
            <a:off x="3837482" y="6310859"/>
            <a:ext cx="7974767" cy="369332"/>
          </a:xfrm>
          <a:prstGeom prst="rect">
            <a:avLst/>
          </a:prstGeom>
          <a:solidFill>
            <a:srgbClr val="FDFBEF"/>
          </a:solidFill>
          <a:ln>
            <a:solidFill>
              <a:srgbClr val="6F6D61"/>
            </a:solidFill>
          </a:ln>
        </p:spPr>
        <p:txBody>
          <a:bodyPr wrap="square" rtlCol="0">
            <a:spAutoFit/>
          </a:bodyPr>
          <a:lstStyle/>
          <a:p>
            <a:r>
              <a:rPr lang="hu-HU" dirty="0"/>
              <a:t>A kép forrása: </a:t>
            </a:r>
            <a:r>
              <a:rPr lang="hu-HU" dirty="0">
                <a:hlinkClick r:id="rId3"/>
              </a:rPr>
              <a:t>http://museumoffamilyhistory.net/rtucker-05-sabbath-kiddush.htm</a:t>
            </a:r>
            <a:r>
              <a:rPr lang="hu-HU" dirty="0"/>
              <a:t> </a:t>
            </a:r>
            <a:endParaRPr lang="en-US" dirty="0"/>
          </a:p>
        </p:txBody>
      </p:sp>
    </p:spTree>
    <p:extLst>
      <p:ext uri="{BB962C8B-B14F-4D97-AF65-F5344CB8AC3E}">
        <p14:creationId xmlns:p14="http://schemas.microsoft.com/office/powerpoint/2010/main" val="3641975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u-HU" dirty="0"/>
              <a:t>é</a:t>
            </a:r>
            <a:r>
              <a:rPr lang="hu-HU" noProof="0" dirty="0" err="1"/>
              <a:t>mikus</a:t>
            </a:r>
            <a:r>
              <a:rPr lang="hu-HU" noProof="0" dirty="0"/>
              <a:t>		vs.		</a:t>
            </a:r>
            <a:r>
              <a:rPr lang="hu-HU" noProof="0" dirty="0" err="1"/>
              <a:t>étikus</a:t>
            </a:r>
            <a:endParaRPr lang="hu-HU" noProof="0" dirty="0"/>
          </a:p>
        </p:txBody>
      </p:sp>
      <p:sp>
        <p:nvSpPr>
          <p:cNvPr id="4" name="Oval Callout 3"/>
          <p:cNvSpPr/>
          <p:nvPr/>
        </p:nvSpPr>
        <p:spPr>
          <a:xfrm>
            <a:off x="136812" y="100016"/>
            <a:ext cx="1960605" cy="1298377"/>
          </a:xfrm>
          <a:prstGeom prst="wedgeEllipseCallout">
            <a:avLst>
              <a:gd name="adj1" fmla="val 97623"/>
              <a:gd name="adj2" fmla="val 215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spAutoFit/>
          </a:bodyPr>
          <a:lstStyle/>
          <a:p>
            <a:pPr algn="ctr"/>
            <a:r>
              <a:rPr lang="hu-HU" i="1" dirty="0">
                <a:solidFill>
                  <a:schemeClr val="tx1"/>
                </a:solidFill>
              </a:rPr>
              <a:t>„A kultúra szemüvegén keresztül”</a:t>
            </a:r>
            <a:endParaRPr lang="en-GB" i="1" dirty="0">
              <a:solidFill>
                <a:schemeClr val="tx1"/>
              </a:solidFill>
            </a:endParaRPr>
          </a:p>
        </p:txBody>
      </p:sp>
      <p:sp>
        <p:nvSpPr>
          <p:cNvPr id="5" name="Oval Callout 4"/>
          <p:cNvSpPr/>
          <p:nvPr/>
        </p:nvSpPr>
        <p:spPr>
          <a:xfrm>
            <a:off x="10357954" y="194756"/>
            <a:ext cx="1651686" cy="908864"/>
          </a:xfrm>
          <a:prstGeom prst="wedgeEllipseCallout">
            <a:avLst>
              <a:gd name="adj1" fmla="val -123333"/>
              <a:gd name="adj2" fmla="val 4346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spAutoFit/>
          </a:bodyPr>
          <a:lstStyle/>
          <a:p>
            <a:pPr algn="ctr"/>
            <a:r>
              <a:rPr lang="hu-HU" i="1" dirty="0">
                <a:solidFill>
                  <a:schemeClr val="tx1"/>
                </a:solidFill>
              </a:rPr>
              <a:t>„madár-</a:t>
            </a:r>
            <a:br>
              <a:rPr lang="hu-HU" i="1" dirty="0">
                <a:solidFill>
                  <a:schemeClr val="tx1"/>
                </a:solidFill>
              </a:rPr>
            </a:br>
            <a:r>
              <a:rPr lang="hu-HU" i="1" dirty="0">
                <a:solidFill>
                  <a:schemeClr val="tx1"/>
                </a:solidFill>
              </a:rPr>
              <a:t>távlatból”</a:t>
            </a:r>
            <a:endParaRPr lang="en-GB" i="1" dirty="0">
              <a:solidFill>
                <a:schemeClr val="tx1"/>
              </a:solidFill>
            </a:endParaRPr>
          </a:p>
        </p:txBody>
      </p:sp>
      <p:sp>
        <p:nvSpPr>
          <p:cNvPr id="7" name="TextBox 6"/>
          <p:cNvSpPr txBox="1"/>
          <p:nvPr/>
        </p:nvSpPr>
        <p:spPr>
          <a:xfrm>
            <a:off x="265620" y="6360748"/>
            <a:ext cx="10324690" cy="369332"/>
          </a:xfrm>
          <a:prstGeom prst="rect">
            <a:avLst/>
          </a:prstGeom>
          <a:noFill/>
        </p:spPr>
        <p:txBody>
          <a:bodyPr wrap="square" rtlCol="0">
            <a:spAutoFit/>
          </a:bodyPr>
          <a:lstStyle/>
          <a:p>
            <a:pPr algn="ctr"/>
            <a:r>
              <a:rPr lang="en-GB" dirty="0"/>
              <a:t>Dieter Haller: </a:t>
            </a:r>
            <a:r>
              <a:rPr lang="hu-HU" i="1" dirty="0"/>
              <a:t>Atlasz. Etnológia</a:t>
            </a:r>
            <a:r>
              <a:rPr lang="hu-HU" dirty="0"/>
              <a:t> (Bernd Rodekohr illusztrációival). Athenaeum 2000: Budapest, 2007, p. 152.</a:t>
            </a:r>
            <a:endParaRPr lang="en-GB" dirty="0"/>
          </a:p>
        </p:txBody>
      </p:sp>
      <p:sp>
        <p:nvSpPr>
          <p:cNvPr id="3" name="Content Placeholder 2"/>
          <p:cNvSpPr>
            <a:spLocks noGrp="1"/>
          </p:cNvSpPr>
          <p:nvPr>
            <p:ph idx="1"/>
          </p:nvPr>
        </p:nvSpPr>
        <p:spPr/>
        <p:txBody>
          <a:bodyPr/>
          <a:lstStyle/>
          <a:p>
            <a:r>
              <a:rPr lang="hu-HU" dirty="0" err="1"/>
              <a:t>Étikus</a:t>
            </a:r>
            <a:r>
              <a:rPr lang="hu-HU" dirty="0"/>
              <a:t>:</a:t>
            </a:r>
          </a:p>
          <a:p>
            <a:endParaRPr lang="hu-HU" dirty="0"/>
          </a:p>
          <a:p>
            <a:endParaRPr lang="hu-HU" dirty="0"/>
          </a:p>
          <a:p>
            <a:r>
              <a:rPr lang="hu-HU" dirty="0" err="1"/>
              <a:t>Émikus</a:t>
            </a:r>
            <a:r>
              <a:rPr lang="hu-HU" dirty="0"/>
              <a:t>:</a:t>
            </a:r>
          </a:p>
          <a:p>
            <a:endParaRPr lang="hu-HU" dirty="0"/>
          </a:p>
          <a:p>
            <a:endParaRPr lang="hu-HU" dirty="0"/>
          </a:p>
          <a:p>
            <a:r>
              <a:rPr lang="hu-HU" dirty="0"/>
              <a:t>Interaktív:</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932" y="1377879"/>
            <a:ext cx="5377196" cy="492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zövegdoboz 7"/>
          <p:cNvSpPr txBox="1"/>
          <p:nvPr/>
        </p:nvSpPr>
        <p:spPr>
          <a:xfrm>
            <a:off x="4634209" y="41959"/>
            <a:ext cx="2918012" cy="738664"/>
          </a:xfrm>
          <a:prstGeom prst="rect">
            <a:avLst/>
          </a:prstGeom>
          <a:noFill/>
        </p:spPr>
        <p:txBody>
          <a:bodyPr wrap="square" rtlCol="0">
            <a:spAutoFit/>
          </a:bodyPr>
          <a:lstStyle/>
          <a:p>
            <a:pPr algn="ctr"/>
            <a:r>
              <a:rPr lang="hu-HU" sz="4200" i="1" dirty="0"/>
              <a:t>Nézőpontok</a:t>
            </a:r>
          </a:p>
        </p:txBody>
      </p:sp>
    </p:spTree>
    <p:extLst>
      <p:ext uri="{BB962C8B-B14F-4D97-AF65-F5344CB8AC3E}">
        <p14:creationId xmlns:p14="http://schemas.microsoft.com/office/powerpoint/2010/main" val="1379595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u-HU" dirty="0"/>
              <a:t>é</a:t>
            </a:r>
            <a:r>
              <a:rPr lang="hu-HU" noProof="0" dirty="0" err="1"/>
              <a:t>mikus</a:t>
            </a:r>
            <a:r>
              <a:rPr lang="hu-HU" noProof="0" dirty="0"/>
              <a:t>		vs.		</a:t>
            </a:r>
            <a:r>
              <a:rPr lang="hu-HU" noProof="0" dirty="0" err="1"/>
              <a:t>étikus</a:t>
            </a:r>
            <a:endParaRPr lang="hu-HU" noProof="0" dirty="0"/>
          </a:p>
        </p:txBody>
      </p:sp>
      <p:sp>
        <p:nvSpPr>
          <p:cNvPr id="4" name="Oval Callout 3"/>
          <p:cNvSpPr/>
          <p:nvPr/>
        </p:nvSpPr>
        <p:spPr>
          <a:xfrm>
            <a:off x="136812" y="100016"/>
            <a:ext cx="1960605" cy="1298377"/>
          </a:xfrm>
          <a:prstGeom prst="wedgeEllipseCallout">
            <a:avLst>
              <a:gd name="adj1" fmla="val 97623"/>
              <a:gd name="adj2" fmla="val 215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spAutoFit/>
          </a:bodyPr>
          <a:lstStyle/>
          <a:p>
            <a:pPr algn="ctr"/>
            <a:r>
              <a:rPr lang="hu-HU" i="1" dirty="0">
                <a:solidFill>
                  <a:schemeClr val="tx1"/>
                </a:solidFill>
              </a:rPr>
              <a:t>„A kultúra szemüvegén keresztül”</a:t>
            </a:r>
            <a:endParaRPr lang="en-GB" i="1" dirty="0">
              <a:solidFill>
                <a:schemeClr val="tx1"/>
              </a:solidFill>
            </a:endParaRPr>
          </a:p>
        </p:txBody>
      </p:sp>
      <p:sp>
        <p:nvSpPr>
          <p:cNvPr id="5" name="Oval Callout 4"/>
          <p:cNvSpPr/>
          <p:nvPr/>
        </p:nvSpPr>
        <p:spPr>
          <a:xfrm>
            <a:off x="10357954" y="194756"/>
            <a:ext cx="1651686" cy="908864"/>
          </a:xfrm>
          <a:prstGeom prst="wedgeEllipseCallout">
            <a:avLst>
              <a:gd name="adj1" fmla="val -123333"/>
              <a:gd name="adj2" fmla="val 4346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spAutoFit/>
          </a:bodyPr>
          <a:lstStyle/>
          <a:p>
            <a:pPr algn="ctr"/>
            <a:r>
              <a:rPr lang="hu-HU" i="1" dirty="0">
                <a:solidFill>
                  <a:schemeClr val="tx1"/>
                </a:solidFill>
              </a:rPr>
              <a:t>„madár-</a:t>
            </a:r>
            <a:br>
              <a:rPr lang="hu-HU" i="1" dirty="0">
                <a:solidFill>
                  <a:schemeClr val="tx1"/>
                </a:solidFill>
              </a:rPr>
            </a:br>
            <a:r>
              <a:rPr lang="hu-HU" i="1" dirty="0">
                <a:solidFill>
                  <a:schemeClr val="tx1"/>
                </a:solidFill>
              </a:rPr>
              <a:t>távlatból”</a:t>
            </a:r>
            <a:endParaRPr lang="en-GB" i="1" dirty="0">
              <a:solidFill>
                <a:schemeClr val="tx1"/>
              </a:solidFill>
            </a:endParaRPr>
          </a:p>
        </p:txBody>
      </p:sp>
      <p:sp>
        <p:nvSpPr>
          <p:cNvPr id="7" name="TextBox 6"/>
          <p:cNvSpPr txBox="1"/>
          <p:nvPr/>
        </p:nvSpPr>
        <p:spPr>
          <a:xfrm>
            <a:off x="265620" y="6360748"/>
            <a:ext cx="10324690" cy="369332"/>
          </a:xfrm>
          <a:prstGeom prst="rect">
            <a:avLst/>
          </a:prstGeom>
          <a:noFill/>
        </p:spPr>
        <p:txBody>
          <a:bodyPr wrap="square" rtlCol="0">
            <a:spAutoFit/>
          </a:bodyPr>
          <a:lstStyle/>
          <a:p>
            <a:pPr algn="ctr"/>
            <a:r>
              <a:rPr lang="en-GB" dirty="0"/>
              <a:t>Dieter Haller: </a:t>
            </a:r>
            <a:r>
              <a:rPr lang="hu-HU" i="1" dirty="0"/>
              <a:t>Atlasz. Etnológia</a:t>
            </a:r>
            <a:r>
              <a:rPr lang="hu-HU" dirty="0"/>
              <a:t> (Bernd Rodekohr illusztrációival). Athenaeum 2000: Budapest, 2007, p. 152.</a:t>
            </a:r>
            <a:endParaRPr lang="en-GB" dirty="0"/>
          </a:p>
        </p:txBody>
      </p:sp>
      <p:sp>
        <p:nvSpPr>
          <p:cNvPr id="3" name="Content Placeholder 2"/>
          <p:cNvSpPr>
            <a:spLocks noGrp="1"/>
          </p:cNvSpPr>
          <p:nvPr>
            <p:ph idx="1"/>
          </p:nvPr>
        </p:nvSpPr>
        <p:spPr/>
        <p:txBody>
          <a:bodyPr/>
          <a:lstStyle/>
          <a:p>
            <a:r>
              <a:rPr lang="hu-HU" dirty="0" err="1"/>
              <a:t>Étikus</a:t>
            </a:r>
            <a:r>
              <a:rPr lang="hu-HU" dirty="0"/>
              <a:t>:</a:t>
            </a:r>
          </a:p>
          <a:p>
            <a:endParaRPr lang="hu-HU" dirty="0"/>
          </a:p>
          <a:p>
            <a:endParaRPr lang="hu-HU" dirty="0"/>
          </a:p>
          <a:p>
            <a:r>
              <a:rPr lang="hu-HU" dirty="0" err="1"/>
              <a:t>Émikus</a:t>
            </a:r>
            <a:r>
              <a:rPr lang="hu-HU" dirty="0"/>
              <a:t>:</a:t>
            </a:r>
          </a:p>
          <a:p>
            <a:endParaRPr lang="hu-HU" dirty="0"/>
          </a:p>
          <a:p>
            <a:endParaRPr lang="hu-HU" dirty="0"/>
          </a:p>
          <a:p>
            <a:r>
              <a:rPr lang="hu-HU" dirty="0"/>
              <a:t>Interaktív:</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932" y="1377879"/>
            <a:ext cx="5377196" cy="492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zövegdoboz 7"/>
          <p:cNvSpPr txBox="1"/>
          <p:nvPr/>
        </p:nvSpPr>
        <p:spPr>
          <a:xfrm>
            <a:off x="4634209" y="41959"/>
            <a:ext cx="2918012" cy="738664"/>
          </a:xfrm>
          <a:prstGeom prst="rect">
            <a:avLst/>
          </a:prstGeom>
          <a:noFill/>
        </p:spPr>
        <p:txBody>
          <a:bodyPr wrap="square" rtlCol="0">
            <a:spAutoFit/>
          </a:bodyPr>
          <a:lstStyle/>
          <a:p>
            <a:pPr algn="ctr"/>
            <a:r>
              <a:rPr lang="hu-HU" sz="4200" i="1" dirty="0"/>
              <a:t>Nézőpontok</a:t>
            </a:r>
          </a:p>
        </p:txBody>
      </p:sp>
      <p:sp>
        <p:nvSpPr>
          <p:cNvPr id="9" name="Szövegdoboz 8"/>
          <p:cNvSpPr txBox="1"/>
          <p:nvPr/>
        </p:nvSpPr>
        <p:spPr>
          <a:xfrm>
            <a:off x="10126058" y="1690688"/>
            <a:ext cx="1651686" cy="590931"/>
          </a:xfrm>
          <a:prstGeom prst="rect">
            <a:avLst/>
          </a:prstGeom>
          <a:noFill/>
        </p:spPr>
        <p:txBody>
          <a:bodyPr wrap="square" rtlCol="0">
            <a:spAutoFit/>
          </a:bodyPr>
          <a:lstStyle/>
          <a:p>
            <a:pPr>
              <a:lnSpc>
                <a:spcPct val="90000"/>
              </a:lnSpc>
            </a:pPr>
            <a:r>
              <a:rPr lang="hu-HU" dirty="0"/>
              <a:t>A </a:t>
            </a:r>
            <a:r>
              <a:rPr lang="hu-HU" i="1" dirty="0"/>
              <a:t>kutató</a:t>
            </a:r>
            <a:r>
              <a:rPr lang="hu-HU" dirty="0"/>
              <a:t> nézőpontja.</a:t>
            </a:r>
          </a:p>
        </p:txBody>
      </p:sp>
      <p:sp>
        <p:nvSpPr>
          <p:cNvPr id="10" name="Szövegdoboz 9"/>
          <p:cNvSpPr txBox="1"/>
          <p:nvPr/>
        </p:nvSpPr>
        <p:spPr>
          <a:xfrm>
            <a:off x="10126058" y="2868687"/>
            <a:ext cx="1651686" cy="1089529"/>
          </a:xfrm>
          <a:prstGeom prst="rect">
            <a:avLst/>
          </a:prstGeom>
          <a:noFill/>
        </p:spPr>
        <p:txBody>
          <a:bodyPr wrap="square" rtlCol="0">
            <a:spAutoFit/>
          </a:bodyPr>
          <a:lstStyle/>
          <a:p>
            <a:pPr algn="just">
              <a:lnSpc>
                <a:spcPct val="90000"/>
              </a:lnSpc>
            </a:pPr>
            <a:r>
              <a:rPr lang="hu-HU" dirty="0"/>
              <a:t>A </a:t>
            </a:r>
            <a:r>
              <a:rPr lang="hu-HU" i="1" dirty="0"/>
              <a:t>kutató</a:t>
            </a:r>
            <a:r>
              <a:rPr lang="hu-HU" dirty="0"/>
              <a:t> átadja a nézőpontot a közösség egyik tagjának.</a:t>
            </a:r>
          </a:p>
        </p:txBody>
      </p:sp>
      <p:sp>
        <p:nvSpPr>
          <p:cNvPr id="11" name="Szövegdoboz 10"/>
          <p:cNvSpPr txBox="1"/>
          <p:nvPr/>
        </p:nvSpPr>
        <p:spPr>
          <a:xfrm>
            <a:off x="10126058" y="4142001"/>
            <a:ext cx="1651686" cy="2086725"/>
          </a:xfrm>
          <a:prstGeom prst="rect">
            <a:avLst/>
          </a:prstGeom>
          <a:noFill/>
        </p:spPr>
        <p:txBody>
          <a:bodyPr wrap="square" rtlCol="0">
            <a:spAutoFit/>
          </a:bodyPr>
          <a:lstStyle/>
          <a:p>
            <a:pPr>
              <a:lnSpc>
                <a:spcPct val="90000"/>
              </a:lnSpc>
            </a:pPr>
            <a:r>
              <a:rPr lang="hu-HU" dirty="0"/>
              <a:t>A </a:t>
            </a:r>
            <a:r>
              <a:rPr lang="hu-HU" i="1" dirty="0"/>
              <a:t>kutató</a:t>
            </a:r>
            <a:r>
              <a:rPr lang="hu-HU" dirty="0"/>
              <a:t> és az </a:t>
            </a:r>
            <a:r>
              <a:rPr lang="hu-HU" i="1" dirty="0" err="1"/>
              <a:t>informáns</a:t>
            </a:r>
            <a:r>
              <a:rPr lang="hu-HU" i="1" dirty="0"/>
              <a:t> </a:t>
            </a:r>
            <a:r>
              <a:rPr lang="hu-HU" dirty="0"/>
              <a:t>közösen, egymás nézőpontjára reagálva értelmezik a látottakat.</a:t>
            </a:r>
          </a:p>
        </p:txBody>
      </p:sp>
    </p:spTree>
    <p:extLst>
      <p:ext uri="{BB962C8B-B14F-4D97-AF65-F5344CB8AC3E}">
        <p14:creationId xmlns:p14="http://schemas.microsoft.com/office/powerpoint/2010/main" val="3741678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u-HU" dirty="0"/>
              <a:t>é</a:t>
            </a:r>
            <a:r>
              <a:rPr lang="hu-HU" noProof="0" dirty="0" err="1"/>
              <a:t>mikus</a:t>
            </a:r>
            <a:r>
              <a:rPr lang="hu-HU" noProof="0" dirty="0"/>
              <a:t>			vs.			</a:t>
            </a:r>
            <a:r>
              <a:rPr lang="hu-HU" noProof="0" dirty="0" err="1"/>
              <a:t>étikus</a:t>
            </a:r>
            <a:endParaRPr lang="hu-HU" noProof="0" dirty="0"/>
          </a:p>
        </p:txBody>
      </p:sp>
      <p:sp>
        <p:nvSpPr>
          <p:cNvPr id="3" name="Content Placeholder 2"/>
          <p:cNvSpPr>
            <a:spLocks noGrp="1"/>
          </p:cNvSpPr>
          <p:nvPr>
            <p:ph idx="1"/>
          </p:nvPr>
        </p:nvSpPr>
        <p:spPr>
          <a:xfrm>
            <a:off x="838199" y="1825625"/>
            <a:ext cx="11149014" cy="4847024"/>
          </a:xfrm>
        </p:spPr>
        <p:txBody>
          <a:bodyPr>
            <a:normAutofit lnSpcReduction="10000"/>
          </a:bodyPr>
          <a:lstStyle/>
          <a:p>
            <a:r>
              <a:rPr lang="hu-HU" b="1" u="sng" noProof="0" dirty="0" err="1"/>
              <a:t>Émikus</a:t>
            </a:r>
            <a:r>
              <a:rPr lang="hu-HU" b="1" u="sng" noProof="0" dirty="0"/>
              <a:t> nézőpont / fogalom:</a:t>
            </a:r>
            <a:r>
              <a:rPr lang="hu-HU" noProof="0" dirty="0"/>
              <a:t> 	az </a:t>
            </a:r>
            <a:r>
              <a:rPr lang="hu-HU" i="1" noProof="0" dirty="0" err="1"/>
              <a:t>insider</a:t>
            </a:r>
            <a:r>
              <a:rPr lang="hu-HU" noProof="0" dirty="0"/>
              <a:t> nézőpontja, fogalmai.</a:t>
            </a:r>
            <a:br>
              <a:rPr lang="hu-HU" noProof="0" dirty="0"/>
            </a:br>
            <a:br>
              <a:rPr lang="hu-HU" noProof="0" dirty="0"/>
            </a:br>
            <a:r>
              <a:rPr lang="hu-HU" sz="2400" noProof="0" dirty="0"/>
              <a:t>A kultúra vagy vallási közösség tagjának a nézőpontja, fogalmi rendszere, ahogy ő látja saját kultúráját, vallását, és ahogy / amely fogalmakkal ő azt értelmezi, magyarázza. </a:t>
            </a:r>
            <a:br>
              <a:rPr lang="hu-HU" sz="2400" noProof="0" dirty="0"/>
            </a:br>
            <a:br>
              <a:rPr lang="hu-HU" sz="2400" noProof="0" dirty="0"/>
            </a:br>
            <a:r>
              <a:rPr lang="hu-HU" sz="2400" i="1" noProof="0" dirty="0"/>
              <a:t>NB: Egyesek szerint a kutatónak is ezt a nézőpontot, fogalomrendszert kell átvennie.</a:t>
            </a:r>
            <a:br>
              <a:rPr lang="hu-HU" noProof="0" dirty="0"/>
            </a:br>
            <a:endParaRPr lang="hu-HU" noProof="0" dirty="0"/>
          </a:p>
          <a:p>
            <a:r>
              <a:rPr lang="hu-HU" b="1" u="sng" noProof="0" dirty="0" err="1"/>
              <a:t>Étikus</a:t>
            </a:r>
            <a:r>
              <a:rPr lang="hu-HU" b="1" u="sng" noProof="0" dirty="0"/>
              <a:t> nézőpont / fogalom:</a:t>
            </a:r>
            <a:r>
              <a:rPr lang="hu-HU" noProof="0" dirty="0"/>
              <a:t> 	az </a:t>
            </a:r>
            <a:r>
              <a:rPr lang="hu-HU" i="1" noProof="0" dirty="0"/>
              <a:t>outsider</a:t>
            </a:r>
            <a:r>
              <a:rPr lang="hu-HU" noProof="0" dirty="0"/>
              <a:t> nézőpontja, fogalmai.</a:t>
            </a:r>
            <a:br>
              <a:rPr lang="hu-HU" noProof="0" dirty="0"/>
            </a:br>
            <a:br>
              <a:rPr lang="hu-HU" noProof="0" dirty="0"/>
            </a:br>
            <a:r>
              <a:rPr lang="hu-HU" sz="2400" noProof="0" dirty="0"/>
              <a:t>Univerzális, </a:t>
            </a:r>
            <a:r>
              <a:rPr lang="hu-HU" sz="2400" noProof="0" dirty="0" err="1"/>
              <a:t>kultúrafüggetlen</a:t>
            </a:r>
            <a:r>
              <a:rPr lang="hu-HU" sz="2400" noProof="0" dirty="0"/>
              <a:t> nézőpont és fogalomrendszer, amellyel </a:t>
            </a:r>
            <a:br>
              <a:rPr lang="hu-HU" sz="2400" noProof="0" dirty="0"/>
            </a:br>
            <a:r>
              <a:rPr lang="hu-HU" sz="2400" noProof="0" dirty="0"/>
              <a:t>a kutató kívülről igyekszik leírni, értelmezni, magyarázni az adott kultúrát, vallást.</a:t>
            </a:r>
            <a:br>
              <a:rPr lang="hu-HU" sz="2400" noProof="0" dirty="0"/>
            </a:br>
            <a:br>
              <a:rPr lang="hu-HU" sz="2400" noProof="0" dirty="0"/>
            </a:br>
            <a:r>
              <a:rPr lang="hu-HU" sz="2400" i="1" noProof="0" dirty="0"/>
              <a:t>NB: </a:t>
            </a:r>
            <a:r>
              <a:rPr lang="hu-HU" sz="2400" i="1" dirty="0"/>
              <a:t>Sokan</a:t>
            </a:r>
            <a:r>
              <a:rPr lang="hu-HU" sz="2400" i="1" noProof="0" dirty="0"/>
              <a:t> nem hisznek abban, hogy kultúrafüggetlen nézőpont létezhet. Úgy vélik, </a:t>
            </a:r>
            <a:br>
              <a:rPr lang="hu-HU" sz="2400" i="1" noProof="0" dirty="0"/>
            </a:br>
            <a:r>
              <a:rPr lang="hu-HU" sz="2400" i="1" noProof="0" dirty="0"/>
              <a:t>a kutató ilyenkor saját kultúrájának a fogalmait erőlteti rá az idegen kultúrára.</a:t>
            </a:r>
          </a:p>
        </p:txBody>
      </p:sp>
      <p:sp>
        <p:nvSpPr>
          <p:cNvPr id="4" name="Oval Callout 3"/>
          <p:cNvSpPr/>
          <p:nvPr/>
        </p:nvSpPr>
        <p:spPr>
          <a:xfrm>
            <a:off x="10169610" y="759483"/>
            <a:ext cx="1960605" cy="1298377"/>
          </a:xfrm>
          <a:prstGeom prst="wedgeEllipseCallout">
            <a:avLst>
              <a:gd name="adj1" fmla="val -51657"/>
              <a:gd name="adj2" fmla="val 8460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spAutoFit/>
          </a:bodyPr>
          <a:lstStyle/>
          <a:p>
            <a:pPr algn="ctr"/>
            <a:r>
              <a:rPr lang="hu-HU" i="1" dirty="0">
                <a:solidFill>
                  <a:schemeClr val="tx1"/>
                </a:solidFill>
              </a:rPr>
              <a:t>„A kultúra szemüvegén keresztül”</a:t>
            </a:r>
            <a:endParaRPr lang="en-GB" i="1" dirty="0">
              <a:solidFill>
                <a:schemeClr val="tx1"/>
              </a:solidFill>
            </a:endParaRPr>
          </a:p>
        </p:txBody>
      </p:sp>
      <p:sp>
        <p:nvSpPr>
          <p:cNvPr id="5" name="Oval Callout 4"/>
          <p:cNvSpPr/>
          <p:nvPr/>
        </p:nvSpPr>
        <p:spPr>
          <a:xfrm>
            <a:off x="10482645" y="3968053"/>
            <a:ext cx="1651686" cy="908864"/>
          </a:xfrm>
          <a:prstGeom prst="wedgeEllipseCallout">
            <a:avLst>
              <a:gd name="adj1" fmla="val -95652"/>
              <a:gd name="adj2" fmla="val 6176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spAutoFit/>
          </a:bodyPr>
          <a:lstStyle/>
          <a:p>
            <a:pPr algn="ctr"/>
            <a:r>
              <a:rPr lang="hu-HU" i="1" dirty="0">
                <a:solidFill>
                  <a:schemeClr val="tx1"/>
                </a:solidFill>
              </a:rPr>
              <a:t>„madár-</a:t>
            </a:r>
            <a:br>
              <a:rPr lang="hu-HU" i="1" dirty="0">
                <a:solidFill>
                  <a:schemeClr val="tx1"/>
                </a:solidFill>
              </a:rPr>
            </a:br>
            <a:r>
              <a:rPr lang="hu-HU" i="1" dirty="0">
                <a:solidFill>
                  <a:schemeClr val="tx1"/>
                </a:solidFill>
              </a:rPr>
              <a:t>távlatból”</a:t>
            </a:r>
            <a:endParaRPr lang="en-GB" i="1" dirty="0">
              <a:solidFill>
                <a:schemeClr val="tx1"/>
              </a:solidFill>
            </a:endParaRPr>
          </a:p>
        </p:txBody>
      </p:sp>
      <p:sp>
        <p:nvSpPr>
          <p:cNvPr id="6" name="Szövegdoboz 5"/>
          <p:cNvSpPr txBox="1"/>
          <p:nvPr/>
        </p:nvSpPr>
        <p:spPr>
          <a:xfrm>
            <a:off x="3256859" y="20819"/>
            <a:ext cx="5666238" cy="738664"/>
          </a:xfrm>
          <a:prstGeom prst="rect">
            <a:avLst/>
          </a:prstGeom>
          <a:noFill/>
        </p:spPr>
        <p:txBody>
          <a:bodyPr wrap="square" rtlCol="0">
            <a:spAutoFit/>
          </a:bodyPr>
          <a:lstStyle/>
          <a:p>
            <a:pPr algn="ctr"/>
            <a:r>
              <a:rPr lang="hu-HU" sz="4200" i="1" dirty="0"/>
              <a:t>Nézőpontok és fogalmak</a:t>
            </a:r>
          </a:p>
        </p:txBody>
      </p:sp>
    </p:spTree>
    <p:extLst>
      <p:ext uri="{BB962C8B-B14F-4D97-AF65-F5344CB8AC3E}">
        <p14:creationId xmlns:p14="http://schemas.microsoft.com/office/powerpoint/2010/main" val="210354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cording in Microsoft Teams — Lync.se">
            <a:extLst>
              <a:ext uri="{FF2B5EF4-FFF2-40B4-BE49-F238E27FC236}">
                <a16:creationId xmlns:a16="http://schemas.microsoft.com/office/drawing/2014/main" id="{6DC467F9-AC4A-47D4-B1DB-45BCC1FC4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933" y="4258555"/>
            <a:ext cx="4810125" cy="2085975"/>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a:extLst>
              <a:ext uri="{FF2B5EF4-FFF2-40B4-BE49-F238E27FC236}">
                <a16:creationId xmlns:a16="http://schemas.microsoft.com/office/drawing/2014/main" id="{74C14A63-2DB2-49D7-9A79-7BD0BB5638CE}"/>
              </a:ext>
            </a:extLst>
          </p:cNvPr>
          <p:cNvSpPr txBox="1"/>
          <p:nvPr/>
        </p:nvSpPr>
        <p:spPr>
          <a:xfrm>
            <a:off x="968321" y="1221958"/>
            <a:ext cx="10255347" cy="3312895"/>
          </a:xfrm>
          <a:prstGeom prst="rect">
            <a:avLst/>
          </a:prstGeom>
          <a:noFill/>
        </p:spPr>
        <p:txBody>
          <a:bodyPr wrap="square" rtlCol="0">
            <a:spAutoFit/>
          </a:bodyPr>
          <a:lstStyle/>
          <a:p>
            <a:pPr algn="ctr">
              <a:lnSpc>
                <a:spcPct val="120000"/>
              </a:lnSpc>
            </a:pPr>
            <a:r>
              <a:rPr lang="hu-HU" sz="2800" b="1" u="sng" spc="300" dirty="0">
                <a:solidFill>
                  <a:srgbClr val="C44350"/>
                </a:solidFill>
              </a:rPr>
              <a:t>Figyelem, felvétel indul!</a:t>
            </a:r>
          </a:p>
          <a:p>
            <a:pPr>
              <a:lnSpc>
                <a:spcPct val="120000"/>
              </a:lnSpc>
            </a:pPr>
            <a:endParaRPr lang="hu-HU" sz="2800" dirty="0"/>
          </a:p>
          <a:p>
            <a:pPr marL="457200" indent="-457200">
              <a:lnSpc>
                <a:spcPct val="120000"/>
              </a:lnSpc>
              <a:buFont typeface="Arial" panose="020B0604020202020204" pitchFamily="34" charset="0"/>
              <a:buChar char="•"/>
            </a:pPr>
            <a:r>
              <a:rPr lang="hu-HU" sz="2400" dirty="0"/>
              <a:t>Azok is meghallgathatják, akik nem tudnak részt venni a szinkron előadáson.</a:t>
            </a:r>
          </a:p>
          <a:p>
            <a:pPr marL="457200" indent="-457200">
              <a:lnSpc>
                <a:spcPct val="120000"/>
              </a:lnSpc>
              <a:buFont typeface="Arial" panose="020B0604020202020204" pitchFamily="34" charset="0"/>
              <a:buChar char="•"/>
            </a:pPr>
            <a:r>
              <a:rPr lang="hu-HU" sz="2400" dirty="0"/>
              <a:t>Előadás visszahallgatható a vizsgára való készülés során. </a:t>
            </a:r>
          </a:p>
          <a:p>
            <a:pPr marL="457200" indent="-457200" algn="just">
              <a:lnSpc>
                <a:spcPct val="120000"/>
              </a:lnSpc>
              <a:buFont typeface="Arial" panose="020B0604020202020204" pitchFamily="34" charset="0"/>
              <a:buChar char="•"/>
            </a:pPr>
            <a:r>
              <a:rPr lang="hu-HU" sz="2400" dirty="0"/>
              <a:t>Kérem, aki nem szeretne látszódni a felvételen, az állítsa le a videóját,</a:t>
            </a:r>
            <a:br>
              <a:rPr lang="hu-HU" sz="2400" dirty="0"/>
            </a:br>
            <a:r>
              <a:rPr lang="hu-HU" sz="2400" dirty="0"/>
              <a:t>halkítsa le a mikrofonját. Aki nem így tesz, az beleegyezik abba, hogy felvétel készül róla.</a:t>
            </a:r>
            <a:endParaRPr lang="en-US" sz="2400" dirty="0"/>
          </a:p>
        </p:txBody>
      </p:sp>
      <p:sp>
        <p:nvSpPr>
          <p:cNvPr id="3" name="Akciógomb: videó 2">
            <a:hlinkClick r:id="" action="ppaction://noaction" highlightClick="1"/>
            <a:extLst>
              <a:ext uri="{FF2B5EF4-FFF2-40B4-BE49-F238E27FC236}">
                <a16:creationId xmlns:a16="http://schemas.microsoft.com/office/drawing/2014/main" id="{744889CA-D935-4DBB-A542-6EA160C0D20D}"/>
              </a:ext>
            </a:extLst>
          </p:cNvPr>
          <p:cNvSpPr/>
          <p:nvPr/>
        </p:nvSpPr>
        <p:spPr>
          <a:xfrm rot="451632">
            <a:off x="9988060" y="673319"/>
            <a:ext cx="1531028" cy="109728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789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u-HU" dirty="0"/>
              <a:t>é</a:t>
            </a:r>
            <a:r>
              <a:rPr lang="hu-HU" noProof="0" dirty="0" err="1"/>
              <a:t>mikus</a:t>
            </a:r>
            <a:r>
              <a:rPr lang="hu-HU" noProof="0" dirty="0"/>
              <a:t>			vs.			</a:t>
            </a:r>
            <a:r>
              <a:rPr lang="hu-HU" noProof="0" dirty="0" err="1"/>
              <a:t>étikus</a:t>
            </a:r>
            <a:endParaRPr lang="hu-HU" noProof="0" dirty="0"/>
          </a:p>
        </p:txBody>
      </p:sp>
      <p:sp>
        <p:nvSpPr>
          <p:cNvPr id="3" name="Content Placeholder 2"/>
          <p:cNvSpPr>
            <a:spLocks noGrp="1"/>
          </p:cNvSpPr>
          <p:nvPr>
            <p:ph idx="1"/>
          </p:nvPr>
        </p:nvSpPr>
        <p:spPr>
          <a:xfrm>
            <a:off x="838199" y="1825625"/>
            <a:ext cx="11149014" cy="4847024"/>
          </a:xfrm>
        </p:spPr>
        <p:txBody>
          <a:bodyPr>
            <a:normAutofit lnSpcReduction="10000"/>
          </a:bodyPr>
          <a:lstStyle/>
          <a:p>
            <a:r>
              <a:rPr lang="hu-HU" b="1" u="sng" noProof="0" dirty="0" err="1"/>
              <a:t>Émikus</a:t>
            </a:r>
            <a:r>
              <a:rPr lang="hu-HU" b="1" u="sng" noProof="0" dirty="0"/>
              <a:t> nézőpont / fogalom:</a:t>
            </a:r>
            <a:r>
              <a:rPr lang="hu-HU" noProof="0" dirty="0"/>
              <a:t> 	az </a:t>
            </a:r>
            <a:r>
              <a:rPr lang="hu-HU" i="1" noProof="0" dirty="0" err="1"/>
              <a:t>insider</a:t>
            </a:r>
            <a:r>
              <a:rPr lang="hu-HU" noProof="0" dirty="0"/>
              <a:t> nézőpontja, fogalmai.</a:t>
            </a:r>
            <a:br>
              <a:rPr lang="hu-HU" noProof="0" dirty="0"/>
            </a:br>
            <a:br>
              <a:rPr lang="hu-HU" noProof="0" dirty="0"/>
            </a:br>
            <a:r>
              <a:rPr lang="hu-HU" sz="2400" noProof="0" dirty="0"/>
              <a:t>A kultúra vagy vallási közösség tagjának a nézőpontja, fogalmi rendszere, ahogy ő látja saját kultúráját, vallását, és ahogy / amely fogalmakkal ő azt értelmezi, magyarázza. </a:t>
            </a:r>
            <a:br>
              <a:rPr lang="hu-HU" sz="2400" noProof="0" dirty="0"/>
            </a:br>
            <a:br>
              <a:rPr lang="hu-HU" sz="2400" noProof="0" dirty="0"/>
            </a:br>
            <a:r>
              <a:rPr lang="hu-HU" sz="2400" i="1" noProof="0" dirty="0"/>
              <a:t>NB: Egyesek szerint a kutatónak is ezt a nézőpontot, fogalomrendszert kell átvennie.</a:t>
            </a:r>
            <a:br>
              <a:rPr lang="hu-HU" noProof="0" dirty="0"/>
            </a:br>
            <a:endParaRPr lang="hu-HU" noProof="0" dirty="0"/>
          </a:p>
          <a:p>
            <a:r>
              <a:rPr lang="hu-HU" b="1" u="sng" noProof="0" dirty="0" err="1"/>
              <a:t>Étikus</a:t>
            </a:r>
            <a:r>
              <a:rPr lang="hu-HU" b="1" u="sng" noProof="0" dirty="0"/>
              <a:t> nézőpont / fogalom:</a:t>
            </a:r>
            <a:r>
              <a:rPr lang="hu-HU" noProof="0" dirty="0"/>
              <a:t> 	az </a:t>
            </a:r>
            <a:r>
              <a:rPr lang="hu-HU" i="1" noProof="0" dirty="0"/>
              <a:t>outsider</a:t>
            </a:r>
            <a:r>
              <a:rPr lang="hu-HU" noProof="0" dirty="0"/>
              <a:t> nézőpontja, fogalmai.</a:t>
            </a:r>
            <a:br>
              <a:rPr lang="hu-HU" noProof="0" dirty="0"/>
            </a:br>
            <a:br>
              <a:rPr lang="hu-HU" noProof="0" dirty="0"/>
            </a:br>
            <a:r>
              <a:rPr lang="hu-HU" sz="2400" noProof="0" dirty="0"/>
              <a:t>Univerzális, </a:t>
            </a:r>
            <a:r>
              <a:rPr lang="hu-HU" sz="2400" noProof="0" dirty="0" err="1"/>
              <a:t>kultúrafüggetlen</a:t>
            </a:r>
            <a:r>
              <a:rPr lang="hu-HU" sz="2400" noProof="0" dirty="0"/>
              <a:t> nézőpont és fogalomrendszer, amellyel </a:t>
            </a:r>
            <a:br>
              <a:rPr lang="hu-HU" sz="2400" noProof="0" dirty="0"/>
            </a:br>
            <a:r>
              <a:rPr lang="hu-HU" sz="2400" noProof="0" dirty="0"/>
              <a:t>a kutató kívülről igyekszik leírni, értelmezni, magyarázni az adott kultúrát, vallást.</a:t>
            </a:r>
            <a:br>
              <a:rPr lang="hu-HU" sz="2400" noProof="0" dirty="0"/>
            </a:br>
            <a:br>
              <a:rPr lang="hu-HU" sz="2400" noProof="0" dirty="0"/>
            </a:br>
            <a:r>
              <a:rPr lang="hu-HU" sz="2400" i="1" noProof="0" dirty="0"/>
              <a:t>NB: </a:t>
            </a:r>
            <a:r>
              <a:rPr lang="hu-HU" sz="2400" i="1" dirty="0"/>
              <a:t>Sokan</a:t>
            </a:r>
            <a:r>
              <a:rPr lang="hu-HU" sz="2400" i="1" noProof="0" dirty="0"/>
              <a:t> nem hisznek abban, hogy kultúrafüggetlen nézőpont létezhet. Úgy vélik, </a:t>
            </a:r>
            <a:br>
              <a:rPr lang="hu-HU" sz="2400" i="1" noProof="0" dirty="0"/>
            </a:br>
            <a:r>
              <a:rPr lang="hu-HU" sz="2400" i="1" noProof="0" dirty="0"/>
              <a:t>a kutató ilyenkor saját kultúrájának a fogalmait erőlteti rá az idegen kultúrára.</a:t>
            </a:r>
          </a:p>
        </p:txBody>
      </p:sp>
      <p:sp>
        <p:nvSpPr>
          <p:cNvPr id="4" name="Oval Callout 3"/>
          <p:cNvSpPr/>
          <p:nvPr/>
        </p:nvSpPr>
        <p:spPr>
          <a:xfrm>
            <a:off x="10169610" y="759483"/>
            <a:ext cx="1960605" cy="1298377"/>
          </a:xfrm>
          <a:prstGeom prst="wedgeEllipseCallout">
            <a:avLst>
              <a:gd name="adj1" fmla="val -51657"/>
              <a:gd name="adj2" fmla="val 8460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spAutoFit/>
          </a:bodyPr>
          <a:lstStyle/>
          <a:p>
            <a:pPr algn="ctr"/>
            <a:r>
              <a:rPr lang="hu-HU" i="1" dirty="0">
                <a:solidFill>
                  <a:schemeClr val="tx1"/>
                </a:solidFill>
              </a:rPr>
              <a:t>„A kultúra szemüvegén keresztül”</a:t>
            </a:r>
            <a:endParaRPr lang="en-GB" i="1" dirty="0">
              <a:solidFill>
                <a:schemeClr val="tx1"/>
              </a:solidFill>
            </a:endParaRPr>
          </a:p>
        </p:txBody>
      </p:sp>
      <p:sp>
        <p:nvSpPr>
          <p:cNvPr id="5" name="Oval Callout 4"/>
          <p:cNvSpPr/>
          <p:nvPr/>
        </p:nvSpPr>
        <p:spPr>
          <a:xfrm>
            <a:off x="10482645" y="3968053"/>
            <a:ext cx="1651686" cy="908864"/>
          </a:xfrm>
          <a:prstGeom prst="wedgeEllipseCallout">
            <a:avLst>
              <a:gd name="adj1" fmla="val -95652"/>
              <a:gd name="adj2" fmla="val 6176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spAutoFit/>
          </a:bodyPr>
          <a:lstStyle/>
          <a:p>
            <a:pPr algn="ctr"/>
            <a:r>
              <a:rPr lang="hu-HU" i="1" dirty="0">
                <a:solidFill>
                  <a:schemeClr val="tx1"/>
                </a:solidFill>
              </a:rPr>
              <a:t>„madár-</a:t>
            </a:r>
            <a:br>
              <a:rPr lang="hu-HU" i="1" dirty="0">
                <a:solidFill>
                  <a:schemeClr val="tx1"/>
                </a:solidFill>
              </a:rPr>
            </a:br>
            <a:r>
              <a:rPr lang="hu-HU" i="1" dirty="0">
                <a:solidFill>
                  <a:schemeClr val="tx1"/>
                </a:solidFill>
              </a:rPr>
              <a:t>távlatból”</a:t>
            </a:r>
            <a:endParaRPr lang="en-GB" i="1" dirty="0">
              <a:solidFill>
                <a:schemeClr val="tx1"/>
              </a:solidFill>
            </a:endParaRPr>
          </a:p>
        </p:txBody>
      </p:sp>
      <p:sp>
        <p:nvSpPr>
          <p:cNvPr id="6" name="Szövegdoboz 5"/>
          <p:cNvSpPr txBox="1"/>
          <p:nvPr/>
        </p:nvSpPr>
        <p:spPr>
          <a:xfrm>
            <a:off x="3256859" y="20819"/>
            <a:ext cx="5666238" cy="738664"/>
          </a:xfrm>
          <a:prstGeom prst="rect">
            <a:avLst/>
          </a:prstGeom>
          <a:noFill/>
        </p:spPr>
        <p:txBody>
          <a:bodyPr wrap="square" rtlCol="0">
            <a:spAutoFit/>
          </a:bodyPr>
          <a:lstStyle/>
          <a:p>
            <a:pPr algn="ctr"/>
            <a:r>
              <a:rPr lang="hu-HU" sz="4200" i="1" dirty="0"/>
              <a:t>Nézőpontok és fogalmak</a:t>
            </a:r>
          </a:p>
        </p:txBody>
      </p:sp>
      <p:sp>
        <p:nvSpPr>
          <p:cNvPr id="7" name="Szövegdoboz 6">
            <a:extLst>
              <a:ext uri="{FF2B5EF4-FFF2-40B4-BE49-F238E27FC236}">
                <a16:creationId xmlns:a16="http://schemas.microsoft.com/office/drawing/2014/main" id="{D3524129-AF3A-4EF1-A4AA-1B8C38547DAB}"/>
              </a:ext>
            </a:extLst>
          </p:cNvPr>
          <p:cNvSpPr txBox="1"/>
          <p:nvPr/>
        </p:nvSpPr>
        <p:spPr>
          <a:xfrm>
            <a:off x="838199" y="2378329"/>
            <a:ext cx="3284096" cy="830997"/>
          </a:xfrm>
          <a:prstGeom prst="rect">
            <a:avLst/>
          </a:prstGeom>
          <a:solidFill>
            <a:schemeClr val="accent4">
              <a:lumMod val="20000"/>
              <a:lumOff val="80000"/>
            </a:schemeClr>
          </a:solidFill>
          <a:ln>
            <a:solidFill>
              <a:schemeClr val="accent4">
                <a:lumMod val="50000"/>
              </a:schemeClr>
            </a:solidFill>
          </a:ln>
        </p:spPr>
        <p:txBody>
          <a:bodyPr wrap="square" rtlCol="0">
            <a:spAutoFit/>
          </a:bodyPr>
          <a:lstStyle/>
          <a:p>
            <a:pPr algn="ctr"/>
            <a:r>
              <a:rPr lang="hu-HU" sz="2400" dirty="0" err="1"/>
              <a:t>Émikus</a:t>
            </a:r>
            <a:r>
              <a:rPr lang="hu-HU" sz="2400" dirty="0"/>
              <a:t> fogalmak:</a:t>
            </a:r>
          </a:p>
          <a:p>
            <a:pPr algn="ctr"/>
            <a:r>
              <a:rPr lang="hu-HU" sz="2400" i="1" dirty="0"/>
              <a:t>rabbi, zsinagóga…</a:t>
            </a:r>
            <a:endParaRPr lang="en-US" sz="2400" i="1" dirty="0"/>
          </a:p>
        </p:txBody>
      </p:sp>
      <p:sp>
        <p:nvSpPr>
          <p:cNvPr id="8" name="Szövegdoboz 7">
            <a:extLst>
              <a:ext uri="{FF2B5EF4-FFF2-40B4-BE49-F238E27FC236}">
                <a16:creationId xmlns:a16="http://schemas.microsoft.com/office/drawing/2014/main" id="{B7BAA551-04FC-4F7D-BE3C-573A94577463}"/>
              </a:ext>
            </a:extLst>
          </p:cNvPr>
          <p:cNvSpPr txBox="1"/>
          <p:nvPr/>
        </p:nvSpPr>
        <p:spPr>
          <a:xfrm>
            <a:off x="838199" y="4614363"/>
            <a:ext cx="3284096" cy="1200329"/>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ctr"/>
            <a:r>
              <a:rPr lang="hu-HU" sz="2400" dirty="0" err="1"/>
              <a:t>Étikus</a:t>
            </a:r>
            <a:r>
              <a:rPr lang="hu-HU" sz="2400" dirty="0"/>
              <a:t> fogalmak:</a:t>
            </a:r>
          </a:p>
          <a:p>
            <a:pPr algn="ctr"/>
            <a:r>
              <a:rPr lang="hu-HU" sz="2400" i="1" dirty="0"/>
              <a:t>zsidó pap, </a:t>
            </a:r>
            <a:br>
              <a:rPr lang="hu-HU" sz="2400" i="1" dirty="0"/>
            </a:br>
            <a:r>
              <a:rPr lang="hu-HU" sz="2400" i="1" dirty="0"/>
              <a:t>zsidó templom…</a:t>
            </a:r>
            <a:endParaRPr lang="en-US" sz="2400" i="1" dirty="0"/>
          </a:p>
        </p:txBody>
      </p:sp>
      <p:sp>
        <p:nvSpPr>
          <p:cNvPr id="9" name="Szövegdoboz 8">
            <a:extLst>
              <a:ext uri="{FF2B5EF4-FFF2-40B4-BE49-F238E27FC236}">
                <a16:creationId xmlns:a16="http://schemas.microsoft.com/office/drawing/2014/main" id="{791BD7FB-E443-40B6-B8F8-19959FFE6A65}"/>
              </a:ext>
            </a:extLst>
          </p:cNvPr>
          <p:cNvSpPr txBox="1"/>
          <p:nvPr/>
        </p:nvSpPr>
        <p:spPr>
          <a:xfrm>
            <a:off x="5667523" y="4601875"/>
            <a:ext cx="3284096" cy="1569660"/>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algn="ctr"/>
            <a:r>
              <a:rPr lang="hu-HU" sz="2400" dirty="0" err="1"/>
              <a:t>Étikus</a:t>
            </a:r>
            <a:r>
              <a:rPr lang="hu-HU" sz="2400" dirty="0"/>
              <a:t> fogalmak:</a:t>
            </a:r>
          </a:p>
          <a:p>
            <a:pPr algn="ctr"/>
            <a:r>
              <a:rPr lang="hu-HU" sz="2400" i="1" dirty="0"/>
              <a:t>zsidó vallási specialista, </a:t>
            </a:r>
            <a:br>
              <a:rPr lang="hu-HU" sz="2400" i="1" dirty="0"/>
            </a:br>
            <a:r>
              <a:rPr lang="hu-HU" sz="2400" i="1" dirty="0"/>
              <a:t>zsidó szakrális tér…</a:t>
            </a:r>
            <a:br>
              <a:rPr lang="hu-HU" sz="2400" i="1" dirty="0"/>
            </a:br>
            <a:r>
              <a:rPr lang="hu-HU" sz="2400" i="1" dirty="0"/>
              <a:t>eredetnarratíva…</a:t>
            </a:r>
            <a:endParaRPr lang="en-US" sz="2400" i="1" dirty="0"/>
          </a:p>
        </p:txBody>
      </p:sp>
      <p:sp>
        <p:nvSpPr>
          <p:cNvPr id="10" name="Szövegdoboz 9">
            <a:extLst>
              <a:ext uri="{FF2B5EF4-FFF2-40B4-BE49-F238E27FC236}">
                <a16:creationId xmlns:a16="http://schemas.microsoft.com/office/drawing/2014/main" id="{EEF45075-0ECA-4334-B191-6C4B841DC323}"/>
              </a:ext>
            </a:extLst>
          </p:cNvPr>
          <p:cNvSpPr txBox="1"/>
          <p:nvPr/>
        </p:nvSpPr>
        <p:spPr>
          <a:xfrm>
            <a:off x="5877395" y="2228671"/>
            <a:ext cx="3284096" cy="1200329"/>
          </a:xfrm>
          <a:prstGeom prst="rect">
            <a:avLst/>
          </a:prstGeom>
          <a:solidFill>
            <a:schemeClr val="accent4">
              <a:lumMod val="20000"/>
              <a:lumOff val="80000"/>
            </a:schemeClr>
          </a:solidFill>
          <a:ln>
            <a:solidFill>
              <a:schemeClr val="accent4">
                <a:lumMod val="50000"/>
              </a:schemeClr>
            </a:solidFill>
          </a:ln>
        </p:spPr>
        <p:txBody>
          <a:bodyPr wrap="square" rtlCol="0">
            <a:spAutoFit/>
          </a:bodyPr>
          <a:lstStyle/>
          <a:p>
            <a:pPr algn="ctr"/>
            <a:r>
              <a:rPr lang="hu-HU" sz="2400" dirty="0" err="1"/>
              <a:t>Émikus</a:t>
            </a:r>
            <a:r>
              <a:rPr lang="hu-HU" sz="2400" dirty="0"/>
              <a:t> fogalmak:</a:t>
            </a:r>
          </a:p>
          <a:p>
            <a:pPr algn="ctr"/>
            <a:r>
              <a:rPr lang="hu-HU" sz="2400" i="1" dirty="0" err="1"/>
              <a:t>Tora</a:t>
            </a:r>
            <a:r>
              <a:rPr lang="hu-HU" sz="2400" i="1" dirty="0"/>
              <a:t> mi-</a:t>
            </a:r>
            <a:r>
              <a:rPr lang="hu-HU" sz="2400" i="1" dirty="0" err="1"/>
              <a:t>Szinaj</a:t>
            </a:r>
            <a:r>
              <a:rPr lang="hu-HU" sz="2400" i="1" dirty="0"/>
              <a:t>, </a:t>
            </a:r>
            <a:br>
              <a:rPr lang="hu-HU" sz="2400" i="1" dirty="0"/>
            </a:br>
            <a:r>
              <a:rPr lang="hu-HU" sz="2400" i="1" dirty="0"/>
              <a:t>szóbeli tan dogmája…</a:t>
            </a:r>
            <a:endParaRPr lang="en-US" sz="2400" i="1" dirty="0"/>
          </a:p>
        </p:txBody>
      </p:sp>
    </p:spTree>
    <p:extLst>
      <p:ext uri="{BB962C8B-B14F-4D97-AF65-F5344CB8AC3E}">
        <p14:creationId xmlns:p14="http://schemas.microsoft.com/office/powerpoint/2010/main" val="992272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idx="1"/>
          </p:nvPr>
        </p:nvSpPr>
        <p:spPr/>
        <p:txBody>
          <a:bodyPr anchor="t">
            <a:normAutofit/>
          </a:bodyPr>
          <a:lstStyle/>
          <a:p>
            <a:pPr algn="ctr"/>
            <a:r>
              <a:rPr lang="hu-HU" sz="2800" dirty="0" err="1"/>
              <a:t>Émikus</a:t>
            </a:r>
            <a:endParaRPr lang="hu-HU" sz="2800" dirty="0"/>
          </a:p>
        </p:txBody>
      </p:sp>
      <p:sp>
        <p:nvSpPr>
          <p:cNvPr id="4" name="Tartalom helye 3"/>
          <p:cNvSpPr>
            <a:spLocks noGrp="1"/>
          </p:cNvSpPr>
          <p:nvPr>
            <p:ph sz="half" idx="2"/>
          </p:nvPr>
        </p:nvSpPr>
        <p:spPr>
          <a:xfrm>
            <a:off x="839788" y="2505074"/>
            <a:ext cx="5157787" cy="3952875"/>
          </a:xfrm>
        </p:spPr>
        <p:txBody>
          <a:bodyPr>
            <a:normAutofit lnSpcReduction="10000"/>
          </a:bodyPr>
          <a:lstStyle/>
          <a:p>
            <a:r>
              <a:rPr lang="hu-HU" u="sng" dirty="0"/>
              <a:t>Fogalmak</a:t>
            </a:r>
            <a:r>
              <a:rPr lang="hu-HU" dirty="0"/>
              <a:t>:</a:t>
            </a:r>
          </a:p>
          <a:p>
            <a:pPr lvl="1"/>
            <a:r>
              <a:rPr lang="hu-HU" dirty="0"/>
              <a:t>rabbi, lelkész, </a:t>
            </a:r>
            <a:r>
              <a:rPr lang="hu-HU" dirty="0" err="1"/>
              <a:t>mohel</a:t>
            </a:r>
            <a:r>
              <a:rPr lang="hu-HU" dirty="0"/>
              <a:t>, kántor</a:t>
            </a:r>
          </a:p>
          <a:p>
            <a:pPr lvl="1"/>
            <a:r>
              <a:rPr lang="hu-HU" dirty="0" err="1"/>
              <a:t>bármicvo</a:t>
            </a:r>
            <a:r>
              <a:rPr lang="hu-HU" dirty="0"/>
              <a:t>, bérmálás</a:t>
            </a:r>
          </a:p>
          <a:p>
            <a:pPr lvl="1"/>
            <a:endParaRPr lang="hu-HU" dirty="0"/>
          </a:p>
          <a:p>
            <a:r>
              <a:rPr lang="hu-HU" u="sng" dirty="0"/>
              <a:t>Állítások</a:t>
            </a:r>
            <a:r>
              <a:rPr lang="hu-HU" dirty="0"/>
              <a:t>:</a:t>
            </a:r>
          </a:p>
          <a:p>
            <a:pPr lvl="1"/>
            <a:r>
              <a:rPr lang="hu-HU" dirty="0"/>
              <a:t>Allah kinyilatkoztatta a Koránt Mohamednek.</a:t>
            </a:r>
          </a:p>
          <a:p>
            <a:pPr lvl="1"/>
            <a:endParaRPr lang="hu-HU" dirty="0"/>
          </a:p>
          <a:p>
            <a:pPr lvl="1"/>
            <a:r>
              <a:rPr lang="hu-HU" dirty="0"/>
              <a:t>A Krisna-tudat 5000 éve hagyományozódik.</a:t>
            </a:r>
          </a:p>
        </p:txBody>
      </p:sp>
      <p:sp>
        <p:nvSpPr>
          <p:cNvPr id="5" name="Szöveg helye 4"/>
          <p:cNvSpPr>
            <a:spLocks noGrp="1"/>
          </p:cNvSpPr>
          <p:nvPr>
            <p:ph type="body" sz="quarter" idx="3"/>
          </p:nvPr>
        </p:nvSpPr>
        <p:spPr/>
        <p:txBody>
          <a:bodyPr anchor="t"/>
          <a:lstStyle/>
          <a:p>
            <a:pPr algn="ctr"/>
            <a:r>
              <a:rPr lang="hu-HU" sz="2800" dirty="0" err="1"/>
              <a:t>Étikus</a:t>
            </a:r>
            <a:endParaRPr lang="hu-HU" sz="2800" dirty="0"/>
          </a:p>
        </p:txBody>
      </p:sp>
      <p:sp>
        <p:nvSpPr>
          <p:cNvPr id="6" name="Tartalom helye 5"/>
          <p:cNvSpPr>
            <a:spLocks noGrp="1"/>
          </p:cNvSpPr>
          <p:nvPr>
            <p:ph sz="quarter" idx="4"/>
          </p:nvPr>
        </p:nvSpPr>
        <p:spPr>
          <a:xfrm>
            <a:off x="6172200" y="2505074"/>
            <a:ext cx="5757864" cy="3838575"/>
          </a:xfrm>
        </p:spPr>
        <p:txBody>
          <a:bodyPr>
            <a:normAutofit lnSpcReduction="10000"/>
          </a:bodyPr>
          <a:lstStyle/>
          <a:p>
            <a:r>
              <a:rPr lang="hu-HU" u="sng" dirty="0"/>
              <a:t>Fogalmak</a:t>
            </a:r>
            <a:r>
              <a:rPr lang="hu-HU" dirty="0"/>
              <a:t>:</a:t>
            </a:r>
          </a:p>
          <a:p>
            <a:pPr lvl="1"/>
            <a:r>
              <a:rPr lang="hu-HU" dirty="0"/>
              <a:t>ilyen-olyan vallási specialista</a:t>
            </a:r>
          </a:p>
          <a:p>
            <a:pPr lvl="1"/>
            <a:r>
              <a:rPr lang="hu-HU" dirty="0"/>
              <a:t>átmeneti rítus a gyermek- és</a:t>
            </a:r>
            <a:br>
              <a:rPr lang="hu-HU" dirty="0"/>
            </a:br>
            <a:r>
              <a:rPr lang="hu-HU" dirty="0"/>
              <a:t>a felnőttkor határán</a:t>
            </a:r>
          </a:p>
          <a:p>
            <a:r>
              <a:rPr lang="hu-HU" u="sng" dirty="0"/>
              <a:t>Állítások</a:t>
            </a:r>
            <a:r>
              <a:rPr lang="hu-HU" dirty="0"/>
              <a:t>:</a:t>
            </a:r>
          </a:p>
          <a:p>
            <a:pPr lvl="1"/>
            <a:r>
              <a:rPr lang="hu-HU" i="1" dirty="0"/>
              <a:t>Az iszlám hagyomány szerint</a:t>
            </a:r>
            <a:r>
              <a:rPr lang="hu-HU" dirty="0"/>
              <a:t>  az Allah </a:t>
            </a:r>
            <a:br>
              <a:rPr lang="hu-HU" dirty="0"/>
            </a:br>
            <a:r>
              <a:rPr lang="hu-HU" dirty="0"/>
              <a:t>nevű istenség kinyilatkoztatta a Koránt egy Mohamed nevű pásztornak.</a:t>
            </a:r>
          </a:p>
          <a:p>
            <a:pPr lvl="1"/>
            <a:r>
              <a:rPr lang="hu-HU" dirty="0"/>
              <a:t>Nincs bizonyítékunk a Krisna-tudatra a 16. század előtt, mai formájában pedig az 1960-as években jött létre.</a:t>
            </a:r>
          </a:p>
        </p:txBody>
      </p:sp>
      <p:sp>
        <p:nvSpPr>
          <p:cNvPr id="7" name="Title 1"/>
          <p:cNvSpPr>
            <a:spLocks noGrp="1"/>
          </p:cNvSpPr>
          <p:nvPr>
            <p:ph type="title"/>
          </p:nvPr>
        </p:nvSpPr>
        <p:spPr>
          <a:xfrm>
            <a:off x="608906" y="554627"/>
            <a:ext cx="10515600" cy="1325563"/>
          </a:xfrm>
        </p:spPr>
        <p:txBody>
          <a:bodyPr/>
          <a:lstStyle/>
          <a:p>
            <a:pPr algn="ctr"/>
            <a:r>
              <a:rPr lang="hu-HU" dirty="0" err="1"/>
              <a:t>é</a:t>
            </a:r>
            <a:r>
              <a:rPr lang="hu-HU" noProof="0" dirty="0" err="1"/>
              <a:t>mikus</a:t>
            </a:r>
            <a:r>
              <a:rPr lang="hu-HU" noProof="0" dirty="0"/>
              <a:t>			vs.			</a:t>
            </a:r>
            <a:r>
              <a:rPr lang="hu-HU" noProof="0" dirty="0" err="1"/>
              <a:t>étikus</a:t>
            </a:r>
            <a:endParaRPr lang="hu-HU" noProof="0" dirty="0"/>
          </a:p>
        </p:txBody>
      </p:sp>
      <p:sp>
        <p:nvSpPr>
          <p:cNvPr id="8" name="Szövegdoboz 7"/>
          <p:cNvSpPr txBox="1"/>
          <p:nvPr/>
        </p:nvSpPr>
        <p:spPr>
          <a:xfrm>
            <a:off x="2215135" y="14990"/>
            <a:ext cx="7764905" cy="738664"/>
          </a:xfrm>
          <a:prstGeom prst="rect">
            <a:avLst/>
          </a:prstGeom>
          <a:noFill/>
        </p:spPr>
        <p:txBody>
          <a:bodyPr wrap="square" rtlCol="0">
            <a:spAutoFit/>
          </a:bodyPr>
          <a:lstStyle/>
          <a:p>
            <a:pPr algn="ctr"/>
            <a:r>
              <a:rPr lang="hu-HU" sz="4200" i="1" dirty="0"/>
              <a:t>Fogalmak és állítások: példák</a:t>
            </a:r>
          </a:p>
        </p:txBody>
      </p:sp>
      <p:sp>
        <p:nvSpPr>
          <p:cNvPr id="2" name="Téglalap 1"/>
          <p:cNvSpPr/>
          <p:nvPr/>
        </p:nvSpPr>
        <p:spPr>
          <a:xfrm>
            <a:off x="524435" y="1681163"/>
            <a:ext cx="5015753" cy="4776786"/>
          </a:xfrm>
          <a:prstGeom prst="rect">
            <a:avLst/>
          </a:prstGeom>
          <a:noFill/>
          <a:ln w="38100">
            <a:solidFill>
              <a:srgbClr val="6E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p:cNvSpPr/>
          <p:nvPr/>
        </p:nvSpPr>
        <p:spPr>
          <a:xfrm>
            <a:off x="6193223" y="1683663"/>
            <a:ext cx="5736841" cy="4776786"/>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177224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u-HU" dirty="0" err="1"/>
              <a:t>é</a:t>
            </a:r>
            <a:r>
              <a:rPr lang="hu-HU" noProof="0" dirty="0" err="1"/>
              <a:t>mikus</a:t>
            </a:r>
            <a:r>
              <a:rPr lang="hu-HU" noProof="0" dirty="0"/>
              <a:t>			vs.			</a:t>
            </a:r>
            <a:r>
              <a:rPr lang="hu-HU" noProof="0" dirty="0" err="1"/>
              <a:t>étikus</a:t>
            </a:r>
            <a:endParaRPr lang="hu-HU" noProof="0" dirty="0"/>
          </a:p>
        </p:txBody>
      </p:sp>
      <p:sp>
        <p:nvSpPr>
          <p:cNvPr id="3" name="Content Placeholder 2"/>
          <p:cNvSpPr>
            <a:spLocks noGrp="1"/>
          </p:cNvSpPr>
          <p:nvPr>
            <p:ph idx="1"/>
          </p:nvPr>
        </p:nvSpPr>
        <p:spPr>
          <a:xfrm>
            <a:off x="414334" y="1825625"/>
            <a:ext cx="11706226" cy="4847024"/>
          </a:xfrm>
        </p:spPr>
        <p:txBody>
          <a:bodyPr>
            <a:normAutofit/>
          </a:bodyPr>
          <a:lstStyle/>
          <a:p>
            <a:pPr>
              <a:lnSpc>
                <a:spcPct val="100000"/>
              </a:lnSpc>
            </a:pPr>
            <a:r>
              <a:rPr lang="hu-HU" sz="2400" noProof="0" dirty="0"/>
              <a:t>19. század: a kutató megérkezett a terepre, és a saját (európai, keresztény) fogalmaival, </a:t>
            </a:r>
            <a:r>
              <a:rPr lang="hu-HU" sz="2400" noProof="0" dirty="0" err="1"/>
              <a:t>étikus</a:t>
            </a:r>
            <a:r>
              <a:rPr lang="hu-HU" sz="2400" noProof="0" dirty="0"/>
              <a:t> nézőpontjával próbálta meg leírni a nem európai kultúrát, a nem keresztény vallást.</a:t>
            </a:r>
            <a:br>
              <a:rPr lang="hu-HU" sz="2400" noProof="0" dirty="0"/>
            </a:br>
            <a:r>
              <a:rPr lang="hu-HU" sz="2000" i="1" dirty="0"/>
              <a:t>Például: rabbi</a:t>
            </a:r>
            <a:r>
              <a:rPr lang="hu-HU" sz="2000" dirty="0"/>
              <a:t> = ’</a:t>
            </a:r>
            <a:r>
              <a:rPr lang="hu-HU" sz="2000" dirty="0" err="1"/>
              <a:t>zsidó</a:t>
            </a:r>
            <a:r>
              <a:rPr lang="hu-HU" sz="2000" dirty="0"/>
              <a:t> pap’, </a:t>
            </a:r>
            <a:r>
              <a:rPr lang="hu-HU" sz="2000" i="1" dirty="0"/>
              <a:t>zsinagóga</a:t>
            </a:r>
            <a:r>
              <a:rPr lang="hu-HU" sz="2000" dirty="0"/>
              <a:t> = ’</a:t>
            </a:r>
            <a:r>
              <a:rPr lang="hu-HU" sz="2000" dirty="0" err="1"/>
              <a:t>zsidó</a:t>
            </a:r>
            <a:r>
              <a:rPr lang="hu-HU" sz="2000" dirty="0"/>
              <a:t> templom’, </a:t>
            </a:r>
            <a:r>
              <a:rPr lang="hu-HU" sz="2000" i="1" dirty="0"/>
              <a:t>hitközség</a:t>
            </a:r>
            <a:r>
              <a:rPr lang="hu-HU" sz="2000" dirty="0"/>
              <a:t> = ’</a:t>
            </a:r>
            <a:r>
              <a:rPr lang="hu-HU" sz="2000" dirty="0" err="1"/>
              <a:t>zsidó</a:t>
            </a:r>
            <a:r>
              <a:rPr lang="hu-HU" sz="2000" dirty="0"/>
              <a:t> egyház’, </a:t>
            </a:r>
            <a:r>
              <a:rPr lang="hu-HU" sz="2000" i="1" dirty="0" err="1"/>
              <a:t>peszah</a:t>
            </a:r>
            <a:r>
              <a:rPr lang="hu-HU" sz="2000" dirty="0"/>
              <a:t> = ’</a:t>
            </a:r>
            <a:r>
              <a:rPr lang="hu-HU" sz="2000" dirty="0" err="1"/>
              <a:t>zsidó</a:t>
            </a:r>
            <a:r>
              <a:rPr lang="hu-HU" sz="2000" dirty="0"/>
              <a:t> húsvét’.</a:t>
            </a:r>
            <a:endParaRPr lang="hu-HU" sz="2000" noProof="0" dirty="0"/>
          </a:p>
          <a:p>
            <a:pPr>
              <a:lnSpc>
                <a:spcPct val="100000"/>
              </a:lnSpc>
            </a:pPr>
            <a:r>
              <a:rPr lang="hu-HU" sz="2400" dirty="0"/>
              <a:t>19-20. század fordulója: az európai kutatók rájönnek ennek a módszernek a korlátaira. </a:t>
            </a:r>
            <a:br>
              <a:rPr lang="hu-HU" sz="2400" dirty="0"/>
            </a:br>
            <a:r>
              <a:rPr lang="hu-HU" sz="2400" dirty="0"/>
              <a:t>Sok mindent nem ért meg, aki saját fogalomrendszerét húzza rá más kultúrákra, vallásokra.</a:t>
            </a:r>
          </a:p>
          <a:p>
            <a:pPr>
              <a:lnSpc>
                <a:spcPct val="100000"/>
              </a:lnSpc>
            </a:pPr>
            <a:r>
              <a:rPr lang="hu-HU" sz="2400" noProof="0" dirty="0"/>
              <a:t>20. század: </a:t>
            </a:r>
            <a:r>
              <a:rPr lang="hu-HU" sz="2400" dirty="0"/>
              <a:t>egyes kutatók minden kultúrát, vallást kizárólag a saját, </a:t>
            </a:r>
            <a:r>
              <a:rPr lang="hu-HU" sz="2400" dirty="0" err="1"/>
              <a:t>émikus</a:t>
            </a:r>
            <a:r>
              <a:rPr lang="hu-HU" sz="2400" dirty="0"/>
              <a:t> fogalmaival, </a:t>
            </a:r>
            <a:r>
              <a:rPr lang="hu-HU" sz="2400" dirty="0" err="1"/>
              <a:t>émikus</a:t>
            </a:r>
            <a:r>
              <a:rPr lang="hu-HU" sz="2400" dirty="0"/>
              <a:t> nézőpontjával hajlandók magyarázni. Korlátok: nehéz összehasonlítani egymással</a:t>
            </a:r>
            <a:br>
              <a:rPr lang="hu-HU" sz="2400" dirty="0"/>
            </a:br>
            <a:r>
              <a:rPr lang="hu-HU" sz="2400" dirty="0"/>
              <a:t>a különböző fogalmakkal leírt kultúrákat, vallásokat, és nem tudunk egyetemes össze-függéseket keresni. </a:t>
            </a:r>
            <a:r>
              <a:rPr lang="hu-HU" sz="2000" i="1" dirty="0"/>
              <a:t>Például</a:t>
            </a:r>
            <a:r>
              <a:rPr lang="hu-HU" sz="2000" dirty="0"/>
              <a:t>: </a:t>
            </a:r>
            <a:r>
              <a:rPr lang="hu-HU" sz="2000" i="1" dirty="0"/>
              <a:t>rabbi </a:t>
            </a:r>
            <a:r>
              <a:rPr lang="hu-HU" sz="2000" dirty="0"/>
              <a:t>= ’</a:t>
            </a:r>
            <a:r>
              <a:rPr lang="hu-HU" sz="2000" dirty="0" err="1"/>
              <a:t>rabbi</a:t>
            </a:r>
            <a:r>
              <a:rPr lang="hu-HU" sz="2000" dirty="0"/>
              <a:t>’, </a:t>
            </a:r>
            <a:r>
              <a:rPr lang="hu-HU" sz="2000" i="1" dirty="0"/>
              <a:t>hitközség </a:t>
            </a:r>
            <a:r>
              <a:rPr lang="hu-HU" sz="2000" dirty="0"/>
              <a:t>= ’</a:t>
            </a:r>
            <a:r>
              <a:rPr lang="hu-HU" sz="2000" dirty="0" err="1"/>
              <a:t>hitközség</a:t>
            </a:r>
            <a:r>
              <a:rPr lang="hu-HU" sz="2000" dirty="0"/>
              <a:t>’, </a:t>
            </a:r>
            <a:r>
              <a:rPr lang="hu-HU" sz="2000" i="1" dirty="0" err="1"/>
              <a:t>peszah</a:t>
            </a:r>
            <a:r>
              <a:rPr lang="hu-HU" sz="2000" i="1" dirty="0"/>
              <a:t> </a:t>
            </a:r>
            <a:r>
              <a:rPr lang="hu-HU" sz="2000" dirty="0"/>
              <a:t>= ’</a:t>
            </a:r>
            <a:r>
              <a:rPr lang="hu-HU" sz="2000" dirty="0" err="1"/>
              <a:t>peszah</a:t>
            </a:r>
            <a:r>
              <a:rPr lang="hu-HU" sz="2000" dirty="0"/>
              <a:t>’ </a:t>
            </a:r>
            <a:r>
              <a:rPr lang="hu-HU" sz="2000" dirty="0">
                <a:sym typeface="Wingdings" panose="05000000000000000000" pitchFamily="2" charset="2"/>
              </a:rPr>
              <a:t> tautológia?</a:t>
            </a:r>
            <a:endParaRPr lang="hu-HU" sz="2000" dirty="0"/>
          </a:p>
          <a:p>
            <a:pPr>
              <a:lnSpc>
                <a:spcPct val="100000"/>
              </a:lnSpc>
            </a:pPr>
            <a:r>
              <a:rPr lang="hu-HU" sz="2400" noProof="0" dirty="0"/>
              <a:t>Manapság: törekedjünk megérteni az egyes kultúrák, vallások nézőpontját és fogalom-rendszerét, és folyamatosan finomítsuk a vallástudomány (</a:t>
            </a:r>
            <a:r>
              <a:rPr lang="hu-HU" sz="2400" noProof="0" dirty="0" err="1"/>
              <a:t>étikus</a:t>
            </a:r>
            <a:r>
              <a:rPr lang="hu-HU" sz="2400" noProof="0" dirty="0"/>
              <a:t>) fogalomrendszerét ezen tapasztalatok alapján. </a:t>
            </a:r>
            <a:r>
              <a:rPr lang="hu-HU" sz="2000" i="1" dirty="0">
                <a:solidFill>
                  <a:prstClr val="black"/>
                </a:solidFill>
              </a:rPr>
              <a:t>Például: rabbi </a:t>
            </a:r>
            <a:r>
              <a:rPr lang="hu-HU" sz="2000" dirty="0">
                <a:solidFill>
                  <a:prstClr val="black"/>
                </a:solidFill>
              </a:rPr>
              <a:t>= ’</a:t>
            </a:r>
            <a:r>
              <a:rPr lang="hu-HU" sz="2000" dirty="0" err="1">
                <a:solidFill>
                  <a:prstClr val="black"/>
                </a:solidFill>
              </a:rPr>
              <a:t>zsidó</a:t>
            </a:r>
            <a:r>
              <a:rPr lang="hu-HU" sz="2000" dirty="0">
                <a:solidFill>
                  <a:prstClr val="black"/>
                </a:solidFill>
              </a:rPr>
              <a:t> specialista’, </a:t>
            </a:r>
            <a:r>
              <a:rPr lang="hu-HU" sz="2000" i="1" dirty="0">
                <a:solidFill>
                  <a:prstClr val="black"/>
                </a:solidFill>
              </a:rPr>
              <a:t>hitközség </a:t>
            </a:r>
            <a:r>
              <a:rPr lang="hu-HU" sz="2000" dirty="0">
                <a:solidFill>
                  <a:prstClr val="black"/>
                </a:solidFill>
              </a:rPr>
              <a:t>= ’</a:t>
            </a:r>
            <a:r>
              <a:rPr lang="hu-HU" sz="2000" dirty="0" err="1">
                <a:solidFill>
                  <a:prstClr val="black"/>
                </a:solidFill>
              </a:rPr>
              <a:t>zsidó</a:t>
            </a:r>
            <a:r>
              <a:rPr lang="hu-HU" sz="2000" dirty="0">
                <a:solidFill>
                  <a:prstClr val="black"/>
                </a:solidFill>
              </a:rPr>
              <a:t> hitéleti szervezet’ stb.</a:t>
            </a:r>
            <a:endParaRPr lang="hu-HU" sz="2400" noProof="0" dirty="0"/>
          </a:p>
        </p:txBody>
      </p:sp>
      <p:sp>
        <p:nvSpPr>
          <p:cNvPr id="4" name="Szövegdoboz 3"/>
          <p:cNvSpPr txBox="1"/>
          <p:nvPr/>
        </p:nvSpPr>
        <p:spPr>
          <a:xfrm>
            <a:off x="3256859" y="20819"/>
            <a:ext cx="5666238" cy="738664"/>
          </a:xfrm>
          <a:prstGeom prst="rect">
            <a:avLst/>
          </a:prstGeom>
          <a:noFill/>
        </p:spPr>
        <p:txBody>
          <a:bodyPr wrap="square" rtlCol="0">
            <a:spAutoFit/>
          </a:bodyPr>
          <a:lstStyle/>
          <a:p>
            <a:pPr algn="ctr"/>
            <a:r>
              <a:rPr lang="hu-HU" sz="4200" i="1" dirty="0"/>
              <a:t>Nézőpontok és fogalmak</a:t>
            </a:r>
          </a:p>
        </p:txBody>
      </p:sp>
    </p:spTree>
    <p:extLst>
      <p:ext uri="{BB962C8B-B14F-4D97-AF65-F5344CB8AC3E}">
        <p14:creationId xmlns:p14="http://schemas.microsoft.com/office/powerpoint/2010/main" val="3982454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40275"/>
            <a:ext cx="10515600" cy="890371"/>
          </a:xfrm>
        </p:spPr>
        <p:txBody>
          <a:bodyPr/>
          <a:lstStyle/>
          <a:p>
            <a:pPr algn="ctr"/>
            <a:r>
              <a:rPr lang="hu-HU" dirty="0"/>
              <a:t>Milyen fogalmakat használjunk?</a:t>
            </a:r>
          </a:p>
        </p:txBody>
      </p:sp>
      <p:graphicFrame>
        <p:nvGraphicFramePr>
          <p:cNvPr id="4" name="Tartalom helye 3"/>
          <p:cNvGraphicFramePr>
            <a:graphicFrameLocks noGrp="1"/>
          </p:cNvGraphicFramePr>
          <p:nvPr>
            <p:ph idx="1"/>
            <p:extLst>
              <p:ext uri="{D42A27DB-BD31-4B8C-83A1-F6EECF244321}">
                <p14:modId xmlns:p14="http://schemas.microsoft.com/office/powerpoint/2010/main" val="2639149823"/>
              </p:ext>
            </p:extLst>
          </p:nvPr>
        </p:nvGraphicFramePr>
        <p:xfrm>
          <a:off x="838200" y="1825625"/>
          <a:ext cx="10515600" cy="4859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zövegdoboz 4"/>
          <p:cNvSpPr txBox="1"/>
          <p:nvPr/>
        </p:nvSpPr>
        <p:spPr>
          <a:xfrm>
            <a:off x="194872" y="3675089"/>
            <a:ext cx="1573967" cy="590931"/>
          </a:xfrm>
          <a:prstGeom prst="rect">
            <a:avLst/>
          </a:prstGeom>
          <a:noFill/>
        </p:spPr>
        <p:txBody>
          <a:bodyPr wrap="square" rtlCol="0">
            <a:spAutoFit/>
          </a:bodyPr>
          <a:lstStyle/>
          <a:p>
            <a:pPr>
              <a:lnSpc>
                <a:spcPct val="90000"/>
              </a:lnSpc>
            </a:pPr>
            <a:r>
              <a:rPr lang="hu-HU" dirty="0"/>
              <a:t>Például: </a:t>
            </a:r>
            <a:r>
              <a:rPr lang="hu-HU" i="1" dirty="0"/>
              <a:t>rabbi, zsinagóga.</a:t>
            </a:r>
            <a:endParaRPr lang="hu-HU" dirty="0"/>
          </a:p>
        </p:txBody>
      </p:sp>
      <p:sp>
        <p:nvSpPr>
          <p:cNvPr id="6" name="Szövegdoboz 5"/>
          <p:cNvSpPr txBox="1"/>
          <p:nvPr/>
        </p:nvSpPr>
        <p:spPr>
          <a:xfrm>
            <a:off x="10707974" y="3675089"/>
            <a:ext cx="1394085" cy="590931"/>
          </a:xfrm>
          <a:prstGeom prst="rect">
            <a:avLst/>
          </a:prstGeom>
          <a:noFill/>
        </p:spPr>
        <p:txBody>
          <a:bodyPr wrap="square" rtlCol="0">
            <a:spAutoFit/>
          </a:bodyPr>
          <a:lstStyle/>
          <a:p>
            <a:pPr>
              <a:lnSpc>
                <a:spcPct val="90000"/>
              </a:lnSpc>
            </a:pPr>
            <a:r>
              <a:rPr lang="hu-HU" dirty="0"/>
              <a:t>Például: </a:t>
            </a:r>
            <a:r>
              <a:rPr lang="hu-HU" i="1" dirty="0"/>
              <a:t>pap, templom.</a:t>
            </a:r>
            <a:endParaRPr lang="hu-HU" dirty="0"/>
          </a:p>
        </p:txBody>
      </p:sp>
      <p:sp>
        <p:nvSpPr>
          <p:cNvPr id="7" name="Szövegdoboz 6"/>
          <p:cNvSpPr txBox="1"/>
          <p:nvPr/>
        </p:nvSpPr>
        <p:spPr>
          <a:xfrm>
            <a:off x="8034744" y="5845383"/>
            <a:ext cx="2143578" cy="840230"/>
          </a:xfrm>
          <a:prstGeom prst="rect">
            <a:avLst/>
          </a:prstGeom>
          <a:noFill/>
        </p:spPr>
        <p:txBody>
          <a:bodyPr wrap="square" rtlCol="0">
            <a:spAutoFit/>
          </a:bodyPr>
          <a:lstStyle/>
          <a:p>
            <a:pPr>
              <a:lnSpc>
                <a:spcPct val="90000"/>
              </a:lnSpc>
            </a:pPr>
            <a:r>
              <a:rPr lang="hu-HU" dirty="0"/>
              <a:t>Például: </a:t>
            </a:r>
            <a:br>
              <a:rPr lang="hu-HU" dirty="0"/>
            </a:br>
            <a:r>
              <a:rPr lang="hu-HU" i="1" dirty="0"/>
              <a:t>vallási specialista, szent tér.</a:t>
            </a:r>
            <a:endParaRPr lang="hu-HU" dirty="0"/>
          </a:p>
        </p:txBody>
      </p:sp>
      <p:sp>
        <p:nvSpPr>
          <p:cNvPr id="8" name="Jobbra nyíl 7"/>
          <p:cNvSpPr/>
          <p:nvPr/>
        </p:nvSpPr>
        <p:spPr>
          <a:xfrm rot="2280000">
            <a:off x="4253612" y="4123377"/>
            <a:ext cx="882000" cy="7128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Tree>
    <p:extLst>
      <p:ext uri="{BB962C8B-B14F-4D97-AF65-F5344CB8AC3E}">
        <p14:creationId xmlns:p14="http://schemas.microsoft.com/office/powerpoint/2010/main" val="2215061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idx="1"/>
            <p:extLst>
              <p:ext uri="{D42A27DB-BD31-4B8C-83A1-F6EECF244321}">
                <p14:modId xmlns:p14="http://schemas.microsoft.com/office/powerpoint/2010/main" val="983779466"/>
              </p:ext>
            </p:extLst>
          </p:nvPr>
        </p:nvGraphicFramePr>
        <p:xfrm>
          <a:off x="838200" y="1825625"/>
          <a:ext cx="10515600" cy="4859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zövegdoboz 2"/>
          <p:cNvSpPr txBox="1"/>
          <p:nvPr/>
        </p:nvSpPr>
        <p:spPr>
          <a:xfrm>
            <a:off x="2038661" y="1420386"/>
            <a:ext cx="9024079" cy="1006429"/>
          </a:xfrm>
          <a:prstGeom prst="rect">
            <a:avLst/>
          </a:prstGeom>
          <a:noFill/>
        </p:spPr>
        <p:txBody>
          <a:bodyPr wrap="square" rtlCol="0">
            <a:spAutoFit/>
          </a:bodyPr>
          <a:lstStyle/>
          <a:p>
            <a:pPr algn="just">
              <a:lnSpc>
                <a:spcPct val="90000"/>
              </a:lnSpc>
            </a:pPr>
            <a:r>
              <a:rPr lang="hu-HU" sz="2200" dirty="0"/>
              <a:t>Elkerülhetetlen, hogy a kutató először a saját fogalmaiból induljon ki. De célja, hogy megértse a vizsgált közösség perspektíváját, és ne a saját nézőpontját</a:t>
            </a:r>
            <a:br>
              <a:rPr lang="hu-HU" sz="2200" dirty="0"/>
            </a:br>
            <a:r>
              <a:rPr lang="hu-HU" sz="2200" dirty="0"/>
              <a:t>                                    erőltesse rá vizsgálata tárgyára. </a:t>
            </a:r>
          </a:p>
        </p:txBody>
      </p:sp>
      <p:sp>
        <p:nvSpPr>
          <p:cNvPr id="9" name="Cím 1"/>
          <p:cNvSpPr>
            <a:spLocks noGrp="1"/>
          </p:cNvSpPr>
          <p:nvPr>
            <p:ph type="title"/>
          </p:nvPr>
        </p:nvSpPr>
        <p:spPr>
          <a:xfrm>
            <a:off x="838200" y="140275"/>
            <a:ext cx="10515600" cy="890371"/>
          </a:xfrm>
        </p:spPr>
        <p:txBody>
          <a:bodyPr/>
          <a:lstStyle/>
          <a:p>
            <a:pPr algn="ctr"/>
            <a:r>
              <a:rPr lang="hu-HU" dirty="0"/>
              <a:t>Milyen fogalmakat használjunk?</a:t>
            </a:r>
          </a:p>
        </p:txBody>
      </p:sp>
      <p:sp>
        <p:nvSpPr>
          <p:cNvPr id="10" name="Szövegdoboz 9"/>
          <p:cNvSpPr txBox="1"/>
          <p:nvPr/>
        </p:nvSpPr>
        <p:spPr>
          <a:xfrm>
            <a:off x="7719933" y="4606925"/>
            <a:ext cx="4362140" cy="2135200"/>
          </a:xfrm>
          <a:prstGeom prst="rect">
            <a:avLst/>
          </a:prstGeom>
          <a:noFill/>
        </p:spPr>
        <p:txBody>
          <a:bodyPr wrap="square" rtlCol="0">
            <a:spAutoFit/>
          </a:bodyPr>
          <a:lstStyle/>
          <a:p>
            <a:pPr algn="just">
              <a:lnSpc>
                <a:spcPct val="90000"/>
              </a:lnSpc>
            </a:pPr>
            <a:r>
              <a:rPr lang="hu-HU" sz="2200" dirty="0"/>
              <a:t>Kultúráktól független szakkifejezések</a:t>
            </a:r>
            <a:br>
              <a:rPr lang="hu-HU" sz="2200" dirty="0"/>
            </a:br>
            <a:r>
              <a:rPr lang="hu-HU" sz="2200" dirty="0"/>
              <a:t>  megalkotása könnyebbé teszi az</a:t>
            </a:r>
            <a:br>
              <a:rPr lang="hu-HU" sz="2200" dirty="0"/>
            </a:br>
            <a:r>
              <a:rPr lang="hu-HU" sz="2200" dirty="0"/>
              <a:t>       egyes kultúrák jelenségeinek az</a:t>
            </a:r>
            <a:br>
              <a:rPr lang="hu-HU" sz="2200" dirty="0"/>
            </a:br>
            <a:r>
              <a:rPr lang="hu-HU" sz="2200" dirty="0"/>
              <a:t>      összehasonlítását.</a:t>
            </a:r>
            <a:r>
              <a:rPr lang="hu-HU" sz="2000" spc="-50" dirty="0"/>
              <a:t> </a:t>
            </a:r>
          </a:p>
          <a:p>
            <a:pPr algn="just">
              <a:lnSpc>
                <a:spcPct val="90000"/>
              </a:lnSpc>
            </a:pPr>
            <a:r>
              <a:rPr lang="hu-HU" sz="2000" spc="-50" dirty="0"/>
              <a:t>       </a:t>
            </a:r>
            <a:r>
              <a:rPr lang="hu-HU" sz="1950" spc="-50" dirty="0"/>
              <a:t>Például mely vallásokban milyen vallási specialisták vannak, milyen szerepeket </a:t>
            </a:r>
            <a:r>
              <a:rPr lang="hu-HU" sz="1950" spc="-100" dirty="0"/>
              <a:t>töltenek be, miben hasonlítanak/különböznek?</a:t>
            </a:r>
          </a:p>
        </p:txBody>
      </p:sp>
      <p:sp>
        <p:nvSpPr>
          <p:cNvPr id="11" name="Szövegdoboz 10"/>
          <p:cNvSpPr txBox="1"/>
          <p:nvPr/>
        </p:nvSpPr>
        <p:spPr>
          <a:xfrm>
            <a:off x="269822" y="3927423"/>
            <a:ext cx="2533338" cy="923330"/>
          </a:xfrm>
          <a:prstGeom prst="rect">
            <a:avLst/>
          </a:prstGeom>
          <a:noFill/>
        </p:spPr>
        <p:txBody>
          <a:bodyPr wrap="square" rtlCol="0">
            <a:spAutoFit/>
          </a:bodyPr>
          <a:lstStyle/>
          <a:p>
            <a:pPr algn="just">
              <a:lnSpc>
                <a:spcPct val="90000"/>
              </a:lnSpc>
            </a:pPr>
            <a:r>
              <a:rPr lang="hu-HU" sz="2000" dirty="0"/>
              <a:t>Például a rabbi nem pontosan a keresztény pap zsidó megfelelője.</a:t>
            </a:r>
          </a:p>
        </p:txBody>
      </p:sp>
      <p:sp>
        <p:nvSpPr>
          <p:cNvPr id="12" name="Szövegdoboz 11"/>
          <p:cNvSpPr txBox="1"/>
          <p:nvPr/>
        </p:nvSpPr>
        <p:spPr>
          <a:xfrm>
            <a:off x="209862" y="5488482"/>
            <a:ext cx="5966086" cy="1311128"/>
          </a:xfrm>
          <a:prstGeom prst="rect">
            <a:avLst/>
          </a:prstGeom>
          <a:noFill/>
        </p:spPr>
        <p:txBody>
          <a:bodyPr wrap="square" rtlCol="0">
            <a:spAutoFit/>
          </a:bodyPr>
          <a:lstStyle/>
          <a:p>
            <a:pPr>
              <a:lnSpc>
                <a:spcPct val="90000"/>
              </a:lnSpc>
            </a:pPr>
            <a:r>
              <a:rPr lang="hu-HU" sz="2200" dirty="0"/>
              <a:t>Az egyes kultúrák megfigyelése </a:t>
            </a:r>
            <a:br>
              <a:rPr lang="hu-HU" sz="2200" dirty="0"/>
            </a:br>
            <a:r>
              <a:rPr lang="hu-HU" sz="2200" dirty="0"/>
              <a:t>és megértése révén alkotjuk meg, </a:t>
            </a:r>
            <a:br>
              <a:rPr lang="hu-HU" sz="2200" dirty="0"/>
            </a:br>
            <a:r>
              <a:rPr lang="hu-HU" sz="2200" dirty="0"/>
              <a:t>majd fokozatosan finomítjuk tovább tudományterületünk általános fogalomrendszerét.</a:t>
            </a:r>
            <a:endParaRPr lang="hu-HU" sz="2000" spc="-50" dirty="0"/>
          </a:p>
        </p:txBody>
      </p:sp>
      <p:sp>
        <p:nvSpPr>
          <p:cNvPr id="13" name="Jobbra nyíl 12"/>
          <p:cNvSpPr/>
          <p:nvPr/>
        </p:nvSpPr>
        <p:spPr>
          <a:xfrm rot="2280000">
            <a:off x="4253612" y="4123377"/>
            <a:ext cx="882000" cy="7128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Tree>
    <p:extLst>
      <p:ext uri="{BB962C8B-B14F-4D97-AF65-F5344CB8AC3E}">
        <p14:creationId xmlns:p14="http://schemas.microsoft.com/office/powerpoint/2010/main" val="4081148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1850" y="1250576"/>
            <a:ext cx="10907432" cy="3311899"/>
          </a:xfrm>
        </p:spPr>
        <p:txBody>
          <a:bodyPr>
            <a:normAutofit/>
          </a:bodyPr>
          <a:lstStyle/>
          <a:p>
            <a:r>
              <a:rPr lang="hu-HU" dirty="0"/>
              <a:t>Hogyan kutassuk a vallást?	    </a:t>
            </a:r>
            <a:r>
              <a:rPr lang="hu-HU" sz="4800" dirty="0"/>
              <a:t>(folyt.)</a:t>
            </a:r>
            <a:br>
              <a:rPr lang="hu-HU" sz="4800" dirty="0"/>
            </a:br>
            <a:br>
              <a:rPr lang="hu-HU" sz="4800" dirty="0"/>
            </a:br>
            <a:r>
              <a:rPr lang="hu-HU" sz="5400" i="1" dirty="0"/>
              <a:t>A valláskutató személyes motivációja</a:t>
            </a:r>
            <a:endParaRPr lang="hu-HU" dirty="0"/>
          </a:p>
        </p:txBody>
      </p:sp>
      <p:sp>
        <p:nvSpPr>
          <p:cNvPr id="3" name="Szöveg helye 2"/>
          <p:cNvSpPr>
            <a:spLocks noGrp="1"/>
          </p:cNvSpPr>
          <p:nvPr>
            <p:ph type="body" idx="1"/>
          </p:nvPr>
        </p:nvSpPr>
        <p:spPr/>
        <p:txBody>
          <a:bodyPr>
            <a:normAutofit/>
          </a:bodyPr>
          <a:lstStyle/>
          <a:p>
            <a:endParaRPr lang="hu-HU" sz="3000" i="1" dirty="0">
              <a:solidFill>
                <a:schemeClr val="tx1"/>
              </a:solidFill>
              <a:latin typeface="+mj-lt"/>
              <a:ea typeface="+mj-ea"/>
              <a:cs typeface="+mj-cs"/>
            </a:endParaRPr>
          </a:p>
        </p:txBody>
      </p:sp>
    </p:spTree>
    <p:extLst>
      <p:ext uri="{BB962C8B-B14F-4D97-AF65-F5344CB8AC3E}">
        <p14:creationId xmlns:p14="http://schemas.microsoft.com/office/powerpoint/2010/main" val="1896600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noProof="0" dirty="0"/>
              <a:t>A valláskutató személyes háttere, motivációi</a:t>
            </a:r>
          </a:p>
        </p:txBody>
      </p:sp>
      <p:sp>
        <p:nvSpPr>
          <p:cNvPr id="3" name="Content Placeholder 2"/>
          <p:cNvSpPr>
            <a:spLocks noGrp="1"/>
          </p:cNvSpPr>
          <p:nvPr>
            <p:ph idx="1"/>
          </p:nvPr>
        </p:nvSpPr>
        <p:spPr>
          <a:xfrm>
            <a:off x="838200" y="1825624"/>
            <a:ext cx="11144534" cy="4889075"/>
          </a:xfrm>
        </p:spPr>
        <p:txBody>
          <a:bodyPr>
            <a:normAutofit/>
          </a:bodyPr>
          <a:lstStyle/>
          <a:p>
            <a:pPr>
              <a:lnSpc>
                <a:spcPct val="99000"/>
              </a:lnSpc>
            </a:pPr>
            <a:r>
              <a:rPr lang="hu-HU" noProof="0" dirty="0"/>
              <a:t>Saját vallásomat szeretném kutatni:</a:t>
            </a:r>
          </a:p>
          <a:p>
            <a:pPr lvl="1">
              <a:lnSpc>
                <a:spcPct val="99000"/>
              </a:lnSpc>
            </a:pPr>
            <a:r>
              <a:rPr lang="hu-HU" noProof="0" dirty="0"/>
              <a:t>Családi háttérként kapott vallás? Személyes döntésként választott vallás?</a:t>
            </a:r>
            <a:br>
              <a:rPr lang="hu-HU" noProof="0" dirty="0"/>
            </a:br>
            <a:r>
              <a:rPr lang="hu-HU" noProof="0" dirty="0"/>
              <a:t>A tanulmányaim során találtam rá erre a vallásra?</a:t>
            </a:r>
          </a:p>
          <a:p>
            <a:pPr lvl="1">
              <a:lnSpc>
                <a:spcPct val="99000"/>
              </a:lnSpc>
            </a:pPr>
            <a:r>
              <a:rPr lang="hu-HU" noProof="0" dirty="0"/>
              <a:t>Tanulmányaim, kutatásom kimondott célja a hitem, vallásom igazolása?</a:t>
            </a:r>
            <a:br>
              <a:rPr lang="hu-HU" noProof="0" dirty="0"/>
            </a:br>
            <a:r>
              <a:rPr lang="hu-HU" noProof="0" dirty="0"/>
              <a:t>Nem mondom ki, de valahol mélyen mégis ez motivál? Nincs így? </a:t>
            </a:r>
            <a:r>
              <a:rPr lang="hu-HU" sz="2000" i="1" dirty="0"/>
              <a:t>Tényleg nincs így?</a:t>
            </a:r>
            <a:endParaRPr lang="hu-HU" i="1" noProof="0" dirty="0"/>
          </a:p>
          <a:p>
            <a:pPr lvl="1">
              <a:lnSpc>
                <a:spcPct val="99000"/>
              </a:lnSpc>
            </a:pPr>
            <a:r>
              <a:rPr lang="hu-HU" noProof="0" dirty="0"/>
              <a:t>Negatív indulat: tanulmányaim, kutatásom </a:t>
            </a:r>
            <a:br>
              <a:rPr lang="hu-HU" noProof="0" dirty="0"/>
            </a:br>
            <a:r>
              <a:rPr lang="hu-HU" noProof="0" dirty="0"/>
              <a:t>kimondott/kimondatlan célja az otthonról hozott hit cáfolata?</a:t>
            </a:r>
          </a:p>
          <a:p>
            <a:pPr lvl="1">
              <a:lnSpc>
                <a:spcPct val="99000"/>
              </a:lnSpc>
            </a:pPr>
            <a:endParaRPr lang="hu-HU" sz="1800" noProof="0" dirty="0"/>
          </a:p>
          <a:p>
            <a:pPr>
              <a:lnSpc>
                <a:spcPct val="99000"/>
              </a:lnSpc>
            </a:pPr>
            <a:r>
              <a:rPr lang="hu-HU" noProof="0" dirty="0"/>
              <a:t>Egy egzotikus vallást szeretnék kutatni:</a:t>
            </a:r>
          </a:p>
          <a:p>
            <a:pPr lvl="1">
              <a:lnSpc>
                <a:spcPct val="99000"/>
              </a:lnSpc>
            </a:pPr>
            <a:r>
              <a:rPr lang="hu-HU" noProof="0" dirty="0"/>
              <a:t>Miért? </a:t>
            </a:r>
          </a:p>
          <a:p>
            <a:pPr marL="0" indent="0" algn="ctr">
              <a:lnSpc>
                <a:spcPct val="99000"/>
              </a:lnSpc>
              <a:buNone/>
            </a:pPr>
            <a:r>
              <a:rPr lang="hu-HU" i="1" noProof="0" dirty="0">
                <a:solidFill>
                  <a:srgbClr val="81212A"/>
                </a:solidFill>
                <a:effectLst>
                  <a:outerShdw blurRad="38100" dist="38100" dir="2700000" algn="tl">
                    <a:srgbClr val="000000">
                      <a:alpha val="43137"/>
                    </a:srgbClr>
                  </a:outerShdw>
                </a:effectLst>
              </a:rPr>
              <a:t>Az önismeret, az önreflexió fontos a valóban jó kutatáshoz!</a:t>
            </a:r>
          </a:p>
        </p:txBody>
      </p:sp>
    </p:spTree>
    <p:extLst>
      <p:ext uri="{BB962C8B-B14F-4D97-AF65-F5344CB8AC3E}">
        <p14:creationId xmlns:p14="http://schemas.microsoft.com/office/powerpoint/2010/main" val="3013429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5810823"/>
          </a:xfrm>
        </p:spPr>
        <p:txBody>
          <a:bodyPr/>
          <a:lstStyle/>
          <a:p>
            <a:pPr algn="ctr">
              <a:lnSpc>
                <a:spcPct val="300000"/>
              </a:lnSpc>
            </a:pPr>
            <a:r>
              <a:rPr lang="hu-HU" i="1" dirty="0"/>
              <a:t>Magukat mi motiválta, mi motiválja, </a:t>
            </a:r>
            <a:br>
              <a:rPr lang="hu-HU" i="1" dirty="0"/>
            </a:br>
            <a:r>
              <a:rPr lang="hu-HU" i="1" dirty="0"/>
              <a:t>hogy a zsidóságról tanuljanak?</a:t>
            </a:r>
          </a:p>
        </p:txBody>
      </p:sp>
    </p:spTree>
    <p:extLst>
      <p:ext uri="{BB962C8B-B14F-4D97-AF65-F5344CB8AC3E}">
        <p14:creationId xmlns:p14="http://schemas.microsoft.com/office/powerpoint/2010/main" val="1279428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03092" y="479689"/>
            <a:ext cx="10515600" cy="2233536"/>
          </a:xfrm>
        </p:spPr>
        <p:txBody>
          <a:bodyPr/>
          <a:lstStyle/>
          <a:p>
            <a:pPr algn="ctr">
              <a:lnSpc>
                <a:spcPct val="150000"/>
              </a:lnSpc>
            </a:pPr>
            <a:r>
              <a:rPr lang="hu-HU" i="1" dirty="0"/>
              <a:t>Magukat mi motiválta, mi motiválja, </a:t>
            </a:r>
            <a:br>
              <a:rPr lang="hu-HU" i="1" dirty="0"/>
            </a:br>
            <a:r>
              <a:rPr lang="hu-HU" i="1" dirty="0"/>
              <a:t>hogy a zsidóságról tanuljanak?</a:t>
            </a:r>
          </a:p>
        </p:txBody>
      </p:sp>
      <p:sp>
        <p:nvSpPr>
          <p:cNvPr id="3" name="Szövegdoboz 2"/>
          <p:cNvSpPr txBox="1"/>
          <p:nvPr/>
        </p:nvSpPr>
        <p:spPr>
          <a:xfrm>
            <a:off x="1003092" y="3417759"/>
            <a:ext cx="10515600" cy="2954655"/>
          </a:xfrm>
          <a:prstGeom prst="rect">
            <a:avLst/>
          </a:prstGeom>
          <a:noFill/>
        </p:spPr>
        <p:txBody>
          <a:bodyPr wrap="square" rtlCol="0">
            <a:spAutoFit/>
          </a:bodyPr>
          <a:lstStyle/>
          <a:p>
            <a:pPr algn="just">
              <a:lnSpc>
                <a:spcPct val="150000"/>
              </a:lnSpc>
            </a:pPr>
            <a:r>
              <a:rPr lang="hu-HU" sz="2800" dirty="0"/>
              <a:t>Annak érdekében, hogy a múlt órán említett objektivitásra, elfogulatlanságra törekedni tudjon, tisztában kell lennie azzal, hogy milyen szubjektív szemüvegen keresztül tekint kutatásának a tárgyára.</a:t>
            </a:r>
            <a:br>
              <a:rPr lang="hu-HU" sz="2800" dirty="0"/>
            </a:br>
            <a:endParaRPr lang="hu-HU" sz="1200" dirty="0"/>
          </a:p>
          <a:p>
            <a:pPr algn="just">
              <a:lnSpc>
                <a:spcPct val="150000"/>
              </a:lnSpc>
            </a:pPr>
            <a:r>
              <a:rPr lang="hu-HU" sz="2800" dirty="0"/>
              <a:t>Ha pedig nem is törekszik az elfogulatlanságra: legyen ezzel tisztában.</a:t>
            </a:r>
          </a:p>
        </p:txBody>
      </p:sp>
    </p:spTree>
    <p:extLst>
      <p:ext uri="{BB962C8B-B14F-4D97-AF65-F5344CB8AC3E}">
        <p14:creationId xmlns:p14="http://schemas.microsoft.com/office/powerpoint/2010/main" val="2757986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862"/>
            <a:ext cx="10515600" cy="1325563"/>
          </a:xfrm>
        </p:spPr>
        <p:txBody>
          <a:bodyPr/>
          <a:lstStyle/>
          <a:p>
            <a:r>
              <a:rPr lang="hu-HU" noProof="0" dirty="0"/>
              <a:t>A valláskutató személyes </a:t>
            </a:r>
            <a:br>
              <a:rPr lang="hu-HU" noProof="0" dirty="0"/>
            </a:br>
            <a:r>
              <a:rPr lang="hu-HU" noProof="0" dirty="0"/>
              <a:t>háttere, motivációi</a:t>
            </a:r>
          </a:p>
        </p:txBody>
      </p:sp>
      <p:sp>
        <p:nvSpPr>
          <p:cNvPr id="3" name="Content Placeholder 2"/>
          <p:cNvSpPr>
            <a:spLocks noGrp="1"/>
          </p:cNvSpPr>
          <p:nvPr>
            <p:ph idx="1"/>
          </p:nvPr>
        </p:nvSpPr>
        <p:spPr>
          <a:xfrm>
            <a:off x="838200" y="1798820"/>
            <a:ext cx="11144534" cy="5059180"/>
          </a:xfrm>
        </p:spPr>
        <p:txBody>
          <a:bodyPr>
            <a:normAutofit/>
          </a:bodyPr>
          <a:lstStyle/>
          <a:p>
            <a:pPr>
              <a:lnSpc>
                <a:spcPct val="99000"/>
              </a:lnSpc>
            </a:pPr>
            <a:r>
              <a:rPr lang="hu-HU" i="1" noProof="0" dirty="0"/>
              <a:t>„A valláskutatónak saját magának is vallásosnak kell lennie”</a:t>
            </a:r>
          </a:p>
          <a:p>
            <a:pPr lvl="1">
              <a:lnSpc>
                <a:spcPct val="99000"/>
              </a:lnSpc>
            </a:pPr>
            <a:r>
              <a:rPr lang="hu-HU" noProof="0" dirty="0"/>
              <a:t>„Mert különben nem ismeri a »vallási élményt</a:t>
            </a:r>
            <a:r>
              <a:rPr lang="hu-HU" noProof="0" dirty="0">
                <a:latin typeface="Calibri"/>
              </a:rPr>
              <a:t>«</a:t>
            </a:r>
            <a:r>
              <a:rPr lang="hu-HU" noProof="0" dirty="0"/>
              <a:t>, és nem érti igazából, amit kutat.”</a:t>
            </a:r>
          </a:p>
          <a:p>
            <a:pPr lvl="2">
              <a:lnSpc>
                <a:spcPct val="99000"/>
              </a:lnSpc>
            </a:pPr>
            <a:r>
              <a:rPr lang="hu-HU" noProof="0" dirty="0"/>
              <a:t>Rákosnak kell lennie a rákkutatónak? Kutyának kell lennie a kutyakutatónak? </a:t>
            </a:r>
            <a:br>
              <a:rPr lang="hu-HU" noProof="0" dirty="0"/>
            </a:br>
            <a:r>
              <a:rPr lang="hu-HU" noProof="0" dirty="0"/>
              <a:t>Csak bűnözőből válhat jó kriminológus??</a:t>
            </a:r>
          </a:p>
          <a:p>
            <a:pPr lvl="2">
              <a:lnSpc>
                <a:spcPct val="99000"/>
              </a:lnSpc>
            </a:pPr>
            <a:r>
              <a:rPr lang="hu-HU" noProof="0" dirty="0"/>
              <a:t>Lehet-e </a:t>
            </a:r>
            <a:r>
              <a:rPr lang="hu-HU" dirty="0"/>
              <a:t>zenekutató egy siket? Művészettörténész egy vak?</a:t>
            </a:r>
            <a:endParaRPr lang="hu-HU" noProof="0" dirty="0"/>
          </a:p>
          <a:p>
            <a:pPr lvl="2">
              <a:lnSpc>
                <a:spcPct val="99000"/>
              </a:lnSpc>
            </a:pPr>
            <a:r>
              <a:rPr lang="hu-HU" noProof="0" dirty="0"/>
              <a:t>Attól függ, mi a kutatás </a:t>
            </a:r>
            <a:r>
              <a:rPr lang="hu-HU" u="sng" noProof="0" dirty="0"/>
              <a:t>tárgya</a:t>
            </a:r>
            <a:r>
              <a:rPr lang="hu-HU" noProof="0" dirty="0"/>
              <a:t>, és mi a kutatás </a:t>
            </a:r>
            <a:r>
              <a:rPr lang="hu-HU" u="sng" noProof="0" dirty="0"/>
              <a:t>módszertana</a:t>
            </a:r>
            <a:r>
              <a:rPr lang="hu-HU" noProof="0" dirty="0"/>
              <a:t>.</a:t>
            </a:r>
          </a:p>
          <a:p>
            <a:pPr lvl="2">
              <a:lnSpc>
                <a:spcPct val="99000"/>
              </a:lnSpc>
            </a:pPr>
            <a:r>
              <a:rPr lang="hu-HU" noProof="0" dirty="0"/>
              <a:t>„Go </a:t>
            </a:r>
            <a:r>
              <a:rPr lang="hu-HU" noProof="0" dirty="0" err="1"/>
              <a:t>native</a:t>
            </a:r>
            <a:r>
              <a:rPr lang="hu-HU" noProof="0" dirty="0"/>
              <a:t>”, </a:t>
            </a:r>
            <a:r>
              <a:rPr lang="hu-HU" u="sng" noProof="0" dirty="0"/>
              <a:t>résztvevő megfigyelés</a:t>
            </a:r>
            <a:r>
              <a:rPr lang="hu-HU" noProof="0" dirty="0"/>
              <a:t> az </a:t>
            </a:r>
            <a:r>
              <a:rPr lang="hu-HU" i="1" noProof="0" dirty="0"/>
              <a:t>antropológiában</a:t>
            </a:r>
            <a:r>
              <a:rPr lang="hu-HU" noProof="0" dirty="0"/>
              <a:t>: mennyire azonosulhatunk a kutatottal?</a:t>
            </a:r>
          </a:p>
          <a:p>
            <a:pPr marL="457200" lvl="1" indent="0">
              <a:lnSpc>
                <a:spcPct val="99000"/>
              </a:lnSpc>
              <a:buNone/>
            </a:pPr>
            <a:endParaRPr lang="hu-HU" sz="1200" noProof="0" dirty="0"/>
          </a:p>
          <a:p>
            <a:pPr>
              <a:lnSpc>
                <a:spcPct val="99000"/>
              </a:lnSpc>
            </a:pPr>
            <a:r>
              <a:rPr lang="hu-HU" i="1" noProof="0" dirty="0"/>
              <a:t>„A valláskutató nem lehet vallásos”</a:t>
            </a:r>
            <a:endParaRPr lang="hu-HU" noProof="0" dirty="0"/>
          </a:p>
          <a:p>
            <a:pPr lvl="1">
              <a:lnSpc>
                <a:spcPct val="99000"/>
              </a:lnSpc>
            </a:pPr>
            <a:r>
              <a:rPr lang="hu-HU" noProof="0" dirty="0"/>
              <a:t>„Mert különben a saját világnézete torzítja a kutatást.”</a:t>
            </a:r>
          </a:p>
          <a:p>
            <a:pPr lvl="1">
              <a:lnSpc>
                <a:spcPct val="99000"/>
              </a:lnSpc>
            </a:pPr>
            <a:r>
              <a:rPr lang="hu-HU" noProof="0" dirty="0"/>
              <a:t>Létezik „semleges világnézet”? </a:t>
            </a:r>
          </a:p>
          <a:p>
            <a:pPr marL="457200" lvl="1" indent="0">
              <a:lnSpc>
                <a:spcPct val="99000"/>
              </a:lnSpc>
              <a:buNone/>
            </a:pPr>
            <a:r>
              <a:rPr lang="hu-HU" sz="2200" i="1" noProof="0" dirty="0"/>
              <a:t>	(B.T.: tudományos világnézet igen, létezik, és a vallástudomány ide tartozik.)</a:t>
            </a:r>
          </a:p>
        </p:txBody>
      </p:sp>
      <p:sp>
        <p:nvSpPr>
          <p:cNvPr id="4" name="Lekerekített téglalap 3"/>
          <p:cNvSpPr/>
          <p:nvPr/>
        </p:nvSpPr>
        <p:spPr>
          <a:xfrm rot="543107">
            <a:off x="7844628" y="353288"/>
            <a:ext cx="4227227" cy="1480826"/>
          </a:xfrm>
          <a:prstGeom prst="roundRect">
            <a:avLst/>
          </a:prstGeom>
          <a:solidFill>
            <a:schemeClr val="accent1">
              <a:lumMod val="40000"/>
              <a:lumOff val="60000"/>
            </a:schemeClr>
          </a:solidFill>
          <a:ln w="28575">
            <a:solidFill>
              <a:srgbClr val="00206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i="1" dirty="0">
                <a:solidFill>
                  <a:srgbClr val="D24E5B"/>
                </a:solidFill>
              </a:rPr>
              <a:t>Különböző, egymásnak ellentmondó, mégis gyakran elhangzó állítások:</a:t>
            </a:r>
          </a:p>
        </p:txBody>
      </p:sp>
    </p:spTree>
    <p:extLst>
      <p:ext uri="{BB962C8B-B14F-4D97-AF65-F5344CB8AC3E}">
        <p14:creationId xmlns:p14="http://schemas.microsoft.com/office/powerpoint/2010/main" val="1184938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Egy kérdés…</a:t>
            </a:r>
          </a:p>
        </p:txBody>
      </p:sp>
      <p:sp>
        <p:nvSpPr>
          <p:cNvPr id="3" name="Tartalom helye 2"/>
          <p:cNvSpPr>
            <a:spLocks noGrp="1"/>
          </p:cNvSpPr>
          <p:nvPr>
            <p:ph idx="1"/>
          </p:nvPr>
        </p:nvSpPr>
        <p:spPr/>
        <p:txBody>
          <a:bodyPr/>
          <a:lstStyle/>
          <a:p>
            <a:endParaRPr lang="hu-HU"/>
          </a:p>
        </p:txBody>
      </p:sp>
    </p:spTree>
    <p:extLst>
      <p:ext uri="{BB962C8B-B14F-4D97-AF65-F5344CB8AC3E}">
        <p14:creationId xmlns:p14="http://schemas.microsoft.com/office/powerpoint/2010/main" val="1514782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noProof="0" dirty="0"/>
              <a:t>Személyes motiváció a zsidóság kutatásában</a:t>
            </a:r>
          </a:p>
        </p:txBody>
      </p:sp>
      <p:sp>
        <p:nvSpPr>
          <p:cNvPr id="3" name="Content Placeholder 2"/>
          <p:cNvSpPr>
            <a:spLocks noGrp="1"/>
          </p:cNvSpPr>
          <p:nvPr>
            <p:ph idx="1"/>
          </p:nvPr>
        </p:nvSpPr>
        <p:spPr>
          <a:xfrm>
            <a:off x="838201" y="1815814"/>
            <a:ext cx="10979726" cy="4945203"/>
          </a:xfrm>
        </p:spPr>
        <p:txBody>
          <a:bodyPr>
            <a:normAutofit lnSpcReduction="10000"/>
          </a:bodyPr>
          <a:lstStyle/>
          <a:p>
            <a:pPr>
              <a:lnSpc>
                <a:spcPct val="113000"/>
              </a:lnSpc>
            </a:pPr>
            <a:r>
              <a:rPr lang="hu-HU" noProof="0" dirty="0"/>
              <a:t>19. század: </a:t>
            </a:r>
            <a:r>
              <a:rPr lang="hu-HU" b="1" i="1" noProof="0" dirty="0">
                <a:solidFill>
                  <a:srgbClr val="FF0000"/>
                </a:solidFill>
              </a:rPr>
              <a:t>Wissenschaft des Judentums</a:t>
            </a:r>
            <a:r>
              <a:rPr lang="hu-HU" i="1" noProof="0" dirty="0"/>
              <a:t>:</a:t>
            </a:r>
            <a:br>
              <a:rPr lang="hu-HU" i="1" noProof="0" dirty="0"/>
            </a:br>
            <a:br>
              <a:rPr lang="hu-HU" sz="2000" i="1" noProof="0" dirty="0"/>
            </a:br>
            <a:r>
              <a:rPr lang="hu-HU" i="1" noProof="0" dirty="0"/>
              <a:t>A zsidó történelem kutatása:</a:t>
            </a:r>
            <a:br>
              <a:rPr lang="hu-HU" i="1" noProof="0" dirty="0"/>
            </a:br>
            <a:r>
              <a:rPr lang="hu-HU" i="1" noProof="0" dirty="0"/>
              <a:t>	mint saját mai zsidóságunk megalkotásának a folyamata. 	</a:t>
            </a:r>
            <a:br>
              <a:rPr lang="hu-HU" i="1" noProof="0" dirty="0"/>
            </a:br>
            <a:r>
              <a:rPr lang="hu-HU" dirty="0"/>
              <a:t>	(</a:t>
            </a:r>
            <a:r>
              <a:rPr lang="hu-HU" noProof="0" dirty="0"/>
              <a:t>Vö.: a neológia és a pozitív-történeti iskola.)</a:t>
            </a:r>
          </a:p>
          <a:p>
            <a:pPr>
              <a:lnSpc>
                <a:spcPct val="113000"/>
              </a:lnSpc>
            </a:pPr>
            <a:endParaRPr lang="hu-HU" sz="2000" noProof="0" dirty="0"/>
          </a:p>
          <a:p>
            <a:pPr>
              <a:lnSpc>
                <a:spcPct val="113000"/>
              </a:lnSpc>
            </a:pPr>
            <a:r>
              <a:rPr lang="hu-HU" noProof="0" dirty="0"/>
              <a:t>Háború utáni Európa: 	nagyobb részt nem zsidók kutatják a zsidóságot</a:t>
            </a:r>
          </a:p>
          <a:p>
            <a:pPr>
              <a:lnSpc>
                <a:spcPct val="113000"/>
              </a:lnSpc>
            </a:pPr>
            <a:r>
              <a:rPr lang="hu-HU" noProof="0" dirty="0"/>
              <a:t>USA – </a:t>
            </a:r>
            <a:r>
              <a:rPr lang="en-US" b="1" i="1" dirty="0">
                <a:solidFill>
                  <a:srgbClr val="FF0000"/>
                </a:solidFill>
              </a:rPr>
              <a:t>Jewish studies</a:t>
            </a:r>
            <a:r>
              <a:rPr lang="hu-HU" b="1" i="1" dirty="0">
                <a:solidFill>
                  <a:srgbClr val="FF0000"/>
                </a:solidFill>
              </a:rPr>
              <a:t>/</a:t>
            </a:r>
            <a:r>
              <a:rPr lang="hu-HU" b="1" i="1" dirty="0" err="1">
                <a:solidFill>
                  <a:srgbClr val="FF0000"/>
                </a:solidFill>
              </a:rPr>
              <a:t>Judaic</a:t>
            </a:r>
            <a:r>
              <a:rPr lang="hu-HU" b="1" i="1" dirty="0">
                <a:solidFill>
                  <a:srgbClr val="FF0000"/>
                </a:solidFill>
              </a:rPr>
              <a:t> </a:t>
            </a:r>
            <a:r>
              <a:rPr lang="hu-HU" b="1" i="1" dirty="0" err="1">
                <a:solidFill>
                  <a:srgbClr val="FF0000"/>
                </a:solidFill>
              </a:rPr>
              <a:t>studies</a:t>
            </a:r>
            <a:r>
              <a:rPr lang="hu-HU" noProof="0" dirty="0"/>
              <a:t>: 	nagyobb részt zsidók</a:t>
            </a:r>
          </a:p>
          <a:p>
            <a:pPr>
              <a:lnSpc>
                <a:spcPct val="113000"/>
              </a:lnSpc>
            </a:pPr>
            <a:r>
              <a:rPr lang="hu-HU" dirty="0"/>
              <a:t>Izrael – </a:t>
            </a:r>
            <a:r>
              <a:rPr lang="hu-HU" sz="2000" b="1" i="1" noProof="0" dirty="0" err="1">
                <a:solidFill>
                  <a:srgbClr val="FF0000"/>
                </a:solidFill>
              </a:rPr>
              <a:t>madaé</a:t>
            </a:r>
            <a:r>
              <a:rPr lang="hu-HU" sz="2000" b="1" i="1" noProof="0" dirty="0">
                <a:solidFill>
                  <a:srgbClr val="FF0000"/>
                </a:solidFill>
              </a:rPr>
              <a:t> ha-</a:t>
            </a:r>
            <a:r>
              <a:rPr lang="hu-HU" sz="2000" b="1" i="1" noProof="0" dirty="0" err="1">
                <a:solidFill>
                  <a:srgbClr val="FF0000"/>
                </a:solidFill>
              </a:rPr>
              <a:t>jahadut</a:t>
            </a:r>
            <a:r>
              <a:rPr lang="hu-HU" sz="2000" b="1" noProof="0" dirty="0">
                <a:solidFill>
                  <a:srgbClr val="FF0000"/>
                </a:solidFill>
              </a:rPr>
              <a:t> </a:t>
            </a:r>
            <a:r>
              <a:rPr lang="he-IL" sz="2000" b="1" noProof="0" dirty="0">
                <a:solidFill>
                  <a:srgbClr val="FF0000"/>
                </a:solidFill>
              </a:rPr>
              <a:t>מדעי היהדות</a:t>
            </a:r>
            <a:r>
              <a:rPr lang="hu-HU" sz="1600" noProof="0" dirty="0"/>
              <a:t> </a:t>
            </a:r>
            <a:r>
              <a:rPr lang="hu-HU" sz="2000" noProof="0" dirty="0"/>
              <a:t>(’a zsidóság tudományai’)</a:t>
            </a:r>
            <a:r>
              <a:rPr lang="hu-HU" sz="2000" i="1" noProof="0" dirty="0"/>
              <a:t>:</a:t>
            </a:r>
            <a:br>
              <a:rPr lang="hu-HU" sz="2000" i="1" noProof="0" dirty="0"/>
            </a:br>
            <a:r>
              <a:rPr lang="hu-HU" sz="2000" i="1" noProof="0" dirty="0"/>
              <a:t>					</a:t>
            </a:r>
            <a:r>
              <a:rPr lang="hu-HU" noProof="0" dirty="0"/>
              <a:t> 	vallásos és nem vallásos zsidók is</a:t>
            </a:r>
          </a:p>
        </p:txBody>
      </p:sp>
    </p:spTree>
    <p:extLst>
      <p:ext uri="{BB962C8B-B14F-4D97-AF65-F5344CB8AC3E}">
        <p14:creationId xmlns:p14="http://schemas.microsoft.com/office/powerpoint/2010/main" val="2650798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i="1" noProof="0" dirty="0"/>
              <a:t>Wissenschaft des Judentums</a:t>
            </a:r>
            <a:br>
              <a:rPr lang="hu-HU" i="1" noProof="0" dirty="0"/>
            </a:br>
            <a:r>
              <a:rPr lang="hu-HU" noProof="0" dirty="0"/>
              <a:t>(A zsidóság tudománya)</a:t>
            </a:r>
          </a:p>
        </p:txBody>
      </p:sp>
      <p:sp>
        <p:nvSpPr>
          <p:cNvPr id="3" name="Szöveg helye 2"/>
          <p:cNvSpPr>
            <a:spLocks noGrp="1"/>
          </p:cNvSpPr>
          <p:nvPr>
            <p:ph type="body" idx="1"/>
          </p:nvPr>
        </p:nvSpPr>
        <p:spPr/>
        <p:txBody>
          <a:bodyPr/>
          <a:lstStyle/>
          <a:p>
            <a:endParaRPr lang="hu-HU"/>
          </a:p>
        </p:txBody>
      </p:sp>
    </p:spTree>
    <p:extLst>
      <p:ext uri="{BB962C8B-B14F-4D97-AF65-F5344CB8AC3E}">
        <p14:creationId xmlns:p14="http://schemas.microsoft.com/office/powerpoint/2010/main" val="2080427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 zsidóság tudományos kutatása (19. század)</a:t>
            </a:r>
            <a:endParaRPr lang="en-GB" dirty="0"/>
          </a:p>
        </p:txBody>
      </p:sp>
      <p:sp>
        <p:nvSpPr>
          <p:cNvPr id="3" name="Content Placeholder 2"/>
          <p:cNvSpPr>
            <a:spLocks noGrp="1"/>
          </p:cNvSpPr>
          <p:nvPr>
            <p:ph idx="1"/>
          </p:nvPr>
        </p:nvSpPr>
        <p:spPr>
          <a:xfrm>
            <a:off x="838200" y="1825624"/>
            <a:ext cx="11256818" cy="4769139"/>
          </a:xfrm>
        </p:spPr>
        <p:txBody>
          <a:bodyPr>
            <a:normAutofit/>
          </a:bodyPr>
          <a:lstStyle/>
          <a:p>
            <a:pPr>
              <a:lnSpc>
                <a:spcPct val="200000"/>
              </a:lnSpc>
            </a:pPr>
            <a:r>
              <a:rPr lang="hu-HU" dirty="0"/>
              <a:t>Haszkala (zsidó felvilágosodás): </a:t>
            </a:r>
          </a:p>
          <a:p>
            <a:pPr lvl="1">
              <a:lnSpc>
                <a:spcPct val="200000"/>
              </a:lnSpc>
            </a:pPr>
            <a:r>
              <a:rPr lang="hu-HU" dirty="0"/>
              <a:t>Moses Mendelssohn (1729-1786)</a:t>
            </a:r>
          </a:p>
          <a:p>
            <a:pPr lvl="1">
              <a:lnSpc>
                <a:spcPct val="200000"/>
              </a:lnSpc>
            </a:pPr>
            <a:r>
              <a:rPr lang="hu-HU" dirty="0"/>
              <a:t>Első hullám („Berlin”, 18-19. század fordulójáig)</a:t>
            </a:r>
          </a:p>
          <a:p>
            <a:pPr lvl="1">
              <a:lnSpc>
                <a:spcPct val="200000"/>
              </a:lnSpc>
            </a:pPr>
            <a:r>
              <a:rPr lang="hu-HU" dirty="0"/>
              <a:t>Második hullám („Galícia”, 19. század első fele)</a:t>
            </a:r>
          </a:p>
          <a:p>
            <a:pPr lvl="1">
              <a:lnSpc>
                <a:spcPct val="200000"/>
              </a:lnSpc>
            </a:pPr>
            <a:r>
              <a:rPr lang="hu-HU" dirty="0"/>
              <a:t>Harmadik hullám (Oroszország, 19. század közepe, kb. 1880-ig)</a:t>
            </a:r>
          </a:p>
        </p:txBody>
      </p:sp>
      <p:pic>
        <p:nvPicPr>
          <p:cNvPr id="3076" name="Picture 4" descr="https://upload.wikimedia.org/wikipedia/commons/1/1c/Moses_Mendelson_P71600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1761" y="1504228"/>
            <a:ext cx="2880360" cy="36271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53598" y="5278581"/>
            <a:ext cx="2286002" cy="1077218"/>
          </a:xfrm>
          <a:prstGeom prst="rect">
            <a:avLst/>
          </a:prstGeom>
          <a:noFill/>
        </p:spPr>
        <p:txBody>
          <a:bodyPr wrap="square" rtlCol="0">
            <a:spAutoFit/>
          </a:bodyPr>
          <a:lstStyle/>
          <a:p>
            <a:r>
              <a:rPr lang="en-GB" sz="1600" i="1" dirty="0"/>
              <a:t>https://upload.wikimedia.org/wikipedia/commons/1/1c/Moses_Mendelson_P7160073.JPG</a:t>
            </a:r>
          </a:p>
        </p:txBody>
      </p:sp>
    </p:spTree>
    <p:extLst>
      <p:ext uri="{BB962C8B-B14F-4D97-AF65-F5344CB8AC3E}">
        <p14:creationId xmlns:p14="http://schemas.microsoft.com/office/powerpoint/2010/main" val="3731705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 zsidóság tudományos kutatása (19. század)</a:t>
            </a:r>
            <a:endParaRPr lang="en-GB" dirty="0"/>
          </a:p>
        </p:txBody>
      </p:sp>
      <p:sp>
        <p:nvSpPr>
          <p:cNvPr id="3" name="Content Placeholder 2"/>
          <p:cNvSpPr>
            <a:spLocks noGrp="1"/>
          </p:cNvSpPr>
          <p:nvPr>
            <p:ph idx="1"/>
          </p:nvPr>
        </p:nvSpPr>
        <p:spPr>
          <a:xfrm>
            <a:off x="838200" y="1825624"/>
            <a:ext cx="11213892" cy="4874979"/>
          </a:xfrm>
        </p:spPr>
        <p:txBody>
          <a:bodyPr>
            <a:normAutofit lnSpcReduction="10000"/>
          </a:bodyPr>
          <a:lstStyle/>
          <a:p>
            <a:pPr>
              <a:lnSpc>
                <a:spcPct val="123000"/>
              </a:lnSpc>
            </a:pPr>
            <a:r>
              <a:rPr lang="hu-HU" dirty="0"/>
              <a:t>Haszkala (zsidó felvilágosodás): </a:t>
            </a:r>
          </a:p>
          <a:p>
            <a:pPr lvl="1">
              <a:lnSpc>
                <a:spcPct val="123000"/>
              </a:lnSpc>
            </a:pPr>
            <a:endParaRPr lang="hu-HU" dirty="0"/>
          </a:p>
          <a:p>
            <a:pPr>
              <a:lnSpc>
                <a:spcPct val="123000"/>
              </a:lnSpc>
            </a:pPr>
            <a:r>
              <a:rPr lang="hu-HU" dirty="0"/>
              <a:t>A modern ny-európai gondolkodásmód, modern értékrend átvétele. </a:t>
            </a:r>
            <a:br>
              <a:rPr lang="hu-HU" dirty="0"/>
            </a:br>
            <a:r>
              <a:rPr lang="hu-HU" dirty="0"/>
              <a:t>Ennek része, többek közt: a </a:t>
            </a:r>
            <a:r>
              <a:rPr lang="hu-HU" b="1" dirty="0"/>
              <a:t>tudomány </a:t>
            </a:r>
            <a:r>
              <a:rPr lang="hu-HU" dirty="0"/>
              <a:t>értéke, tanulása, művelése.</a:t>
            </a:r>
          </a:p>
          <a:p>
            <a:pPr>
              <a:lnSpc>
                <a:spcPct val="123000"/>
              </a:lnSpc>
            </a:pPr>
            <a:r>
              <a:rPr lang="hu-HU" dirty="0"/>
              <a:t>A nemzeti </a:t>
            </a:r>
            <a:r>
              <a:rPr lang="hu-HU" b="1" dirty="0"/>
              <a:t>történelemírás</a:t>
            </a:r>
            <a:r>
              <a:rPr lang="hu-HU" dirty="0"/>
              <a:t> mint nemzetalkotó tényező a 19. sz. Európában.</a:t>
            </a:r>
          </a:p>
          <a:p>
            <a:pPr>
              <a:lnSpc>
                <a:spcPct val="123000"/>
              </a:lnSpc>
            </a:pPr>
            <a:r>
              <a:rPr lang="hu-HU" dirty="0"/>
              <a:t>A zsidó jelen megértése és a zsidó jövő megteremtése a zsidó múlt megismerése által. Mai kifejezéssel: különböző </a:t>
            </a:r>
            <a:r>
              <a:rPr lang="hu-HU" b="1" dirty="0"/>
              <a:t>történeti narratívák</a:t>
            </a:r>
            <a:r>
              <a:rPr lang="hu-HU" dirty="0"/>
              <a:t>, </a:t>
            </a:r>
            <a:br>
              <a:rPr lang="hu-HU" dirty="0"/>
            </a:br>
            <a:r>
              <a:rPr lang="hu-HU" dirty="0"/>
              <a:t>a történelem olvasatainak a megalkotása a </a:t>
            </a:r>
            <a:r>
              <a:rPr lang="hu-HU" dirty="0" err="1"/>
              <a:t>neo</a:t>
            </a:r>
            <a:r>
              <a:rPr lang="hu-HU" dirty="0"/>
              <a:t>-ortodoxiától </a:t>
            </a:r>
            <a:r>
              <a:rPr lang="hu-HU" sz="2000" dirty="0"/>
              <a:t>(S. R. Hirsch),</a:t>
            </a:r>
            <a:r>
              <a:rPr lang="hu-HU" dirty="0"/>
              <a:t> </a:t>
            </a:r>
            <a:br>
              <a:rPr lang="hu-HU" dirty="0"/>
            </a:br>
            <a:r>
              <a:rPr lang="hu-HU" dirty="0"/>
              <a:t>a pozitivista zsidóságon </a:t>
            </a:r>
            <a:r>
              <a:rPr lang="hu-HU" sz="2000" dirty="0"/>
              <a:t>(Frankel, </a:t>
            </a:r>
            <a:r>
              <a:rPr lang="hu-HU" sz="2000" dirty="0" err="1"/>
              <a:t>Graetz</a:t>
            </a:r>
            <a:r>
              <a:rPr lang="hu-HU" sz="2000" dirty="0"/>
              <a:t>) </a:t>
            </a:r>
            <a:r>
              <a:rPr lang="hu-HU" dirty="0"/>
              <a:t>keresztül a reformzsidóságig </a:t>
            </a:r>
            <a:r>
              <a:rPr lang="hu-HU" sz="2000" dirty="0"/>
              <a:t>(A. Geiger)</a:t>
            </a:r>
            <a:r>
              <a:rPr lang="hu-HU" dirty="0"/>
              <a:t>.</a:t>
            </a:r>
            <a:endParaRPr lang="en-GB" dirty="0"/>
          </a:p>
        </p:txBody>
      </p:sp>
    </p:spTree>
    <p:extLst>
      <p:ext uri="{BB962C8B-B14F-4D97-AF65-F5344CB8AC3E}">
        <p14:creationId xmlns:p14="http://schemas.microsoft.com/office/powerpoint/2010/main" val="1629863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15225"/>
            <a:ext cx="10515600" cy="1325563"/>
          </a:xfrm>
        </p:spPr>
        <p:txBody>
          <a:bodyPr/>
          <a:lstStyle/>
          <a:p>
            <a:pPr algn="ctr"/>
            <a:r>
              <a:rPr lang="hu-HU" dirty="0"/>
              <a:t>Példa: a </a:t>
            </a:r>
            <a:r>
              <a:rPr lang="hu-HU" dirty="0" err="1"/>
              <a:t>halákha</a:t>
            </a:r>
            <a:r>
              <a:rPr lang="hu-HU" dirty="0"/>
              <a:t> szerepe és a </a:t>
            </a:r>
            <a:r>
              <a:rPr lang="hu-HU" dirty="0" err="1"/>
              <a:t>prozbol</a:t>
            </a:r>
            <a:endParaRPr lang="hu-HU" dirty="0"/>
          </a:p>
        </p:txBody>
      </p:sp>
      <p:sp>
        <p:nvSpPr>
          <p:cNvPr id="3" name="Tartalom helye 2"/>
          <p:cNvSpPr>
            <a:spLocks noGrp="1"/>
          </p:cNvSpPr>
          <p:nvPr>
            <p:ph idx="1"/>
          </p:nvPr>
        </p:nvSpPr>
        <p:spPr>
          <a:xfrm>
            <a:off x="509665" y="1810635"/>
            <a:ext cx="11172669" cy="4904958"/>
          </a:xfrm>
        </p:spPr>
        <p:txBody>
          <a:bodyPr>
            <a:normAutofit/>
          </a:bodyPr>
          <a:lstStyle/>
          <a:p>
            <a:pPr algn="just"/>
            <a:r>
              <a:rPr lang="hu-HU" sz="2600" dirty="0"/>
              <a:t>A tórai törvény szerint a magánadósságokat el kell engedni a hetedik </a:t>
            </a:r>
            <a:r>
              <a:rPr lang="hu-HU" sz="2600" i="1" dirty="0"/>
              <a:t>(</a:t>
            </a:r>
            <a:r>
              <a:rPr lang="hu-HU" sz="2600" i="1" dirty="0" err="1"/>
              <a:t>smita</a:t>
            </a:r>
            <a:r>
              <a:rPr lang="hu-HU" sz="2600" i="1" dirty="0"/>
              <a:t>)</a:t>
            </a:r>
            <a:r>
              <a:rPr lang="hu-HU" sz="2600" dirty="0"/>
              <a:t> évben. Ezért az emberek nem adtak kölcsön. </a:t>
            </a:r>
            <a:r>
              <a:rPr lang="hu-HU" sz="2600" dirty="0" err="1"/>
              <a:t>Hillel</a:t>
            </a:r>
            <a:r>
              <a:rPr lang="hu-HU" sz="2600" dirty="0"/>
              <a:t> bevezette a </a:t>
            </a:r>
            <a:r>
              <a:rPr lang="hu-HU" sz="2600" dirty="0" err="1"/>
              <a:t>prozbol</a:t>
            </a:r>
            <a:r>
              <a:rPr lang="hu-HU" sz="2600" dirty="0"/>
              <a:t> intézményét: ha a rabbinikus bíróság </a:t>
            </a:r>
            <a:r>
              <a:rPr lang="hu-HU" sz="2600" i="1" dirty="0"/>
              <a:t>(</a:t>
            </a:r>
            <a:r>
              <a:rPr lang="hu-HU" sz="2600" i="1" dirty="0" err="1"/>
              <a:t>bét</a:t>
            </a:r>
            <a:r>
              <a:rPr lang="hu-HU" sz="2600" i="1" dirty="0"/>
              <a:t> din) </a:t>
            </a:r>
            <a:r>
              <a:rPr lang="hu-HU" sz="2600" dirty="0"/>
              <a:t>beiktatásával adok kölcsön, az nem számít magánadósságnak, és azt nem kell a hetedik évben elengedni.</a:t>
            </a:r>
          </a:p>
          <a:p>
            <a:endParaRPr lang="hu-HU" sz="1200" dirty="0"/>
          </a:p>
          <a:p>
            <a:pPr marL="0" indent="0" algn="ctr">
              <a:buNone/>
            </a:pPr>
            <a:r>
              <a:rPr lang="hu-HU" dirty="0"/>
              <a:t>Ki milyen </a:t>
            </a:r>
            <a:r>
              <a:rPr lang="hu-HU" i="1" dirty="0"/>
              <a:t>narratíva </a:t>
            </a:r>
            <a:r>
              <a:rPr lang="hu-HU" dirty="0"/>
              <a:t>szerint mesélné el ezt a történetet?</a:t>
            </a:r>
          </a:p>
          <a:p>
            <a:pPr marL="0" indent="0" algn="ctr">
              <a:buNone/>
            </a:pPr>
            <a:endParaRPr lang="hu-HU" sz="1200" dirty="0"/>
          </a:p>
          <a:p>
            <a:pPr algn="just"/>
            <a:r>
              <a:rPr lang="hu-HU" sz="2600" b="1" u="sng" dirty="0">
                <a:solidFill>
                  <a:srgbClr val="C00000"/>
                </a:solidFill>
              </a:rPr>
              <a:t>Reform</a:t>
            </a:r>
            <a:r>
              <a:rPr lang="hu-HU" sz="2600" b="1" dirty="0">
                <a:solidFill>
                  <a:srgbClr val="C00000"/>
                </a:solidFill>
              </a:rPr>
              <a:t>:</a:t>
            </a:r>
            <a:r>
              <a:rPr lang="hu-HU" sz="2600" i="1" dirty="0">
                <a:solidFill>
                  <a:srgbClr val="C00000"/>
                </a:solidFill>
              </a:rPr>
              <a:t> </a:t>
            </a:r>
            <a:r>
              <a:rPr lang="hu-HU" sz="2600" dirty="0">
                <a:solidFill>
                  <a:srgbClr val="C00000"/>
                </a:solidFill>
              </a:rPr>
              <a:t>fontosabb a törvény szelleme, a társadalmi igazságosság, mint a </a:t>
            </a:r>
            <a:r>
              <a:rPr lang="hu-HU" sz="2600" dirty="0" err="1">
                <a:solidFill>
                  <a:srgbClr val="C00000"/>
                </a:solidFill>
              </a:rPr>
              <a:t>tör-vény</a:t>
            </a:r>
            <a:r>
              <a:rPr lang="hu-HU" sz="2600" dirty="0">
                <a:solidFill>
                  <a:srgbClr val="C00000"/>
                </a:solidFill>
              </a:rPr>
              <a:t> betűje. Így </a:t>
            </a:r>
            <a:r>
              <a:rPr lang="hu-HU" sz="2600" dirty="0" err="1">
                <a:solidFill>
                  <a:srgbClr val="C00000"/>
                </a:solidFill>
              </a:rPr>
              <a:t>Hillel</a:t>
            </a:r>
            <a:r>
              <a:rPr lang="hu-HU" sz="2600" dirty="0">
                <a:solidFill>
                  <a:srgbClr val="C00000"/>
                </a:solidFill>
              </a:rPr>
              <a:t> eltörölte a tórai törvényt. Mi is eltörölhetjük a </a:t>
            </a:r>
            <a:r>
              <a:rPr lang="hu-HU" sz="2600" dirty="0" err="1">
                <a:solidFill>
                  <a:srgbClr val="C00000"/>
                </a:solidFill>
              </a:rPr>
              <a:t>halákhát</a:t>
            </a:r>
            <a:r>
              <a:rPr lang="hu-HU" sz="2600" dirty="0">
                <a:solidFill>
                  <a:srgbClr val="C00000"/>
                </a:solidFill>
              </a:rPr>
              <a:t>.</a:t>
            </a:r>
          </a:p>
          <a:p>
            <a:pPr algn="just"/>
            <a:r>
              <a:rPr lang="hu-HU" sz="2600" b="1" u="sng" dirty="0" err="1">
                <a:solidFill>
                  <a:schemeClr val="accent6">
                    <a:lumMod val="50000"/>
                  </a:schemeClr>
                </a:solidFill>
              </a:rPr>
              <a:t>Conservative</a:t>
            </a:r>
            <a:r>
              <a:rPr lang="hu-HU" sz="2600" b="1" u="sng" dirty="0">
                <a:solidFill>
                  <a:schemeClr val="accent6">
                    <a:lumMod val="50000"/>
                  </a:schemeClr>
                </a:solidFill>
              </a:rPr>
              <a:t>, neológ</a:t>
            </a:r>
            <a:r>
              <a:rPr lang="hu-HU" sz="2600" b="1" dirty="0">
                <a:solidFill>
                  <a:schemeClr val="accent6">
                    <a:lumMod val="50000"/>
                  </a:schemeClr>
                </a:solidFill>
              </a:rPr>
              <a:t>:</a:t>
            </a:r>
            <a:r>
              <a:rPr lang="hu-HU" sz="2600" dirty="0">
                <a:solidFill>
                  <a:schemeClr val="accent6">
                    <a:lumMod val="50000"/>
                  </a:schemeClr>
                </a:solidFill>
              </a:rPr>
              <a:t> a </a:t>
            </a:r>
            <a:r>
              <a:rPr lang="hu-HU" sz="2600" dirty="0" err="1">
                <a:solidFill>
                  <a:schemeClr val="accent6">
                    <a:lumMod val="50000"/>
                  </a:schemeClr>
                </a:solidFill>
              </a:rPr>
              <a:t>halákha</a:t>
            </a:r>
            <a:r>
              <a:rPr lang="hu-HU" sz="2600" dirty="0">
                <a:solidFill>
                  <a:schemeClr val="accent6">
                    <a:lumMod val="50000"/>
                  </a:schemeClr>
                </a:solidFill>
              </a:rPr>
              <a:t> élő, és a társadalmi változásokkal változik.</a:t>
            </a:r>
          </a:p>
          <a:p>
            <a:pPr algn="just"/>
            <a:r>
              <a:rPr lang="hu-HU" sz="2600" b="1" u="sng" dirty="0">
                <a:solidFill>
                  <a:srgbClr val="002060"/>
                </a:solidFill>
              </a:rPr>
              <a:t>Ortodox</a:t>
            </a:r>
            <a:r>
              <a:rPr lang="hu-HU" sz="2600" b="1" dirty="0">
                <a:solidFill>
                  <a:srgbClr val="002060"/>
                </a:solidFill>
              </a:rPr>
              <a:t>:</a:t>
            </a:r>
            <a:r>
              <a:rPr lang="hu-HU" sz="2600" dirty="0">
                <a:solidFill>
                  <a:srgbClr val="002060"/>
                </a:solidFill>
              </a:rPr>
              <a:t> a tórai törvény örök, </a:t>
            </a:r>
            <a:r>
              <a:rPr lang="hu-HU" sz="2600" dirty="0" err="1">
                <a:solidFill>
                  <a:srgbClr val="002060"/>
                </a:solidFill>
              </a:rPr>
              <a:t>Hillel</a:t>
            </a:r>
            <a:r>
              <a:rPr lang="hu-HU" sz="2600" dirty="0">
                <a:solidFill>
                  <a:srgbClr val="002060"/>
                </a:solidFill>
              </a:rPr>
              <a:t> sem törölte azt el, csupán rájött arra, </a:t>
            </a:r>
            <a:r>
              <a:rPr lang="hu-HU" sz="2600" spc="-20" dirty="0">
                <a:solidFill>
                  <a:srgbClr val="002060"/>
                </a:solidFill>
              </a:rPr>
              <a:t>hogyan tudja azt úgy alkalmazni, hogy a társadalmi igazságosság is érvényesüljön.</a:t>
            </a:r>
            <a:endParaRPr lang="hu-HU" sz="2600" b="1" spc="-20" dirty="0">
              <a:solidFill>
                <a:srgbClr val="002060"/>
              </a:solidFill>
            </a:endParaRPr>
          </a:p>
        </p:txBody>
      </p:sp>
    </p:spTree>
    <p:extLst>
      <p:ext uri="{BB962C8B-B14F-4D97-AF65-F5344CB8AC3E}">
        <p14:creationId xmlns:p14="http://schemas.microsoft.com/office/powerpoint/2010/main" val="4126712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 zsidóság tudományos kutatása (19. </a:t>
            </a:r>
            <a:r>
              <a:rPr lang="hu-HU"/>
              <a:t>század)</a:t>
            </a:r>
            <a:endParaRPr lang="en-GB" dirty="0"/>
          </a:p>
        </p:txBody>
      </p:sp>
      <p:sp>
        <p:nvSpPr>
          <p:cNvPr id="3" name="Content Placeholder 2"/>
          <p:cNvSpPr>
            <a:spLocks noGrp="1"/>
          </p:cNvSpPr>
          <p:nvPr>
            <p:ph idx="1"/>
          </p:nvPr>
        </p:nvSpPr>
        <p:spPr>
          <a:xfrm>
            <a:off x="865910" y="1634836"/>
            <a:ext cx="11256818" cy="4959927"/>
          </a:xfrm>
        </p:spPr>
        <p:txBody>
          <a:bodyPr>
            <a:normAutofit/>
          </a:bodyPr>
          <a:lstStyle/>
          <a:p>
            <a:pPr>
              <a:lnSpc>
                <a:spcPct val="110000"/>
              </a:lnSpc>
            </a:pPr>
            <a:r>
              <a:rPr lang="hu-HU" dirty="0"/>
              <a:t>1819/1822. </a:t>
            </a:r>
            <a:r>
              <a:rPr lang="de-DE" i="1" dirty="0"/>
              <a:t>Verein für Kultur und Wissenschaft der Juden</a:t>
            </a:r>
            <a:br>
              <a:rPr lang="hu-HU" i="1" dirty="0"/>
            </a:br>
            <a:r>
              <a:rPr lang="hu-HU" dirty="0"/>
              <a:t>Cél</a:t>
            </a:r>
            <a:r>
              <a:rPr lang="hu-HU" sz="2400" dirty="0"/>
              <a:t>: tudományos-ismeretterjesztő tevékenységek a zsidók önmeghatározásának és oktatásának megreformálása érdekében. Végső soron, a zsidó közösség belső életének és a külvilággal való kapcsolatának javítása, a modern világgal való összehangolása.</a:t>
            </a:r>
            <a:endParaRPr lang="de-DE" sz="2400" dirty="0"/>
          </a:p>
          <a:p>
            <a:pPr>
              <a:lnSpc>
                <a:spcPct val="110000"/>
              </a:lnSpc>
            </a:pPr>
            <a:r>
              <a:rPr lang="hu-HU" dirty="0"/>
              <a:t>Leopold Zunz, </a:t>
            </a:r>
            <a:r>
              <a:rPr lang="en-GB" dirty="0"/>
              <a:t>Heinrich </a:t>
            </a:r>
            <a:r>
              <a:rPr lang="en-GB" dirty="0" err="1"/>
              <a:t>Graetz</a:t>
            </a:r>
            <a:r>
              <a:rPr lang="hu-HU" dirty="0"/>
              <a:t> (történész), </a:t>
            </a:r>
            <a:r>
              <a:rPr lang="en-GB" dirty="0">
                <a:solidFill>
                  <a:srgbClr val="000000"/>
                </a:solidFill>
              </a:rPr>
              <a:t>Moritz </a:t>
            </a:r>
            <a:r>
              <a:rPr lang="en-GB" dirty="0" err="1">
                <a:solidFill>
                  <a:srgbClr val="000000"/>
                </a:solidFill>
              </a:rPr>
              <a:t>Steinschneide</a:t>
            </a:r>
            <a:r>
              <a:rPr lang="hu-HU" dirty="0">
                <a:solidFill>
                  <a:srgbClr val="000000"/>
                </a:solidFill>
              </a:rPr>
              <a:t>r (bibliográfus), Bacher Vilmos... </a:t>
            </a:r>
            <a:r>
              <a:rPr lang="hu-HU" sz="2400" i="1" dirty="0">
                <a:solidFill>
                  <a:srgbClr val="000000"/>
                </a:solidFill>
              </a:rPr>
              <a:t>és nagyon sokan mások.</a:t>
            </a:r>
            <a:endParaRPr lang="en-GB" sz="2400" i="1" dirty="0">
              <a:solidFill>
                <a:srgbClr val="000000"/>
              </a:solidFill>
            </a:endParaRPr>
          </a:p>
          <a:p>
            <a:pPr>
              <a:lnSpc>
                <a:spcPct val="110000"/>
              </a:lnSpc>
            </a:pPr>
            <a:r>
              <a:rPr lang="hu-HU" dirty="0"/>
              <a:t>Intézmények: Berlin, Boroszló... </a:t>
            </a:r>
            <a:br>
              <a:rPr lang="hu-HU" dirty="0"/>
            </a:br>
            <a:r>
              <a:rPr lang="hu-HU" dirty="0"/>
              <a:t>1877. Rabbiképző Budapesten:</a:t>
            </a:r>
          </a:p>
          <a:p>
            <a:pPr lvl="1">
              <a:lnSpc>
                <a:spcPct val="110000"/>
              </a:lnSpc>
            </a:pPr>
            <a:r>
              <a:rPr lang="hu-HU" dirty="0"/>
              <a:t>Első triász: Bloch Mózes, Bacher Vilmos, Kaufmann Dávid</a:t>
            </a:r>
          </a:p>
          <a:p>
            <a:pPr lvl="1">
              <a:lnSpc>
                <a:spcPct val="110000"/>
              </a:lnSpc>
            </a:pPr>
            <a:r>
              <a:rPr lang="hu-HU" dirty="0"/>
              <a:t>Későbbi nemzetközi hírű tanárok: Blau Lajos, Goldziher Ignác, Scheiber Sándor...</a:t>
            </a:r>
            <a:endParaRPr lang="en-GB" dirty="0"/>
          </a:p>
        </p:txBody>
      </p:sp>
    </p:spTree>
    <p:extLst>
      <p:ext uri="{BB962C8B-B14F-4D97-AF65-F5344CB8AC3E}">
        <p14:creationId xmlns:p14="http://schemas.microsoft.com/office/powerpoint/2010/main" val="3782448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 zsidóság tudományos kutatása (20. század)</a:t>
            </a:r>
            <a:endParaRPr lang="en-GB" dirty="0"/>
          </a:p>
        </p:txBody>
      </p:sp>
      <p:sp>
        <p:nvSpPr>
          <p:cNvPr id="3" name="Content Placeholder 2"/>
          <p:cNvSpPr>
            <a:spLocks noGrp="1"/>
          </p:cNvSpPr>
          <p:nvPr>
            <p:ph idx="1"/>
          </p:nvPr>
        </p:nvSpPr>
        <p:spPr>
          <a:xfrm>
            <a:off x="838200" y="1825624"/>
            <a:ext cx="11256818" cy="4769139"/>
          </a:xfrm>
        </p:spPr>
        <p:txBody>
          <a:bodyPr>
            <a:normAutofit/>
          </a:bodyPr>
          <a:lstStyle/>
          <a:p>
            <a:pPr marL="0" indent="0">
              <a:buNone/>
            </a:pPr>
            <a:r>
              <a:rPr lang="hu-HU" dirty="0"/>
              <a:t>Új kutatási irányok a történelem-filológia-nyelvészet mellett:</a:t>
            </a:r>
          </a:p>
          <a:p>
            <a:pPr marL="534988"/>
            <a:r>
              <a:rPr lang="hu-HU" dirty="0"/>
              <a:t>Szépirodalom</a:t>
            </a:r>
          </a:p>
          <a:p>
            <a:pPr marL="534988"/>
            <a:r>
              <a:rPr lang="hu-HU" dirty="0"/>
              <a:t>Kabbala és misztika (Gershom Scholem)</a:t>
            </a:r>
          </a:p>
          <a:p>
            <a:pPr marL="534988"/>
            <a:r>
              <a:rPr lang="hu-HU" dirty="0"/>
              <a:t>Néprajz (pl. Raphael Patai; Magyarországon: Heller, Kohlbach, Scheiber...)</a:t>
            </a:r>
          </a:p>
          <a:p>
            <a:pPr marL="534988"/>
            <a:r>
              <a:rPr lang="hu-HU" dirty="0"/>
              <a:t>Művészetek: zene, liturgia, képzőművészet, iparművészet, építészet...</a:t>
            </a:r>
          </a:p>
          <a:p>
            <a:pPr marL="534988"/>
            <a:r>
              <a:rPr lang="hu-HU" dirty="0"/>
              <a:t>A kortárs zsidóság kutatása, nem csupán a történeti zsidóságé.</a:t>
            </a:r>
          </a:p>
          <a:p>
            <a:endParaRPr lang="hu-HU" sz="2000" dirty="0"/>
          </a:p>
          <a:p>
            <a:pPr marL="0" indent="0">
              <a:buNone/>
            </a:pPr>
            <a:r>
              <a:rPr lang="hu-HU" dirty="0"/>
              <a:t>A történeti megközelítést felváltó-kiegészítő </a:t>
            </a:r>
            <a:br>
              <a:rPr lang="hu-HU" dirty="0"/>
            </a:br>
            <a:r>
              <a:rPr lang="hu-HU" dirty="0"/>
              <a:t>		antropológiai, társadalomtudományi, </a:t>
            </a:r>
            <a:br>
              <a:rPr lang="hu-HU" dirty="0"/>
            </a:br>
            <a:r>
              <a:rPr lang="hu-HU" dirty="0"/>
              <a:t>	majd 	posztmodern (gender, posztkolonialista, stb)    megközelítések.</a:t>
            </a:r>
            <a:endParaRPr lang="en-GB" dirty="0"/>
          </a:p>
        </p:txBody>
      </p:sp>
    </p:spTree>
    <p:extLst>
      <p:ext uri="{BB962C8B-B14F-4D97-AF65-F5344CB8AC3E}">
        <p14:creationId xmlns:p14="http://schemas.microsoft.com/office/powerpoint/2010/main" val="2837034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1850" y="914400"/>
            <a:ext cx="10515600" cy="4572000"/>
          </a:xfrm>
        </p:spPr>
        <p:txBody>
          <a:bodyPr>
            <a:normAutofit/>
          </a:bodyPr>
          <a:lstStyle/>
          <a:p>
            <a:pPr>
              <a:lnSpc>
                <a:spcPct val="150000"/>
              </a:lnSpc>
            </a:pPr>
            <a:r>
              <a:rPr lang="hu-HU" dirty="0"/>
              <a:t>Mi a vallás?</a:t>
            </a:r>
            <a:br>
              <a:rPr lang="hu-HU" dirty="0"/>
            </a:br>
            <a:r>
              <a:rPr lang="hu-HU" dirty="0"/>
              <a:t>Mi </a:t>
            </a:r>
            <a:r>
              <a:rPr lang="hu-HU" b="1" u="sng" dirty="0"/>
              <a:t>nem</a:t>
            </a:r>
            <a:r>
              <a:rPr lang="hu-HU" b="1" dirty="0"/>
              <a:t> </a:t>
            </a:r>
            <a:r>
              <a:rPr lang="hu-HU" dirty="0"/>
              <a:t>a vallás?	</a:t>
            </a:r>
            <a:r>
              <a:rPr lang="hu-HU" i="1" dirty="0"/>
              <a:t>	</a:t>
            </a:r>
            <a:br>
              <a:rPr lang="hu-HU" i="1" dirty="0"/>
            </a:br>
            <a:r>
              <a:rPr lang="hu-HU" i="1" dirty="0"/>
              <a:t>			</a:t>
            </a:r>
            <a:r>
              <a:rPr lang="hu-HU" sz="4800" i="1" dirty="0"/>
              <a:t>Ismétlés, folytatás és lezárás</a:t>
            </a:r>
            <a:endParaRPr lang="hu-HU" dirty="0"/>
          </a:p>
        </p:txBody>
      </p:sp>
    </p:spTree>
    <p:extLst>
      <p:ext uri="{BB962C8B-B14F-4D97-AF65-F5344CB8AC3E}">
        <p14:creationId xmlns:p14="http://schemas.microsoft.com/office/powerpoint/2010/main" val="2578700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Vallás, ha…</a:t>
            </a:r>
          </a:p>
        </p:txBody>
      </p:sp>
      <p:sp>
        <p:nvSpPr>
          <p:cNvPr id="3" name="Tartalom helye 2"/>
          <p:cNvSpPr>
            <a:spLocks noGrp="1"/>
          </p:cNvSpPr>
          <p:nvPr>
            <p:ph idx="1"/>
          </p:nvPr>
        </p:nvSpPr>
        <p:spPr/>
        <p:txBody>
          <a:bodyPr/>
          <a:lstStyle/>
          <a:p>
            <a:r>
              <a:rPr lang="hu-HU" dirty="0"/>
              <a:t>ha van benne hit egy természetfeletti istenségben.</a:t>
            </a:r>
          </a:p>
          <a:p>
            <a:r>
              <a:rPr lang="hu-HU" dirty="0"/>
              <a:t>ha van benne hit valamiféle természetfeletti erőben.</a:t>
            </a:r>
          </a:p>
          <a:p>
            <a:r>
              <a:rPr lang="hu-HU" dirty="0"/>
              <a:t>ha vannak benne rítusok.</a:t>
            </a:r>
          </a:p>
          <a:p>
            <a:r>
              <a:rPr lang="hu-HU" dirty="0"/>
              <a:t>ha szent szövegekre épül.</a:t>
            </a:r>
          </a:p>
          <a:p>
            <a:r>
              <a:rPr lang="hu-HU" dirty="0"/>
              <a:t>ha dogmákra épül.</a:t>
            </a:r>
          </a:p>
          <a:p>
            <a:r>
              <a:rPr lang="hu-HU" dirty="0"/>
              <a:t>ha világnézettel rendelkezik.</a:t>
            </a:r>
          </a:p>
          <a:p>
            <a:r>
              <a:rPr lang="hu-HU" dirty="0"/>
              <a:t>ha közösségteremtő erővel bír.</a:t>
            </a:r>
          </a:p>
          <a:p>
            <a:r>
              <a:rPr lang="hu-HU" dirty="0"/>
              <a:t>…									</a:t>
            </a:r>
            <a:r>
              <a:rPr lang="hu-HU" sz="4400" dirty="0"/>
              <a:t>?</a:t>
            </a:r>
          </a:p>
          <a:p>
            <a:pPr lvl="1"/>
            <a:endParaRPr lang="hu-HU" dirty="0"/>
          </a:p>
        </p:txBody>
      </p:sp>
    </p:spTree>
    <p:extLst>
      <p:ext uri="{BB962C8B-B14F-4D97-AF65-F5344CB8AC3E}">
        <p14:creationId xmlns:p14="http://schemas.microsoft.com/office/powerpoint/2010/main" val="1268513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1325563"/>
          </a:xfrm>
        </p:spPr>
        <p:txBody>
          <a:bodyPr/>
          <a:lstStyle/>
          <a:p>
            <a:r>
              <a:rPr lang="hu-HU" dirty="0"/>
              <a:t>Vallás az, …			</a:t>
            </a:r>
            <a:r>
              <a:rPr lang="hu-HU" sz="3600" i="1" dirty="0"/>
              <a:t>— kritériumok egy definícióhoz</a:t>
            </a:r>
          </a:p>
        </p:txBody>
      </p:sp>
      <p:sp>
        <p:nvSpPr>
          <p:cNvPr id="3" name="Tartalom helye 2"/>
          <p:cNvSpPr>
            <a:spLocks noGrp="1"/>
          </p:cNvSpPr>
          <p:nvPr>
            <p:ph idx="1"/>
          </p:nvPr>
        </p:nvSpPr>
        <p:spPr>
          <a:xfrm>
            <a:off x="838200" y="1690688"/>
            <a:ext cx="10515600" cy="4990331"/>
          </a:xfrm>
        </p:spPr>
        <p:txBody>
          <a:bodyPr>
            <a:normAutofit/>
          </a:bodyPr>
          <a:lstStyle/>
          <a:p>
            <a:pPr>
              <a:lnSpc>
                <a:spcPct val="113000"/>
              </a:lnSpc>
            </a:pPr>
            <a:r>
              <a:rPr lang="hu-HU" dirty="0"/>
              <a:t>amiben van hit egy természetfeletti istenségben.</a:t>
            </a:r>
          </a:p>
          <a:p>
            <a:pPr>
              <a:lnSpc>
                <a:spcPct val="113000"/>
              </a:lnSpc>
            </a:pPr>
            <a:r>
              <a:rPr lang="hu-HU" dirty="0"/>
              <a:t>amiben van hit egy természetfeletti erőben.</a:t>
            </a:r>
          </a:p>
          <a:p>
            <a:pPr>
              <a:lnSpc>
                <a:spcPct val="113000"/>
              </a:lnSpc>
            </a:pPr>
            <a:r>
              <a:rPr lang="hu-HU" dirty="0"/>
              <a:t>amiben vannak rítusok.</a:t>
            </a:r>
          </a:p>
          <a:p>
            <a:pPr>
              <a:lnSpc>
                <a:spcPct val="113000"/>
              </a:lnSpc>
            </a:pPr>
            <a:r>
              <a:rPr lang="hu-HU" dirty="0"/>
              <a:t>ami szent szövegekre épül.</a:t>
            </a:r>
          </a:p>
          <a:p>
            <a:pPr>
              <a:lnSpc>
                <a:spcPct val="113000"/>
              </a:lnSpc>
            </a:pPr>
            <a:r>
              <a:rPr lang="hu-HU" dirty="0"/>
              <a:t>ami dogmákra épül.</a:t>
            </a:r>
          </a:p>
          <a:p>
            <a:pPr>
              <a:lnSpc>
                <a:spcPct val="113000"/>
              </a:lnSpc>
            </a:pPr>
            <a:r>
              <a:rPr lang="hu-HU" dirty="0"/>
              <a:t>ami világnézettel rendelkezik.</a:t>
            </a:r>
          </a:p>
          <a:p>
            <a:pPr>
              <a:lnSpc>
                <a:spcPct val="113000"/>
              </a:lnSpc>
            </a:pPr>
            <a:r>
              <a:rPr lang="hu-HU" dirty="0"/>
              <a:t>ami közösségteremtő erővel bír.</a:t>
            </a:r>
          </a:p>
          <a:p>
            <a:pPr>
              <a:lnSpc>
                <a:spcPct val="113000"/>
              </a:lnSpc>
            </a:pPr>
            <a:r>
              <a:rPr lang="hu-HU" dirty="0"/>
              <a:t>…</a:t>
            </a:r>
          </a:p>
        </p:txBody>
      </p:sp>
      <p:sp>
        <p:nvSpPr>
          <p:cNvPr id="4" name="Jobb oldali kapcsos zárójel 3">
            <a:extLst>
              <a:ext uri="{FF2B5EF4-FFF2-40B4-BE49-F238E27FC236}">
                <a16:creationId xmlns:a16="http://schemas.microsoft.com/office/drawing/2014/main" id="{31831DDF-9E65-4EFB-8967-62F86FBF2374}"/>
              </a:ext>
            </a:extLst>
          </p:cNvPr>
          <p:cNvSpPr/>
          <p:nvPr/>
        </p:nvSpPr>
        <p:spPr>
          <a:xfrm>
            <a:off x="7917429" y="1690688"/>
            <a:ext cx="678425" cy="4990331"/>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zövegdoboz 4">
            <a:extLst>
              <a:ext uri="{FF2B5EF4-FFF2-40B4-BE49-F238E27FC236}">
                <a16:creationId xmlns:a16="http://schemas.microsoft.com/office/drawing/2014/main" id="{90960236-A477-4CE5-B898-14741674528D}"/>
              </a:ext>
            </a:extLst>
          </p:cNvPr>
          <p:cNvSpPr txBox="1"/>
          <p:nvPr/>
        </p:nvSpPr>
        <p:spPr>
          <a:xfrm>
            <a:off x="8595854" y="1705046"/>
            <a:ext cx="3593690" cy="4961615"/>
          </a:xfrm>
          <a:prstGeom prst="rect">
            <a:avLst/>
          </a:prstGeom>
          <a:solidFill>
            <a:schemeClr val="accent6">
              <a:lumMod val="20000"/>
              <a:lumOff val="80000"/>
            </a:schemeClr>
          </a:solidFill>
        </p:spPr>
        <p:txBody>
          <a:bodyPr wrap="square" rtlCol="0">
            <a:spAutoFit/>
          </a:bodyPr>
          <a:lstStyle/>
          <a:p>
            <a:pPr marL="280988" indent="-280988">
              <a:lnSpc>
                <a:spcPct val="113000"/>
              </a:lnSpc>
              <a:buFont typeface="Wingdings" panose="05000000000000000000" pitchFamily="2" charset="2"/>
              <a:buChar char="§"/>
            </a:pPr>
            <a:r>
              <a:rPr lang="hu-HU" sz="2800" i="1" dirty="0"/>
              <a:t>Ezek a </a:t>
            </a:r>
            <a:r>
              <a:rPr lang="hu-HU" sz="2800" b="1" i="1" dirty="0"/>
              <a:t>kritériumok</a:t>
            </a:r>
            <a:r>
              <a:rPr lang="hu-HU" sz="2800" i="1" dirty="0"/>
              <a:t> mind szükségesek</a:t>
            </a:r>
            <a:br>
              <a:rPr lang="hu-HU" sz="2800" i="1" dirty="0"/>
            </a:br>
            <a:r>
              <a:rPr lang="hu-HU" sz="2800" i="1" dirty="0"/>
              <a:t>a vallás meghatározásához?</a:t>
            </a:r>
          </a:p>
          <a:p>
            <a:pPr marL="280988" indent="-280988">
              <a:lnSpc>
                <a:spcPct val="113000"/>
              </a:lnSpc>
              <a:buFont typeface="Wingdings" panose="05000000000000000000" pitchFamily="2" charset="2"/>
              <a:buChar char="§"/>
            </a:pPr>
            <a:r>
              <a:rPr lang="hu-HU" sz="2800" i="1" dirty="0"/>
              <a:t>Ha nem, melyek szükségesek?</a:t>
            </a:r>
          </a:p>
          <a:p>
            <a:pPr marL="280988" indent="-280988">
              <a:lnSpc>
                <a:spcPct val="113000"/>
              </a:lnSpc>
              <a:buFont typeface="Wingdings" panose="05000000000000000000" pitchFamily="2" charset="2"/>
              <a:buChar char="§"/>
            </a:pPr>
            <a:r>
              <a:rPr lang="hu-HU" sz="2800" i="1" dirty="0"/>
              <a:t>Minden vallásra érvényesek?</a:t>
            </a:r>
          </a:p>
          <a:p>
            <a:pPr marL="280988" indent="-280988">
              <a:lnSpc>
                <a:spcPct val="113000"/>
              </a:lnSpc>
              <a:buFont typeface="Wingdings" panose="05000000000000000000" pitchFamily="2" charset="2"/>
              <a:buChar char="§"/>
            </a:pPr>
            <a:r>
              <a:rPr lang="hu-HU" sz="2800" i="1" dirty="0"/>
              <a:t>Csak vallásokra érvényesek?</a:t>
            </a:r>
            <a:endParaRPr lang="en-US" sz="2800" i="1" dirty="0"/>
          </a:p>
        </p:txBody>
      </p:sp>
    </p:spTree>
    <p:extLst>
      <p:ext uri="{BB962C8B-B14F-4D97-AF65-F5344CB8AC3E}">
        <p14:creationId xmlns:p14="http://schemas.microsoft.com/office/powerpoint/2010/main" val="2422091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23999" y="1122362"/>
            <a:ext cx="9688643" cy="3824391"/>
          </a:xfrm>
        </p:spPr>
        <p:txBody>
          <a:bodyPr>
            <a:normAutofit/>
          </a:bodyPr>
          <a:lstStyle/>
          <a:p>
            <a:r>
              <a:rPr lang="hu-HU" sz="6800" b="1" dirty="0"/>
              <a:t>Mi a „zsidó” szó</a:t>
            </a:r>
            <a:br>
              <a:rPr lang="hu-HU" sz="6800" b="1" dirty="0"/>
            </a:br>
            <a:br>
              <a:rPr lang="hu-HU" sz="6800" b="1" dirty="0"/>
            </a:br>
            <a:r>
              <a:rPr lang="hu-HU" sz="6800" b="1" dirty="0"/>
              <a:t>ellentéte?</a:t>
            </a:r>
          </a:p>
        </p:txBody>
      </p:sp>
    </p:spTree>
    <p:extLst>
      <p:ext uri="{BB962C8B-B14F-4D97-AF65-F5344CB8AC3E}">
        <p14:creationId xmlns:p14="http://schemas.microsoft.com/office/powerpoint/2010/main" val="2606555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noProof="0" dirty="0"/>
              <a:t>Mi a vallás? Mi </a:t>
            </a:r>
            <a:r>
              <a:rPr lang="hu-HU" u="sng" noProof="0" dirty="0"/>
              <a:t>nem</a:t>
            </a:r>
            <a:r>
              <a:rPr lang="hu-HU" noProof="0" dirty="0"/>
              <a:t> a vallás?</a:t>
            </a:r>
          </a:p>
        </p:txBody>
      </p:sp>
      <p:sp>
        <p:nvSpPr>
          <p:cNvPr id="3" name="Content Placeholder 2"/>
          <p:cNvSpPr>
            <a:spLocks noGrp="1"/>
          </p:cNvSpPr>
          <p:nvPr>
            <p:ph idx="1"/>
          </p:nvPr>
        </p:nvSpPr>
        <p:spPr>
          <a:xfrm>
            <a:off x="838200" y="1825625"/>
            <a:ext cx="11063514" cy="4836432"/>
          </a:xfrm>
        </p:spPr>
        <p:txBody>
          <a:bodyPr/>
          <a:lstStyle/>
          <a:p>
            <a:r>
              <a:rPr lang="hu-HU" noProof="0" dirty="0"/>
              <a:t>Vajon vallás-e:</a:t>
            </a:r>
          </a:p>
          <a:p>
            <a:pPr marL="457200" lvl="1" indent="0">
              <a:buNone/>
            </a:pPr>
            <a:endParaRPr lang="hu-HU" sz="2800" noProof="0" dirty="0"/>
          </a:p>
          <a:p>
            <a:pPr lvl="1"/>
            <a:r>
              <a:rPr lang="hu-HU" sz="2800" noProof="0" dirty="0"/>
              <a:t>a buddhizmus / a New </a:t>
            </a:r>
            <a:r>
              <a:rPr lang="hu-HU" sz="2800" noProof="0" dirty="0" err="1"/>
              <a:t>Age</a:t>
            </a:r>
            <a:endParaRPr lang="hu-HU" sz="2800" noProof="0" dirty="0"/>
          </a:p>
          <a:p>
            <a:pPr lvl="1"/>
            <a:r>
              <a:rPr lang="hu-HU" sz="2800" noProof="0" dirty="0"/>
              <a:t>a foci</a:t>
            </a:r>
          </a:p>
          <a:p>
            <a:pPr lvl="1"/>
            <a:r>
              <a:rPr lang="hu-HU" sz="2800" noProof="0" dirty="0"/>
              <a:t>a marxizmus / a fasizmus</a:t>
            </a:r>
          </a:p>
          <a:p>
            <a:pPr lvl="1"/>
            <a:r>
              <a:rPr lang="hu-HU" sz="2800" noProof="0" dirty="0"/>
              <a:t>a környezetvédelem</a:t>
            </a:r>
          </a:p>
          <a:p>
            <a:pPr lvl="1"/>
            <a:r>
              <a:rPr lang="hu-HU" sz="2800" dirty="0"/>
              <a:t>a zsidóság</a:t>
            </a:r>
            <a:r>
              <a:rPr lang="hu-HU" sz="2800" noProof="0" dirty="0"/>
              <a:t>	?</a:t>
            </a:r>
          </a:p>
          <a:p>
            <a:pPr marL="457200" lvl="1" indent="0">
              <a:buNone/>
            </a:pPr>
            <a:endParaRPr lang="hu-HU" sz="2800" noProof="0" dirty="0"/>
          </a:p>
          <a:p>
            <a:pPr marL="0" indent="0">
              <a:buNone/>
            </a:pPr>
            <a:r>
              <a:rPr lang="hu-HU" i="1" noProof="0" dirty="0"/>
              <a:t>Visszatérő kérdés a félév során: vajon milyen értelemben vallás a zsidóság?</a:t>
            </a:r>
          </a:p>
          <a:p>
            <a:pPr marL="0" indent="0">
              <a:buNone/>
            </a:pPr>
            <a:r>
              <a:rPr lang="hu-HU" i="1" noProof="0" dirty="0"/>
              <a:t>	Vajon a vallás mely formája nyilvánul meg egyes irányzatokban?</a:t>
            </a:r>
          </a:p>
        </p:txBody>
      </p:sp>
      <p:sp>
        <p:nvSpPr>
          <p:cNvPr id="4" name="Rectangle 3"/>
          <p:cNvSpPr/>
          <p:nvPr/>
        </p:nvSpPr>
        <p:spPr>
          <a:xfrm>
            <a:off x="7767679" y="4880428"/>
            <a:ext cx="4349204" cy="369332"/>
          </a:xfrm>
          <a:prstGeom prst="rect">
            <a:avLst/>
          </a:prstGeom>
        </p:spPr>
        <p:txBody>
          <a:bodyPr wrap="none">
            <a:spAutoFit/>
          </a:bodyPr>
          <a:lstStyle/>
          <a:p>
            <a:r>
              <a:rPr lang="en-GB" dirty="0"/>
              <a:t>http://press.princeton.edu/images/j9543.gif</a:t>
            </a:r>
          </a:p>
        </p:txBody>
      </p:sp>
      <p:pic>
        <p:nvPicPr>
          <p:cNvPr id="1026" name="Picture 2" descr="http://press.princeton.edu/images/j954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1685" y="697048"/>
            <a:ext cx="2743200" cy="4183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602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E7224BF-D295-4BB5-A729-CD2A87806A4D}"/>
              </a:ext>
            </a:extLst>
          </p:cNvPr>
          <p:cNvSpPr>
            <a:spLocks noGrp="1"/>
          </p:cNvSpPr>
          <p:nvPr>
            <p:ph type="title"/>
          </p:nvPr>
        </p:nvSpPr>
        <p:spPr/>
        <p:txBody>
          <a:bodyPr/>
          <a:lstStyle/>
          <a:p>
            <a:r>
              <a:rPr lang="hu-HU" dirty="0"/>
              <a:t>Mi a vallás? Mi </a:t>
            </a:r>
            <a:r>
              <a:rPr lang="hu-HU" u="sng" dirty="0"/>
              <a:t>nem</a:t>
            </a:r>
            <a:r>
              <a:rPr lang="hu-HU" dirty="0"/>
              <a:t> a vallás?</a:t>
            </a:r>
            <a:endParaRPr lang="en-US" dirty="0"/>
          </a:p>
        </p:txBody>
      </p:sp>
      <p:sp>
        <p:nvSpPr>
          <p:cNvPr id="3" name="Tartalom helye 2">
            <a:extLst>
              <a:ext uri="{FF2B5EF4-FFF2-40B4-BE49-F238E27FC236}">
                <a16:creationId xmlns:a16="http://schemas.microsoft.com/office/drawing/2014/main" id="{FFD21B5B-408D-43D7-8F26-991F27E5CE2E}"/>
              </a:ext>
            </a:extLst>
          </p:cNvPr>
          <p:cNvSpPr>
            <a:spLocks noGrp="1"/>
          </p:cNvSpPr>
          <p:nvPr>
            <p:ph idx="1"/>
          </p:nvPr>
        </p:nvSpPr>
        <p:spPr>
          <a:xfrm>
            <a:off x="838200" y="1825624"/>
            <a:ext cx="10886768" cy="4811149"/>
          </a:xfrm>
        </p:spPr>
        <p:txBody>
          <a:bodyPr/>
          <a:lstStyle/>
          <a:p>
            <a:pPr>
              <a:lnSpc>
                <a:spcPct val="120000"/>
              </a:lnSpc>
            </a:pPr>
            <a:r>
              <a:rPr lang="hu-HU" dirty="0"/>
              <a:t>A mai modern nyugati „vallás”-fogalmunk viszonylag új:</a:t>
            </a:r>
          </a:p>
          <a:p>
            <a:pPr marL="811213" lvl="1" indent="-368300">
              <a:lnSpc>
                <a:spcPct val="120000"/>
              </a:lnSpc>
              <a:buFont typeface="Wingdings" panose="05000000000000000000" pitchFamily="2" charset="2"/>
              <a:buChar char="Ø"/>
              <a:tabLst>
                <a:tab pos="811213" algn="l"/>
              </a:tabLst>
            </a:pPr>
            <a:r>
              <a:rPr lang="hu-HU" dirty="0"/>
              <a:t>A vallás mint az emberi lét egy </a:t>
            </a:r>
            <a:r>
              <a:rPr lang="hu-HU" b="1" dirty="0"/>
              <a:t>önálló szférája</a:t>
            </a:r>
            <a:r>
              <a:rPr lang="hu-HU" dirty="0"/>
              <a:t>, amely más szféráktól </a:t>
            </a:r>
            <a:br>
              <a:rPr lang="hu-HU" dirty="0"/>
            </a:br>
            <a:r>
              <a:rPr lang="hu-HU" dirty="0"/>
              <a:t>(politika, kultúra, foglalkozás, család stb.) különválik, amelynek </a:t>
            </a:r>
            <a:br>
              <a:rPr lang="hu-HU" dirty="0"/>
            </a:br>
            <a:r>
              <a:rPr lang="hu-HU" dirty="0"/>
              <a:t>középpontjában az istenséghez való viszony áll, amely egyéni hiten alapul, stb.</a:t>
            </a:r>
          </a:p>
          <a:p>
            <a:pPr marL="811213" lvl="1" indent="-368300">
              <a:lnSpc>
                <a:spcPct val="120000"/>
              </a:lnSpc>
              <a:buFont typeface="Wingdings" panose="05000000000000000000" pitchFamily="2" charset="2"/>
              <a:buChar char="Ø"/>
              <a:tabLst>
                <a:tab pos="811213" algn="l"/>
              </a:tabLst>
            </a:pPr>
            <a:r>
              <a:rPr lang="hu-HU" dirty="0"/>
              <a:t>A </a:t>
            </a:r>
            <a:r>
              <a:rPr lang="hu-HU" b="1" dirty="0"/>
              <a:t>reformáció</a:t>
            </a:r>
            <a:r>
              <a:rPr lang="hu-HU" dirty="0"/>
              <a:t> (pl. a vallás mint egyéni hit) és a </a:t>
            </a:r>
            <a:r>
              <a:rPr lang="hu-HU" b="1" dirty="0"/>
              <a:t>felvilágosodás</a:t>
            </a:r>
            <a:r>
              <a:rPr lang="hu-HU" dirty="0"/>
              <a:t> </a:t>
            </a:r>
            <a:br>
              <a:rPr lang="hu-HU" dirty="0"/>
            </a:br>
            <a:r>
              <a:rPr lang="hu-HU" dirty="0"/>
              <a:t>(amelynek következménye pl. a vallás és állam elszakadása) terméke.</a:t>
            </a:r>
          </a:p>
          <a:p>
            <a:pPr>
              <a:lnSpc>
                <a:spcPct val="120000"/>
              </a:lnSpc>
            </a:pPr>
            <a:r>
              <a:rPr lang="hu-HU" dirty="0"/>
              <a:t>Régen és más kultúrákban ez a fogalom ilyen formában nem létezett.</a:t>
            </a:r>
          </a:p>
          <a:p>
            <a:pPr>
              <a:lnSpc>
                <a:spcPct val="120000"/>
              </a:lnSpc>
            </a:pPr>
            <a:r>
              <a:rPr lang="hu-HU" dirty="0"/>
              <a:t>Például zsidóság: 	egyszerre rítus, hit, életforma, kulturális 					hagyomány, etnikai identitástudat, stb.</a:t>
            </a:r>
            <a:endParaRPr lang="en-US" dirty="0"/>
          </a:p>
        </p:txBody>
      </p:sp>
    </p:spTree>
    <p:extLst>
      <p:ext uri="{BB962C8B-B14F-4D97-AF65-F5344CB8AC3E}">
        <p14:creationId xmlns:p14="http://schemas.microsoft.com/office/powerpoint/2010/main" val="811442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199" y="365125"/>
            <a:ext cx="10929079" cy="1325563"/>
          </a:xfrm>
        </p:spPr>
        <p:txBody>
          <a:bodyPr/>
          <a:lstStyle/>
          <a:p>
            <a:r>
              <a:rPr lang="hu-HU" noProof="0" dirty="0"/>
              <a:t>Thomas Kuhn és az „alakváltás” (</a:t>
            </a:r>
            <a:r>
              <a:rPr lang="hu-HU" i="1" noProof="0" dirty="0" err="1"/>
              <a:t>Gestalt-switch</a:t>
            </a:r>
            <a:r>
              <a:rPr lang="hu-HU" noProof="0" dirty="0"/>
              <a:t>)</a:t>
            </a:r>
          </a:p>
        </p:txBody>
      </p:sp>
      <p:pic>
        <p:nvPicPr>
          <p:cNvPr id="1026" name="Picture 2" descr="http://www.intropsych.com/ch04_senses/04vas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8047" y="3376073"/>
            <a:ext cx="2793077" cy="28329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gestaltarte.com/img/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25" y="3430487"/>
            <a:ext cx="2562225" cy="27241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1.bp.blogspot.com/-tVM86_ZaNzU/TbDFWkUSgDI/AAAAAAAAA0k/LKwKnUlCj1Q/s1600/YoungOldWom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5352" y="2128230"/>
            <a:ext cx="2825496" cy="4026408"/>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935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199" y="365125"/>
            <a:ext cx="10929079" cy="1325563"/>
          </a:xfrm>
        </p:spPr>
        <p:txBody>
          <a:bodyPr/>
          <a:lstStyle/>
          <a:p>
            <a:r>
              <a:rPr lang="hu-HU" noProof="0" dirty="0"/>
              <a:t>Thomas Kuhn és az „alakváltás” (</a:t>
            </a:r>
            <a:r>
              <a:rPr lang="hu-HU" i="1" noProof="0" dirty="0" err="1"/>
              <a:t>Gestalt-switch</a:t>
            </a:r>
            <a:r>
              <a:rPr lang="hu-HU" noProof="0" dirty="0"/>
              <a:t>)</a:t>
            </a:r>
          </a:p>
        </p:txBody>
      </p:sp>
      <p:pic>
        <p:nvPicPr>
          <p:cNvPr id="1026" name="Picture 2" descr="http://www.intropsych.com/ch04_senses/04vas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8047" y="3376073"/>
            <a:ext cx="2793077" cy="28329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gestaltarte.com/img/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25" y="3430487"/>
            <a:ext cx="2562225" cy="27241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1.bp.blogspot.com/-tVM86_ZaNzU/TbDFWkUSgDI/AAAAAAAAA0k/LKwKnUlCj1Q/s1600/YoungOldWom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5352" y="2128230"/>
            <a:ext cx="2825496" cy="4026408"/>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3" name="Szövegdoboz 2">
            <a:extLst>
              <a:ext uri="{FF2B5EF4-FFF2-40B4-BE49-F238E27FC236}">
                <a16:creationId xmlns:a16="http://schemas.microsoft.com/office/drawing/2014/main" id="{E1BE0EBB-D533-43A3-8071-F6BE702B0F40}"/>
              </a:ext>
            </a:extLst>
          </p:cNvPr>
          <p:cNvSpPr txBox="1"/>
          <p:nvPr/>
        </p:nvSpPr>
        <p:spPr>
          <a:xfrm>
            <a:off x="1028047" y="1690688"/>
            <a:ext cx="6139003" cy="1569660"/>
          </a:xfrm>
          <a:prstGeom prst="rect">
            <a:avLst/>
          </a:prstGeom>
          <a:solidFill>
            <a:schemeClr val="accent4">
              <a:lumMod val="20000"/>
              <a:lumOff val="80000"/>
            </a:schemeClr>
          </a:solidFill>
        </p:spPr>
        <p:txBody>
          <a:bodyPr wrap="square" rtlCol="0">
            <a:spAutoFit/>
          </a:bodyPr>
          <a:lstStyle/>
          <a:p>
            <a:pPr marL="285750" indent="-285750" algn="just">
              <a:buFont typeface="Arial" panose="020B0604020202020204" pitchFamily="34" charset="0"/>
              <a:buChar char="•"/>
            </a:pPr>
            <a:r>
              <a:rPr lang="hu-HU" sz="2400" b="1" i="1" u="sng" spc="100" dirty="0"/>
              <a:t>Primer adatok</a:t>
            </a:r>
            <a:r>
              <a:rPr lang="hu-HU" sz="2400" b="1" i="1" spc="100" dirty="0"/>
              <a:t>:</a:t>
            </a:r>
            <a:r>
              <a:rPr lang="hu-HU" sz="2400" i="1" spc="100" dirty="0"/>
              <a:t> látunk egy jelenséget, </a:t>
            </a:r>
            <a:br>
              <a:rPr lang="hu-HU" sz="2400" i="1" spc="100" dirty="0"/>
            </a:br>
            <a:r>
              <a:rPr lang="hu-HU" sz="2400" i="1" spc="100" dirty="0"/>
              <a:t>például a zsidó történelmet és kultúrát.</a:t>
            </a:r>
          </a:p>
          <a:p>
            <a:pPr marL="285750" indent="-285750" algn="just">
              <a:buFont typeface="Arial" panose="020B0604020202020204" pitchFamily="34" charset="0"/>
              <a:buChar char="•"/>
            </a:pPr>
            <a:r>
              <a:rPr lang="hu-HU" sz="2400" b="1" i="1" u="sng" spc="100" dirty="0"/>
              <a:t>Értelmezés</a:t>
            </a:r>
            <a:r>
              <a:rPr lang="hu-HU" sz="2400" b="1" i="1" spc="100" dirty="0"/>
              <a:t>:</a:t>
            </a:r>
            <a:r>
              <a:rPr lang="hu-HU" sz="2400" i="1" spc="100" dirty="0"/>
              <a:t> az adatainkba sok mindent láthatunk bele. Ki így, ki úgy értelmezi.</a:t>
            </a:r>
            <a:endParaRPr lang="en-US" sz="2400" i="1" spc="100" dirty="0"/>
          </a:p>
        </p:txBody>
      </p:sp>
    </p:spTree>
    <p:extLst>
      <p:ext uri="{BB962C8B-B14F-4D97-AF65-F5344CB8AC3E}">
        <p14:creationId xmlns:p14="http://schemas.microsoft.com/office/powerpoint/2010/main" val="676703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Milyen színű ez a ruha?</a:t>
            </a:r>
          </a:p>
        </p:txBody>
      </p:sp>
      <p:sp>
        <p:nvSpPr>
          <p:cNvPr id="3" name="Tartalom helye 2"/>
          <p:cNvSpPr>
            <a:spLocks noGrp="1"/>
          </p:cNvSpPr>
          <p:nvPr>
            <p:ph sz="half" idx="1"/>
          </p:nvPr>
        </p:nvSpPr>
        <p:spPr>
          <a:xfrm>
            <a:off x="838200" y="1825624"/>
            <a:ext cx="5682522" cy="4831764"/>
          </a:xfrm>
        </p:spPr>
        <p:txBody>
          <a:bodyPr>
            <a:normAutofit lnSpcReduction="10000"/>
          </a:bodyPr>
          <a:lstStyle/>
          <a:p>
            <a:r>
              <a:rPr lang="hu-HU" dirty="0"/>
              <a:t>Fehér és arany?</a:t>
            </a:r>
          </a:p>
          <a:p>
            <a:endParaRPr lang="hu-HU" dirty="0"/>
          </a:p>
          <a:p>
            <a:r>
              <a:rPr lang="hu-HU" dirty="0"/>
              <a:t>Kék és fekete?</a:t>
            </a:r>
          </a:p>
          <a:p>
            <a:endParaRPr lang="hu-HU" dirty="0"/>
          </a:p>
          <a:p>
            <a:pPr marL="0" indent="0">
              <a:buNone/>
            </a:pPr>
            <a:r>
              <a:rPr lang="hu-HU" dirty="0"/>
              <a:t>Késhegyre menő </a:t>
            </a:r>
            <a:br>
              <a:rPr lang="hu-HU" dirty="0"/>
            </a:br>
            <a:r>
              <a:rPr lang="hu-HU" dirty="0"/>
              <a:t>viták világszerte</a:t>
            </a:r>
            <a:br>
              <a:rPr lang="hu-HU" dirty="0"/>
            </a:br>
            <a:r>
              <a:rPr lang="hu-HU" dirty="0"/>
              <a:t>az interneten </a:t>
            </a:r>
            <a:br>
              <a:rPr lang="hu-HU" dirty="0"/>
            </a:br>
            <a:r>
              <a:rPr lang="hu-HU" dirty="0"/>
              <a:t>2015-ben.</a:t>
            </a:r>
          </a:p>
          <a:p>
            <a:pPr marL="0" indent="0">
              <a:buNone/>
            </a:pPr>
            <a:br>
              <a:rPr lang="hu-HU" sz="2400" dirty="0"/>
            </a:br>
            <a:r>
              <a:rPr lang="hu-HU" sz="2000" dirty="0"/>
              <a:t>Ld. például itt: </a:t>
            </a:r>
            <a:r>
              <a:rPr lang="hu-HU" sz="2000" dirty="0">
                <a:hlinkClick r:id="rId2"/>
              </a:rPr>
              <a:t>http://index.hu/tudomany/brittudosok/2015/02/27/feher_es_arany_szinunek_latja_ezt_a_ruhat_valami_nem_stimmel_az_agyaban./</a:t>
            </a:r>
            <a:r>
              <a:rPr lang="hu-HU" sz="2000" dirty="0"/>
              <a:t> </a:t>
            </a:r>
          </a:p>
        </p:txBody>
      </p:sp>
      <p:pic>
        <p:nvPicPr>
          <p:cNvPr id="5" name="Tartalom helye 4"/>
          <p:cNvPicPr>
            <a:picLocks noGrp="1" noChangeAspect="1"/>
          </p:cNvPicPr>
          <p:nvPr>
            <p:ph sz="half" idx="2"/>
          </p:nvPr>
        </p:nvPicPr>
        <p:blipFill>
          <a:blip r:embed="rId3"/>
          <a:stretch>
            <a:fillRect/>
          </a:stretch>
        </p:blipFill>
        <p:spPr>
          <a:xfrm>
            <a:off x="7615720" y="305165"/>
            <a:ext cx="3962400" cy="6352223"/>
          </a:xfrm>
          <a:prstGeom prst="rect">
            <a:avLst/>
          </a:prstGeom>
        </p:spPr>
      </p:pic>
      <p:pic>
        <p:nvPicPr>
          <p:cNvPr id="1026" name="Picture 2">
            <a:extLst>
              <a:ext uri="{FF2B5EF4-FFF2-40B4-BE49-F238E27FC236}">
                <a16:creationId xmlns:a16="http://schemas.microsoft.com/office/drawing/2014/main" id="{91CC8D82-6282-4C2D-8AE9-560B4440F7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576388"/>
            <a:ext cx="243840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11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Milyen színű ez a ruha?</a:t>
            </a:r>
          </a:p>
        </p:txBody>
      </p:sp>
      <p:sp>
        <p:nvSpPr>
          <p:cNvPr id="3" name="Tartalom helye 2"/>
          <p:cNvSpPr>
            <a:spLocks noGrp="1"/>
          </p:cNvSpPr>
          <p:nvPr>
            <p:ph sz="half" idx="1"/>
          </p:nvPr>
        </p:nvSpPr>
        <p:spPr>
          <a:xfrm>
            <a:off x="838200" y="1825624"/>
            <a:ext cx="5682522" cy="4831764"/>
          </a:xfrm>
        </p:spPr>
        <p:txBody>
          <a:bodyPr>
            <a:normAutofit lnSpcReduction="10000"/>
          </a:bodyPr>
          <a:lstStyle/>
          <a:p>
            <a:r>
              <a:rPr lang="hu-HU" dirty="0"/>
              <a:t>Fehér és arany?</a:t>
            </a:r>
          </a:p>
          <a:p>
            <a:endParaRPr lang="hu-HU" dirty="0"/>
          </a:p>
          <a:p>
            <a:r>
              <a:rPr lang="hu-HU" dirty="0"/>
              <a:t>Kék és fekete?</a:t>
            </a:r>
          </a:p>
          <a:p>
            <a:endParaRPr lang="hu-HU" dirty="0"/>
          </a:p>
          <a:p>
            <a:pPr marL="0" indent="0">
              <a:buNone/>
            </a:pPr>
            <a:r>
              <a:rPr lang="hu-HU" dirty="0"/>
              <a:t>Késhegyre menő </a:t>
            </a:r>
            <a:br>
              <a:rPr lang="hu-HU" dirty="0"/>
            </a:br>
            <a:r>
              <a:rPr lang="hu-HU" dirty="0"/>
              <a:t>viták világszerte</a:t>
            </a:r>
            <a:br>
              <a:rPr lang="hu-HU" dirty="0"/>
            </a:br>
            <a:r>
              <a:rPr lang="hu-HU" dirty="0"/>
              <a:t>az interneten </a:t>
            </a:r>
            <a:br>
              <a:rPr lang="hu-HU" dirty="0"/>
            </a:br>
            <a:r>
              <a:rPr lang="hu-HU" dirty="0"/>
              <a:t>2015-ben.</a:t>
            </a:r>
          </a:p>
          <a:p>
            <a:pPr marL="0" indent="0">
              <a:buNone/>
            </a:pPr>
            <a:br>
              <a:rPr lang="hu-HU" sz="2400" dirty="0"/>
            </a:br>
            <a:r>
              <a:rPr lang="hu-HU" sz="2000" dirty="0"/>
              <a:t>Ld. például itt: </a:t>
            </a:r>
            <a:r>
              <a:rPr lang="hu-HU" sz="2000" dirty="0">
                <a:hlinkClick r:id="rId2"/>
              </a:rPr>
              <a:t>http://index.hu/tudomany/brittudosok/2015/02/27/feher_es_arany_szinunek_latja_ezt_a_ruhat_valami_nem_stimmel_az_agyaban./</a:t>
            </a:r>
            <a:r>
              <a:rPr lang="hu-HU" sz="2000" dirty="0"/>
              <a:t> </a:t>
            </a:r>
          </a:p>
        </p:txBody>
      </p:sp>
      <p:pic>
        <p:nvPicPr>
          <p:cNvPr id="5" name="Tartalom helye 4"/>
          <p:cNvPicPr>
            <a:picLocks noGrp="1" noChangeAspect="1"/>
          </p:cNvPicPr>
          <p:nvPr>
            <p:ph sz="half" idx="2"/>
          </p:nvPr>
        </p:nvPicPr>
        <p:blipFill>
          <a:blip r:embed="rId3"/>
          <a:stretch>
            <a:fillRect/>
          </a:stretch>
        </p:blipFill>
        <p:spPr>
          <a:xfrm>
            <a:off x="7615720" y="305165"/>
            <a:ext cx="3962400" cy="6352223"/>
          </a:xfrm>
          <a:prstGeom prst="rect">
            <a:avLst/>
          </a:prstGeom>
        </p:spPr>
      </p:pic>
      <p:pic>
        <p:nvPicPr>
          <p:cNvPr id="1026" name="Picture 2">
            <a:extLst>
              <a:ext uri="{FF2B5EF4-FFF2-40B4-BE49-F238E27FC236}">
                <a16:creationId xmlns:a16="http://schemas.microsoft.com/office/drawing/2014/main" id="{91CC8D82-6282-4C2D-8AE9-560B4440F7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576388"/>
            <a:ext cx="2438400" cy="37052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e dress">
            <a:extLst>
              <a:ext uri="{FF2B5EF4-FFF2-40B4-BE49-F238E27FC236}">
                <a16:creationId xmlns:a16="http://schemas.microsoft.com/office/drawing/2014/main" id="{D4D4D882-B0C7-4691-BC4E-DB202848E8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255" y="3648229"/>
            <a:ext cx="4391025" cy="292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533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Milyen színű ez a ruha?</a:t>
            </a:r>
          </a:p>
        </p:txBody>
      </p:sp>
      <p:sp>
        <p:nvSpPr>
          <p:cNvPr id="3" name="Tartalom helye 2"/>
          <p:cNvSpPr>
            <a:spLocks noGrp="1"/>
          </p:cNvSpPr>
          <p:nvPr>
            <p:ph sz="half" idx="1"/>
          </p:nvPr>
        </p:nvSpPr>
        <p:spPr>
          <a:xfrm>
            <a:off x="838200" y="1825624"/>
            <a:ext cx="5682522" cy="4831764"/>
          </a:xfrm>
        </p:spPr>
        <p:txBody>
          <a:bodyPr>
            <a:normAutofit lnSpcReduction="10000"/>
          </a:bodyPr>
          <a:lstStyle/>
          <a:p>
            <a:r>
              <a:rPr lang="hu-HU" dirty="0"/>
              <a:t>Fehér és arany?</a:t>
            </a:r>
          </a:p>
          <a:p>
            <a:endParaRPr lang="hu-HU" dirty="0"/>
          </a:p>
          <a:p>
            <a:r>
              <a:rPr lang="hu-HU" dirty="0"/>
              <a:t>Kék és fekete?</a:t>
            </a:r>
          </a:p>
          <a:p>
            <a:endParaRPr lang="hu-HU" dirty="0"/>
          </a:p>
          <a:p>
            <a:pPr marL="0" indent="0">
              <a:buNone/>
            </a:pPr>
            <a:r>
              <a:rPr lang="hu-HU" dirty="0"/>
              <a:t>Késhegyre menő </a:t>
            </a:r>
            <a:br>
              <a:rPr lang="hu-HU" dirty="0"/>
            </a:br>
            <a:r>
              <a:rPr lang="hu-HU" dirty="0"/>
              <a:t>viták világszerte</a:t>
            </a:r>
            <a:br>
              <a:rPr lang="hu-HU" dirty="0"/>
            </a:br>
            <a:r>
              <a:rPr lang="hu-HU" dirty="0"/>
              <a:t>az interneten </a:t>
            </a:r>
            <a:br>
              <a:rPr lang="hu-HU" dirty="0"/>
            </a:br>
            <a:r>
              <a:rPr lang="hu-HU" dirty="0"/>
              <a:t>2015-ben.</a:t>
            </a:r>
          </a:p>
          <a:p>
            <a:pPr marL="0" indent="0">
              <a:buNone/>
            </a:pPr>
            <a:br>
              <a:rPr lang="hu-HU" sz="2400" dirty="0"/>
            </a:br>
            <a:r>
              <a:rPr lang="hu-HU" sz="2000" dirty="0"/>
              <a:t>Ld. például itt: </a:t>
            </a:r>
            <a:r>
              <a:rPr lang="hu-HU" sz="2000" dirty="0">
                <a:hlinkClick r:id="rId2"/>
              </a:rPr>
              <a:t>http://index.hu/tudomany/brittudosok/2015/02/27/feher_es_arany_szinunek_latja_ezt_a_ruhat_valami_nem_stimmel_az_agyaban./</a:t>
            </a:r>
            <a:r>
              <a:rPr lang="hu-HU" sz="2000" dirty="0"/>
              <a:t> </a:t>
            </a:r>
          </a:p>
        </p:txBody>
      </p:sp>
      <p:pic>
        <p:nvPicPr>
          <p:cNvPr id="5" name="Tartalom helye 4"/>
          <p:cNvPicPr>
            <a:picLocks noGrp="1" noChangeAspect="1"/>
          </p:cNvPicPr>
          <p:nvPr>
            <p:ph sz="half" idx="2"/>
          </p:nvPr>
        </p:nvPicPr>
        <p:blipFill>
          <a:blip r:embed="rId3"/>
          <a:stretch>
            <a:fillRect/>
          </a:stretch>
        </p:blipFill>
        <p:spPr>
          <a:xfrm>
            <a:off x="7615720" y="305165"/>
            <a:ext cx="3962400" cy="6352223"/>
          </a:xfrm>
          <a:prstGeom prst="rect">
            <a:avLst/>
          </a:prstGeom>
        </p:spPr>
      </p:pic>
      <p:sp>
        <p:nvSpPr>
          <p:cNvPr id="6" name="Szövegdoboz 5">
            <a:extLst>
              <a:ext uri="{FF2B5EF4-FFF2-40B4-BE49-F238E27FC236}">
                <a16:creationId xmlns:a16="http://schemas.microsoft.com/office/drawing/2014/main" id="{533AC685-1050-48AF-B66F-B265BD6EDA7A}"/>
              </a:ext>
            </a:extLst>
          </p:cNvPr>
          <p:cNvSpPr txBox="1"/>
          <p:nvPr/>
        </p:nvSpPr>
        <p:spPr>
          <a:xfrm>
            <a:off x="3554361" y="1403784"/>
            <a:ext cx="3837039" cy="4154984"/>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hu-HU" sz="2400" b="1" i="1" u="sng" dirty="0"/>
              <a:t>Primer adatok</a:t>
            </a:r>
            <a:r>
              <a:rPr lang="hu-HU" sz="2400" b="1" i="1" dirty="0"/>
              <a:t>:</a:t>
            </a:r>
            <a:r>
              <a:rPr lang="hu-HU" sz="2400" i="1" dirty="0"/>
              <a:t> látunk </a:t>
            </a:r>
            <a:br>
              <a:rPr lang="hu-HU" sz="2400" i="1" dirty="0"/>
            </a:br>
            <a:r>
              <a:rPr lang="hu-HU" sz="2400" i="1" dirty="0"/>
              <a:t>egy jelenséget, pl. a zsidó történelmet és kultúrát.</a:t>
            </a:r>
          </a:p>
          <a:p>
            <a:pPr marL="285750" indent="-285750">
              <a:buFont typeface="Arial" panose="020B0604020202020204" pitchFamily="34" charset="0"/>
              <a:buChar char="•"/>
            </a:pPr>
            <a:r>
              <a:rPr lang="hu-HU" sz="2400" b="1" i="1" u="sng" dirty="0"/>
              <a:t>Értelmezés</a:t>
            </a:r>
            <a:r>
              <a:rPr lang="hu-HU" sz="2400" b="1" i="1" dirty="0"/>
              <a:t>:</a:t>
            </a:r>
            <a:r>
              <a:rPr lang="hu-HU" sz="2400" i="1" dirty="0"/>
              <a:t> az adatainkba sok mindent láthatunk bele. Ki ezt, ki azt.</a:t>
            </a:r>
          </a:p>
          <a:p>
            <a:pPr marL="285750" indent="-285750">
              <a:buFont typeface="Arial" panose="020B0604020202020204" pitchFamily="34" charset="0"/>
              <a:buChar char="•"/>
            </a:pPr>
            <a:r>
              <a:rPr lang="hu-HU" sz="2400" i="1" dirty="0"/>
              <a:t>Néha lehetséges egymást </a:t>
            </a:r>
            <a:r>
              <a:rPr lang="hu-HU" sz="2400" b="1" i="1" u="sng" dirty="0"/>
              <a:t>meggyőzni</a:t>
            </a:r>
            <a:r>
              <a:rPr lang="hu-HU" sz="2400" i="1" dirty="0"/>
              <a:t>, néha nem.</a:t>
            </a:r>
          </a:p>
          <a:p>
            <a:pPr marL="285750" indent="-285750">
              <a:buFont typeface="Arial" panose="020B0604020202020204" pitchFamily="34" charset="0"/>
              <a:buChar char="•"/>
            </a:pPr>
            <a:r>
              <a:rPr lang="hu-HU" sz="2400" i="1" dirty="0"/>
              <a:t>Azonban mindig érdemes </a:t>
            </a:r>
            <a:r>
              <a:rPr lang="hu-HU" sz="2400" b="1" i="1" u="sng" dirty="0"/>
              <a:t>beszélgetni</a:t>
            </a:r>
            <a:r>
              <a:rPr lang="hu-HU" sz="2400" i="1" dirty="0"/>
              <a:t> egymás nézőpontjáról.</a:t>
            </a:r>
            <a:endParaRPr lang="en-US" sz="2400" i="1" dirty="0"/>
          </a:p>
        </p:txBody>
      </p:sp>
    </p:spTree>
    <p:extLst>
      <p:ext uri="{BB962C8B-B14F-4D97-AF65-F5344CB8AC3E}">
        <p14:creationId xmlns:p14="http://schemas.microsoft.com/office/powerpoint/2010/main" val="1444663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4457"/>
            <a:ext cx="10932886" cy="956231"/>
          </a:xfrm>
        </p:spPr>
        <p:txBody>
          <a:bodyPr/>
          <a:lstStyle/>
          <a:p>
            <a:pPr algn="ctr"/>
            <a:r>
              <a:rPr lang="hu-HU" noProof="0" dirty="0"/>
              <a:t>Lehetséges stratégiák egy definíció alkotásához</a:t>
            </a:r>
          </a:p>
        </p:txBody>
      </p:sp>
      <p:sp>
        <p:nvSpPr>
          <p:cNvPr id="3" name="Content Placeholder 2"/>
          <p:cNvSpPr>
            <a:spLocks noGrp="1"/>
          </p:cNvSpPr>
          <p:nvPr>
            <p:ph idx="1"/>
          </p:nvPr>
        </p:nvSpPr>
        <p:spPr>
          <a:xfrm>
            <a:off x="726721" y="1899364"/>
            <a:ext cx="10932886" cy="4884457"/>
          </a:xfrm>
        </p:spPr>
        <p:txBody>
          <a:bodyPr>
            <a:normAutofit/>
          </a:bodyPr>
          <a:lstStyle/>
          <a:p>
            <a:pPr marL="442913" indent="-442913">
              <a:lnSpc>
                <a:spcPct val="110000"/>
              </a:lnSpc>
              <a:buFont typeface="+mj-lt"/>
              <a:buAutoNum type="arabicParenR"/>
            </a:pPr>
            <a:r>
              <a:rPr lang="hu-HU" noProof="0" dirty="0"/>
              <a:t>Adva van egy </a:t>
            </a:r>
            <a:r>
              <a:rPr lang="hu-HU" b="1" u="sng" noProof="0" dirty="0">
                <a:solidFill>
                  <a:schemeClr val="accent4">
                    <a:lumMod val="50000"/>
                  </a:schemeClr>
                </a:solidFill>
              </a:rPr>
              <a:t>hétköznapi fogalom</a:t>
            </a:r>
            <a:r>
              <a:rPr lang="hu-HU" noProof="0" dirty="0"/>
              <a:t> (pl. a vallás),</a:t>
            </a:r>
            <a:br>
              <a:rPr lang="hu-HU" noProof="0" dirty="0"/>
            </a:br>
            <a:r>
              <a:rPr lang="hu-HU" noProof="0" dirty="0"/>
              <a:t>és azt igyekszünk meghatározni egy egzakt, tudományos definícióval.</a:t>
            </a:r>
            <a:br>
              <a:rPr lang="hu-HU" noProof="0" dirty="0"/>
            </a:br>
            <a:r>
              <a:rPr lang="hu-HU" noProof="0" dirty="0"/>
              <a:t>Találunk ilyet?</a:t>
            </a:r>
          </a:p>
        </p:txBody>
      </p:sp>
      <p:sp>
        <p:nvSpPr>
          <p:cNvPr id="6" name="Szövegdoboz 5">
            <a:extLst>
              <a:ext uri="{FF2B5EF4-FFF2-40B4-BE49-F238E27FC236}">
                <a16:creationId xmlns:a16="http://schemas.microsoft.com/office/drawing/2014/main" id="{86EB64B4-1325-4F15-86F1-D4E0F8CCD49D}"/>
              </a:ext>
            </a:extLst>
          </p:cNvPr>
          <p:cNvSpPr txBox="1"/>
          <p:nvPr/>
        </p:nvSpPr>
        <p:spPr>
          <a:xfrm>
            <a:off x="838201" y="232393"/>
            <a:ext cx="10865650" cy="507831"/>
          </a:xfrm>
          <a:prstGeom prst="rect">
            <a:avLst/>
          </a:prstGeom>
          <a:solidFill>
            <a:srgbClr val="ECDDB2"/>
          </a:solidFill>
        </p:spPr>
        <p:txBody>
          <a:bodyPr wrap="square" rtlCol="0">
            <a:spAutoFit/>
          </a:bodyPr>
          <a:lstStyle/>
          <a:p>
            <a:pPr algn="ctr"/>
            <a:r>
              <a:rPr lang="hu-HU" sz="2700" i="1" spc="120" dirty="0"/>
              <a:t>Akkor most mit is jelent az, hogy „vallás”? Hogyan határozható meg?</a:t>
            </a:r>
            <a:endParaRPr lang="en-US" sz="2700" i="1" spc="120" dirty="0"/>
          </a:p>
        </p:txBody>
      </p:sp>
    </p:spTree>
    <p:extLst>
      <p:ext uri="{BB962C8B-B14F-4D97-AF65-F5344CB8AC3E}">
        <p14:creationId xmlns:p14="http://schemas.microsoft.com/office/powerpoint/2010/main" val="1089529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4457"/>
            <a:ext cx="10932886" cy="956231"/>
          </a:xfrm>
        </p:spPr>
        <p:txBody>
          <a:bodyPr/>
          <a:lstStyle/>
          <a:p>
            <a:pPr algn="ctr"/>
            <a:r>
              <a:rPr lang="hu-HU" noProof="0" dirty="0"/>
              <a:t>Lehetséges stratégiák egy definíció alkotásához</a:t>
            </a:r>
          </a:p>
        </p:txBody>
      </p:sp>
      <p:sp>
        <p:nvSpPr>
          <p:cNvPr id="3" name="Content Placeholder 2"/>
          <p:cNvSpPr>
            <a:spLocks noGrp="1"/>
          </p:cNvSpPr>
          <p:nvPr>
            <p:ph idx="1"/>
          </p:nvPr>
        </p:nvSpPr>
        <p:spPr>
          <a:xfrm>
            <a:off x="726721" y="1899364"/>
            <a:ext cx="10932886" cy="4884457"/>
          </a:xfrm>
        </p:spPr>
        <p:txBody>
          <a:bodyPr>
            <a:normAutofit/>
          </a:bodyPr>
          <a:lstStyle/>
          <a:p>
            <a:pPr marL="442913" indent="-442913">
              <a:lnSpc>
                <a:spcPct val="110000"/>
              </a:lnSpc>
              <a:buFont typeface="+mj-lt"/>
              <a:buAutoNum type="arabicParenR"/>
            </a:pPr>
            <a:r>
              <a:rPr lang="hu-HU" noProof="0" dirty="0"/>
              <a:t>Adva van egy </a:t>
            </a:r>
            <a:r>
              <a:rPr lang="hu-HU" b="1" u="sng" noProof="0" dirty="0">
                <a:solidFill>
                  <a:schemeClr val="accent4">
                    <a:lumMod val="50000"/>
                  </a:schemeClr>
                </a:solidFill>
              </a:rPr>
              <a:t>hétköznapi fogalom</a:t>
            </a:r>
            <a:r>
              <a:rPr lang="hu-HU" noProof="0" dirty="0"/>
              <a:t> (pl. a vallás),</a:t>
            </a:r>
            <a:br>
              <a:rPr lang="hu-HU" noProof="0" dirty="0"/>
            </a:br>
            <a:r>
              <a:rPr lang="hu-HU" noProof="0" dirty="0"/>
              <a:t>és azt igyekszünk meghatározni egy egzakt, tudományos definícióval.</a:t>
            </a:r>
            <a:br>
              <a:rPr lang="hu-HU" noProof="0" dirty="0"/>
            </a:br>
            <a:r>
              <a:rPr lang="hu-HU" noProof="0" dirty="0"/>
              <a:t>Találunk ilyet?</a:t>
            </a:r>
          </a:p>
          <a:p>
            <a:pPr marL="442913" indent="-442913">
              <a:lnSpc>
                <a:spcPct val="110000"/>
              </a:lnSpc>
              <a:buFont typeface="+mj-lt"/>
              <a:buAutoNum type="arabicParenR"/>
            </a:pPr>
            <a:r>
              <a:rPr lang="hu-HU" noProof="0" dirty="0"/>
              <a:t>Van egy definíciónk, amely közelíti a hétköznapi fogalmunkat,</a:t>
            </a:r>
            <a:br>
              <a:rPr lang="hu-HU" noProof="0" dirty="0"/>
            </a:br>
            <a:r>
              <a:rPr lang="hu-HU" noProof="0" dirty="0"/>
              <a:t>de nem pontosan fedi azt le: hol túl tág, hol túl szűk. Baj-e, ha</a:t>
            </a:r>
            <a:br>
              <a:rPr lang="hu-HU" noProof="0" dirty="0"/>
            </a:br>
            <a:r>
              <a:rPr lang="hu-HU" noProof="0" dirty="0"/>
              <a:t>a </a:t>
            </a:r>
            <a:r>
              <a:rPr lang="hu-HU" b="1" u="sng" noProof="0" dirty="0">
                <a:solidFill>
                  <a:schemeClr val="accent4">
                    <a:lumMod val="50000"/>
                  </a:schemeClr>
                </a:solidFill>
              </a:rPr>
              <a:t>tudományos fogalom</a:t>
            </a:r>
            <a:r>
              <a:rPr lang="hu-HU" noProof="0" dirty="0"/>
              <a:t> nem azonos a hétköznapi fogalommal?*</a:t>
            </a:r>
          </a:p>
        </p:txBody>
      </p:sp>
      <p:sp>
        <p:nvSpPr>
          <p:cNvPr id="4" name="Szövegdoboz 3"/>
          <p:cNvSpPr txBox="1"/>
          <p:nvPr/>
        </p:nvSpPr>
        <p:spPr>
          <a:xfrm>
            <a:off x="10300447" y="3275710"/>
            <a:ext cx="1801906" cy="1837426"/>
          </a:xfrm>
          <a:prstGeom prst="rect">
            <a:avLst/>
          </a:prstGeom>
          <a:noFill/>
        </p:spPr>
        <p:txBody>
          <a:bodyPr wrap="square" rtlCol="0">
            <a:spAutoFit/>
          </a:bodyPr>
          <a:lstStyle/>
          <a:p>
            <a:pPr algn="r">
              <a:lnSpc>
                <a:spcPct val="90000"/>
              </a:lnSpc>
            </a:pPr>
            <a:r>
              <a:rPr lang="hu-HU" i="1" spc="-20" dirty="0"/>
              <a:t>Akarjuk azt mondani, hogy igen, tudományos értelemben a marxizmus vallás, míg a taoizmus nem?</a:t>
            </a:r>
          </a:p>
        </p:txBody>
      </p:sp>
      <p:sp>
        <p:nvSpPr>
          <p:cNvPr id="5" name="Körszelet 4"/>
          <p:cNvSpPr/>
          <p:nvPr/>
        </p:nvSpPr>
        <p:spPr>
          <a:xfrm rot="1410307">
            <a:off x="10154672" y="3134255"/>
            <a:ext cx="3012642" cy="2057400"/>
          </a:xfrm>
          <a:prstGeom prst="chord">
            <a:avLst>
              <a:gd name="adj1" fmla="val 2695221"/>
              <a:gd name="adj2" fmla="val 16200000"/>
            </a:avLst>
          </a:prstGeom>
          <a:solidFill>
            <a:schemeClr val="accent4">
              <a:lumMod val="75000"/>
              <a:alpha val="3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 name="Szövegdoboz 5">
            <a:extLst>
              <a:ext uri="{FF2B5EF4-FFF2-40B4-BE49-F238E27FC236}">
                <a16:creationId xmlns:a16="http://schemas.microsoft.com/office/drawing/2014/main" id="{86EB64B4-1325-4F15-86F1-D4E0F8CCD49D}"/>
              </a:ext>
            </a:extLst>
          </p:cNvPr>
          <p:cNvSpPr txBox="1"/>
          <p:nvPr/>
        </p:nvSpPr>
        <p:spPr>
          <a:xfrm>
            <a:off x="838201" y="232393"/>
            <a:ext cx="10865650" cy="507831"/>
          </a:xfrm>
          <a:prstGeom prst="rect">
            <a:avLst/>
          </a:prstGeom>
          <a:solidFill>
            <a:srgbClr val="ECDDB2"/>
          </a:solidFill>
        </p:spPr>
        <p:txBody>
          <a:bodyPr wrap="square" rtlCol="0">
            <a:spAutoFit/>
          </a:bodyPr>
          <a:lstStyle/>
          <a:p>
            <a:pPr algn="ctr"/>
            <a:r>
              <a:rPr lang="hu-HU" sz="2700" i="1" spc="120" dirty="0"/>
              <a:t>Akkor most mit is jelent az, hogy „vallás”? Hogyan határozható meg?</a:t>
            </a:r>
            <a:endParaRPr lang="en-US" sz="2700" i="1" spc="120" dirty="0"/>
          </a:p>
        </p:txBody>
      </p:sp>
      <p:sp>
        <p:nvSpPr>
          <p:cNvPr id="7" name="Szövegdoboz 6">
            <a:extLst>
              <a:ext uri="{FF2B5EF4-FFF2-40B4-BE49-F238E27FC236}">
                <a16:creationId xmlns:a16="http://schemas.microsoft.com/office/drawing/2014/main" id="{93AD7585-5721-471A-9874-D26704B166A6}"/>
              </a:ext>
            </a:extLst>
          </p:cNvPr>
          <p:cNvSpPr txBox="1"/>
          <p:nvPr/>
        </p:nvSpPr>
        <p:spPr>
          <a:xfrm>
            <a:off x="9365226" y="5818656"/>
            <a:ext cx="2737127" cy="923330"/>
          </a:xfrm>
          <a:prstGeom prst="rect">
            <a:avLst/>
          </a:prstGeom>
          <a:solidFill>
            <a:srgbClr val="ECDDB2"/>
          </a:solidFill>
          <a:ln>
            <a:solidFill>
              <a:srgbClr val="967B29"/>
            </a:solidFill>
          </a:ln>
        </p:spPr>
        <p:txBody>
          <a:bodyPr wrap="square" rtlCol="0">
            <a:spAutoFit/>
          </a:bodyPr>
          <a:lstStyle/>
          <a:p>
            <a:r>
              <a:rPr lang="hu-HU" dirty="0"/>
              <a:t>*  Példa:    a „súly” mint </a:t>
            </a:r>
            <a:r>
              <a:rPr lang="hu-HU" b="1" u="sng" dirty="0"/>
              <a:t>hétköznapi</a:t>
            </a:r>
            <a:r>
              <a:rPr lang="hu-HU" dirty="0"/>
              <a:t>  </a:t>
            </a:r>
            <a:r>
              <a:rPr lang="hu-HU" i="1" dirty="0" err="1"/>
              <a:t>vs</a:t>
            </a:r>
            <a:r>
              <a:rPr lang="hu-HU" i="1" dirty="0"/>
              <a:t>. </a:t>
            </a:r>
            <a:r>
              <a:rPr lang="hu-HU" dirty="0"/>
              <a:t> a „tömeg” mint </a:t>
            </a:r>
            <a:r>
              <a:rPr lang="hu-HU" b="1" u="sng" dirty="0"/>
              <a:t>tudományos</a:t>
            </a:r>
            <a:r>
              <a:rPr lang="hu-HU" dirty="0"/>
              <a:t> fogalom.</a:t>
            </a:r>
            <a:endParaRPr lang="en-US" dirty="0"/>
          </a:p>
        </p:txBody>
      </p:sp>
    </p:spTree>
    <p:extLst>
      <p:ext uri="{BB962C8B-B14F-4D97-AF65-F5344CB8AC3E}">
        <p14:creationId xmlns:p14="http://schemas.microsoft.com/office/powerpoint/2010/main" val="131686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4457"/>
            <a:ext cx="10932886" cy="956231"/>
          </a:xfrm>
        </p:spPr>
        <p:txBody>
          <a:bodyPr/>
          <a:lstStyle/>
          <a:p>
            <a:pPr algn="ctr"/>
            <a:r>
              <a:rPr lang="hu-HU" noProof="0" dirty="0"/>
              <a:t>Lehetséges stratégiák egy definíció alkotásához</a:t>
            </a:r>
          </a:p>
        </p:txBody>
      </p:sp>
      <p:sp>
        <p:nvSpPr>
          <p:cNvPr id="3" name="Content Placeholder 2"/>
          <p:cNvSpPr>
            <a:spLocks noGrp="1"/>
          </p:cNvSpPr>
          <p:nvPr>
            <p:ph idx="1"/>
          </p:nvPr>
        </p:nvSpPr>
        <p:spPr>
          <a:xfrm>
            <a:off x="726721" y="1899364"/>
            <a:ext cx="10932886" cy="4884457"/>
          </a:xfrm>
        </p:spPr>
        <p:txBody>
          <a:bodyPr>
            <a:normAutofit/>
          </a:bodyPr>
          <a:lstStyle/>
          <a:p>
            <a:pPr marL="442913" indent="-442913">
              <a:lnSpc>
                <a:spcPct val="110000"/>
              </a:lnSpc>
              <a:buFont typeface="+mj-lt"/>
              <a:buAutoNum type="arabicParenR"/>
            </a:pPr>
            <a:r>
              <a:rPr lang="hu-HU" noProof="0" dirty="0"/>
              <a:t>Adva van egy </a:t>
            </a:r>
            <a:r>
              <a:rPr lang="hu-HU" b="1" u="sng" noProof="0" dirty="0">
                <a:solidFill>
                  <a:schemeClr val="accent4">
                    <a:lumMod val="50000"/>
                  </a:schemeClr>
                </a:solidFill>
              </a:rPr>
              <a:t>hétköznapi fogalom</a:t>
            </a:r>
            <a:r>
              <a:rPr lang="hu-HU" noProof="0" dirty="0"/>
              <a:t> (pl. a vallás),</a:t>
            </a:r>
            <a:br>
              <a:rPr lang="hu-HU" noProof="0" dirty="0"/>
            </a:br>
            <a:r>
              <a:rPr lang="hu-HU" noProof="0" dirty="0"/>
              <a:t>és azt igyekszünk meghatározni egy egzakt, tudományos definícióval.</a:t>
            </a:r>
            <a:br>
              <a:rPr lang="hu-HU" noProof="0" dirty="0"/>
            </a:br>
            <a:r>
              <a:rPr lang="hu-HU" noProof="0" dirty="0"/>
              <a:t>Találunk ilyet?</a:t>
            </a:r>
          </a:p>
          <a:p>
            <a:pPr marL="442913" indent="-442913">
              <a:lnSpc>
                <a:spcPct val="110000"/>
              </a:lnSpc>
              <a:buFont typeface="+mj-lt"/>
              <a:buAutoNum type="arabicParenR"/>
            </a:pPr>
            <a:r>
              <a:rPr lang="hu-HU" noProof="0" dirty="0"/>
              <a:t>Van egy definíciónk, amely közelíti a hétköznapi fogalmunkat,</a:t>
            </a:r>
            <a:br>
              <a:rPr lang="hu-HU" noProof="0" dirty="0"/>
            </a:br>
            <a:r>
              <a:rPr lang="hu-HU" noProof="0" dirty="0"/>
              <a:t>de nem pontosan fedi azt le: hol túl tág, hol túl szűk. Baj-e, ha</a:t>
            </a:r>
            <a:br>
              <a:rPr lang="hu-HU" noProof="0" dirty="0"/>
            </a:br>
            <a:r>
              <a:rPr lang="hu-HU" noProof="0" dirty="0"/>
              <a:t>a </a:t>
            </a:r>
            <a:r>
              <a:rPr lang="hu-HU" b="1" u="sng" noProof="0" dirty="0">
                <a:solidFill>
                  <a:schemeClr val="accent4">
                    <a:lumMod val="50000"/>
                  </a:schemeClr>
                </a:solidFill>
              </a:rPr>
              <a:t>tudományos fogalom</a:t>
            </a:r>
            <a:r>
              <a:rPr lang="hu-HU" noProof="0" dirty="0"/>
              <a:t> nem azonos a hétköznapi fogalommal?*</a:t>
            </a:r>
          </a:p>
          <a:p>
            <a:pPr marL="442913" indent="-442913">
              <a:lnSpc>
                <a:spcPct val="110000"/>
              </a:lnSpc>
              <a:buFont typeface="+mj-lt"/>
              <a:buAutoNum type="arabicParenR"/>
            </a:pPr>
            <a:r>
              <a:rPr lang="hu-HU" noProof="0" dirty="0"/>
              <a:t>Nem törekszünk pontos definícióra, mert „hiábavalóság” ilyet keresni.</a:t>
            </a:r>
          </a:p>
          <a:p>
            <a:pPr marL="442913" indent="-442913">
              <a:lnSpc>
                <a:spcPct val="110000"/>
              </a:lnSpc>
              <a:buFont typeface="+mj-lt"/>
              <a:buAutoNum type="arabicParenR"/>
            </a:pPr>
            <a:r>
              <a:rPr lang="hu-HU" noProof="0" dirty="0"/>
              <a:t>Azt mondjuk, hogy egész tudományterületünk</a:t>
            </a:r>
            <a:br>
              <a:rPr lang="hu-HU" noProof="0" dirty="0"/>
            </a:br>
            <a:r>
              <a:rPr lang="hu-HU"/>
              <a:t>nem más, mint </a:t>
            </a:r>
            <a:r>
              <a:rPr lang="hu-HU" noProof="0" dirty="0"/>
              <a:t>egy meghatározás szüntelen keresése.</a:t>
            </a:r>
          </a:p>
        </p:txBody>
      </p:sp>
      <p:sp>
        <p:nvSpPr>
          <p:cNvPr id="4" name="Szövegdoboz 3"/>
          <p:cNvSpPr txBox="1"/>
          <p:nvPr/>
        </p:nvSpPr>
        <p:spPr>
          <a:xfrm>
            <a:off x="10300447" y="3275710"/>
            <a:ext cx="1801906" cy="1837426"/>
          </a:xfrm>
          <a:prstGeom prst="rect">
            <a:avLst/>
          </a:prstGeom>
          <a:noFill/>
        </p:spPr>
        <p:txBody>
          <a:bodyPr wrap="square" rtlCol="0">
            <a:spAutoFit/>
          </a:bodyPr>
          <a:lstStyle/>
          <a:p>
            <a:pPr algn="r">
              <a:lnSpc>
                <a:spcPct val="90000"/>
              </a:lnSpc>
            </a:pPr>
            <a:r>
              <a:rPr lang="hu-HU" i="1" spc="-20" dirty="0"/>
              <a:t>Akarjuk azt mondani, hogy igen, tudományos értelemben a marxizmus vallás, míg a taoizmus nem?</a:t>
            </a:r>
          </a:p>
        </p:txBody>
      </p:sp>
      <p:sp>
        <p:nvSpPr>
          <p:cNvPr id="5" name="Körszelet 4"/>
          <p:cNvSpPr/>
          <p:nvPr/>
        </p:nvSpPr>
        <p:spPr>
          <a:xfrm rot="1410307">
            <a:off x="10154672" y="3134255"/>
            <a:ext cx="3012642" cy="2057400"/>
          </a:xfrm>
          <a:prstGeom prst="chord">
            <a:avLst>
              <a:gd name="adj1" fmla="val 2695221"/>
              <a:gd name="adj2" fmla="val 16200000"/>
            </a:avLst>
          </a:prstGeom>
          <a:solidFill>
            <a:schemeClr val="accent4">
              <a:lumMod val="75000"/>
              <a:alpha val="3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 name="Szövegdoboz 5">
            <a:extLst>
              <a:ext uri="{FF2B5EF4-FFF2-40B4-BE49-F238E27FC236}">
                <a16:creationId xmlns:a16="http://schemas.microsoft.com/office/drawing/2014/main" id="{86EB64B4-1325-4F15-86F1-D4E0F8CCD49D}"/>
              </a:ext>
            </a:extLst>
          </p:cNvPr>
          <p:cNvSpPr txBox="1"/>
          <p:nvPr/>
        </p:nvSpPr>
        <p:spPr>
          <a:xfrm>
            <a:off x="838201" y="232393"/>
            <a:ext cx="10865650" cy="507831"/>
          </a:xfrm>
          <a:prstGeom prst="rect">
            <a:avLst/>
          </a:prstGeom>
          <a:solidFill>
            <a:srgbClr val="ECDDB2"/>
          </a:solidFill>
        </p:spPr>
        <p:txBody>
          <a:bodyPr wrap="square" rtlCol="0">
            <a:spAutoFit/>
          </a:bodyPr>
          <a:lstStyle/>
          <a:p>
            <a:pPr algn="ctr"/>
            <a:r>
              <a:rPr lang="hu-HU" sz="2700" i="1" spc="120" dirty="0"/>
              <a:t>Akkor most mit is jelent az, hogy „vallás”? Hogyan határozható meg?</a:t>
            </a:r>
            <a:endParaRPr lang="en-US" sz="2700" i="1" spc="120" dirty="0"/>
          </a:p>
        </p:txBody>
      </p:sp>
      <p:sp>
        <p:nvSpPr>
          <p:cNvPr id="7" name="Szövegdoboz 6">
            <a:extLst>
              <a:ext uri="{FF2B5EF4-FFF2-40B4-BE49-F238E27FC236}">
                <a16:creationId xmlns:a16="http://schemas.microsoft.com/office/drawing/2014/main" id="{93AD7585-5721-471A-9874-D26704B166A6}"/>
              </a:ext>
            </a:extLst>
          </p:cNvPr>
          <p:cNvSpPr txBox="1"/>
          <p:nvPr/>
        </p:nvSpPr>
        <p:spPr>
          <a:xfrm>
            <a:off x="9365226" y="5818656"/>
            <a:ext cx="2737127" cy="923330"/>
          </a:xfrm>
          <a:prstGeom prst="rect">
            <a:avLst/>
          </a:prstGeom>
          <a:solidFill>
            <a:srgbClr val="ECDDB2"/>
          </a:solidFill>
          <a:ln>
            <a:solidFill>
              <a:srgbClr val="967B29"/>
            </a:solidFill>
          </a:ln>
        </p:spPr>
        <p:txBody>
          <a:bodyPr wrap="square" rtlCol="0">
            <a:spAutoFit/>
          </a:bodyPr>
          <a:lstStyle/>
          <a:p>
            <a:r>
              <a:rPr lang="hu-HU" dirty="0"/>
              <a:t>*  Példa:    a „súly” mint </a:t>
            </a:r>
            <a:r>
              <a:rPr lang="hu-HU" b="1" u="sng" dirty="0"/>
              <a:t>hétköznapi</a:t>
            </a:r>
            <a:r>
              <a:rPr lang="hu-HU" dirty="0"/>
              <a:t>  </a:t>
            </a:r>
            <a:r>
              <a:rPr lang="hu-HU" i="1" dirty="0" err="1"/>
              <a:t>vs</a:t>
            </a:r>
            <a:r>
              <a:rPr lang="hu-HU" i="1" dirty="0"/>
              <a:t>. </a:t>
            </a:r>
            <a:r>
              <a:rPr lang="hu-HU" dirty="0"/>
              <a:t> a „tömeg” mint </a:t>
            </a:r>
            <a:r>
              <a:rPr lang="hu-HU" b="1" u="sng" dirty="0"/>
              <a:t>tudományos</a:t>
            </a:r>
            <a:r>
              <a:rPr lang="hu-HU" dirty="0"/>
              <a:t> fogalom.</a:t>
            </a:r>
            <a:endParaRPr lang="en-US" dirty="0"/>
          </a:p>
        </p:txBody>
      </p:sp>
    </p:spTree>
    <p:extLst>
      <p:ext uri="{BB962C8B-B14F-4D97-AF65-F5344CB8AC3E}">
        <p14:creationId xmlns:p14="http://schemas.microsoft.com/office/powerpoint/2010/main" val="2336594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1850" y="1250576"/>
            <a:ext cx="10907432" cy="3311899"/>
          </a:xfrm>
        </p:spPr>
        <p:txBody>
          <a:bodyPr>
            <a:normAutofit/>
          </a:bodyPr>
          <a:lstStyle/>
          <a:p>
            <a:r>
              <a:rPr lang="hu-HU" dirty="0"/>
              <a:t>Hogyan kutassuk a vallást?	    </a:t>
            </a:r>
            <a:r>
              <a:rPr lang="hu-HU" sz="4800" dirty="0"/>
              <a:t>(folyt.)</a:t>
            </a:r>
            <a:br>
              <a:rPr lang="hu-HU" sz="4800" dirty="0"/>
            </a:br>
            <a:br>
              <a:rPr lang="hu-HU" sz="4800" dirty="0"/>
            </a:br>
            <a:r>
              <a:rPr lang="hu-HU" sz="4800" dirty="0"/>
              <a:t>        </a:t>
            </a:r>
            <a:r>
              <a:rPr lang="hu-HU" sz="5000" i="1" dirty="0"/>
              <a:t>Különböző módszertanok (kiegészítés)</a:t>
            </a:r>
            <a:endParaRPr lang="hu-HU" sz="5000" dirty="0"/>
          </a:p>
        </p:txBody>
      </p:sp>
      <p:sp>
        <p:nvSpPr>
          <p:cNvPr id="3" name="Szöveg helye 2"/>
          <p:cNvSpPr>
            <a:spLocks noGrp="1"/>
          </p:cNvSpPr>
          <p:nvPr>
            <p:ph type="body" idx="1"/>
          </p:nvPr>
        </p:nvSpPr>
        <p:spPr/>
        <p:txBody>
          <a:bodyPr>
            <a:normAutofit/>
          </a:bodyPr>
          <a:lstStyle/>
          <a:p>
            <a:endParaRPr lang="hu-HU" sz="3000" i="1" dirty="0">
              <a:solidFill>
                <a:schemeClr val="tx1"/>
              </a:solidFill>
              <a:latin typeface="+mj-lt"/>
              <a:ea typeface="+mj-ea"/>
              <a:cs typeface="+mj-cs"/>
            </a:endParaRPr>
          </a:p>
        </p:txBody>
      </p:sp>
    </p:spTree>
    <p:extLst>
      <p:ext uri="{BB962C8B-B14F-4D97-AF65-F5344CB8AC3E}">
        <p14:creationId xmlns:p14="http://schemas.microsoft.com/office/powerpoint/2010/main" val="1286687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49974"/>
            <a:ext cx="10515600" cy="939240"/>
          </a:xfrm>
        </p:spPr>
        <p:txBody>
          <a:bodyPr/>
          <a:lstStyle/>
          <a:p>
            <a:r>
              <a:rPr lang="hu-HU" dirty="0"/>
              <a:t>5) Egy új típusú meghatározás</a:t>
            </a:r>
          </a:p>
        </p:txBody>
      </p:sp>
      <p:sp>
        <p:nvSpPr>
          <p:cNvPr id="3" name="Tartalom helye 2"/>
          <p:cNvSpPr>
            <a:spLocks noGrp="1"/>
          </p:cNvSpPr>
          <p:nvPr>
            <p:ph idx="1"/>
          </p:nvPr>
        </p:nvSpPr>
        <p:spPr>
          <a:xfrm>
            <a:off x="838199" y="1331259"/>
            <a:ext cx="11196919" cy="5378823"/>
          </a:xfrm>
        </p:spPr>
        <p:txBody>
          <a:bodyPr>
            <a:normAutofit/>
          </a:bodyPr>
          <a:lstStyle/>
          <a:p>
            <a:r>
              <a:rPr lang="hu-HU" i="1" dirty="0"/>
              <a:t>Ludwig Wittgenstein </a:t>
            </a:r>
            <a:r>
              <a:rPr lang="hu-HU" dirty="0"/>
              <a:t>(1889-1951): a „családi hasonlóság” fogalma</a:t>
            </a:r>
            <a:br>
              <a:rPr lang="hu-HU" dirty="0"/>
            </a:br>
            <a:r>
              <a:rPr lang="hu-HU" sz="2400" dirty="0"/>
              <a:t>(vö. pl. a „játék” fogalmának a meghatározása).</a:t>
            </a:r>
            <a:endParaRPr lang="hu-HU" dirty="0"/>
          </a:p>
          <a:p>
            <a:r>
              <a:rPr lang="hu-HU" u="sng" dirty="0"/>
              <a:t>Javasolt meghatározás</a:t>
            </a:r>
            <a:r>
              <a:rPr lang="hu-HU" dirty="0"/>
              <a:t>: </a:t>
            </a:r>
            <a:r>
              <a:rPr lang="hu-HU" i="1" dirty="0"/>
              <a:t>vallás </a:t>
            </a:r>
            <a:r>
              <a:rPr lang="hu-HU" dirty="0"/>
              <a:t>az, amely bizonyos tulajdonságok közül ha nem is az összessel, de elegendő számúval (mennyivel?) rendelkezik.</a:t>
            </a:r>
          </a:p>
          <a:p>
            <a:endParaRPr lang="hu-HU" dirty="0"/>
          </a:p>
          <a:p>
            <a:endParaRPr lang="hu-HU" dirty="0"/>
          </a:p>
          <a:p>
            <a:endParaRPr lang="hu-HU" dirty="0"/>
          </a:p>
          <a:p>
            <a:endParaRPr lang="hu-HU" dirty="0"/>
          </a:p>
          <a:p>
            <a:endParaRPr lang="hu-HU" dirty="0"/>
          </a:p>
          <a:p>
            <a:endParaRPr lang="hu-HU" dirty="0"/>
          </a:p>
          <a:p>
            <a:r>
              <a:rPr lang="hu-HU" dirty="0"/>
              <a:t>Az egyes tulajdonságok pontosan mit is jelentenek?</a:t>
            </a:r>
          </a:p>
        </p:txBody>
      </p:sp>
      <p:sp>
        <p:nvSpPr>
          <p:cNvPr id="4" name="Szövegdoboz 3"/>
          <p:cNvSpPr txBox="1"/>
          <p:nvPr/>
        </p:nvSpPr>
        <p:spPr>
          <a:xfrm>
            <a:off x="1600200" y="3025587"/>
            <a:ext cx="7167283" cy="3046988"/>
          </a:xfrm>
          <a:prstGeom prst="rect">
            <a:avLst/>
          </a:prstGeom>
          <a:noFill/>
        </p:spPr>
        <p:txBody>
          <a:bodyPr wrap="square" rtlCol="0">
            <a:spAutoFit/>
          </a:bodyPr>
          <a:lstStyle/>
          <a:p>
            <a:r>
              <a:rPr lang="hu-HU" sz="2400" i="1" spc="100" dirty="0"/>
              <a:t>1. Közösség						</a:t>
            </a:r>
            <a:br>
              <a:rPr lang="hu-HU" sz="2400" i="1" spc="100" dirty="0"/>
            </a:br>
            <a:r>
              <a:rPr lang="hu-HU" sz="2400" i="1" spc="100" dirty="0"/>
              <a:t>2. Rítus</a:t>
            </a:r>
            <a:br>
              <a:rPr lang="hu-HU" sz="2400" i="1" spc="100" dirty="0"/>
            </a:br>
            <a:r>
              <a:rPr lang="hu-HU" sz="2400" i="1" spc="100" dirty="0"/>
              <a:t>3. Etika</a:t>
            </a:r>
            <a:br>
              <a:rPr lang="hu-HU" sz="2400" i="1" spc="100" dirty="0"/>
            </a:br>
            <a:r>
              <a:rPr lang="hu-HU" sz="2400" i="1" spc="100" dirty="0"/>
              <a:t>4. Részvétel szociális és politikai kérdésekben</a:t>
            </a:r>
            <a:br>
              <a:rPr lang="hu-HU" sz="2400" i="1" spc="100" dirty="0"/>
            </a:br>
            <a:r>
              <a:rPr lang="hu-HU" sz="2400" i="1" spc="100" dirty="0"/>
              <a:t>5. Szent szöveg, szentirat</a:t>
            </a:r>
            <a:br>
              <a:rPr lang="hu-HU" sz="2400" i="1" spc="100" dirty="0"/>
            </a:br>
            <a:r>
              <a:rPr lang="hu-HU" sz="2400" i="1" spc="100" dirty="0"/>
              <a:t>6. Fogalmak vagy tantételek, dogmák</a:t>
            </a:r>
            <a:br>
              <a:rPr lang="hu-HU" sz="2400" i="1" spc="100" dirty="0"/>
            </a:br>
            <a:r>
              <a:rPr lang="hu-HU" sz="2400" i="1" spc="100" dirty="0"/>
              <a:t>7. Esztétika</a:t>
            </a:r>
            <a:br>
              <a:rPr lang="hu-HU" sz="2400" i="1" spc="100" dirty="0"/>
            </a:br>
            <a:r>
              <a:rPr lang="hu-HU" sz="2400" i="1" spc="100" dirty="0"/>
              <a:t>8. Spiritualitás, a vallás befelé irányuló aspektusai</a:t>
            </a:r>
          </a:p>
        </p:txBody>
      </p:sp>
      <p:sp>
        <p:nvSpPr>
          <p:cNvPr id="5" name="Szövegdoboz 4"/>
          <p:cNvSpPr txBox="1"/>
          <p:nvPr/>
        </p:nvSpPr>
        <p:spPr>
          <a:xfrm>
            <a:off x="9090212" y="3151077"/>
            <a:ext cx="2944906" cy="2862322"/>
          </a:xfrm>
          <a:prstGeom prst="rect">
            <a:avLst/>
          </a:prstGeom>
          <a:noFill/>
        </p:spPr>
        <p:txBody>
          <a:bodyPr wrap="square" rtlCol="0">
            <a:spAutoFit/>
          </a:bodyPr>
          <a:lstStyle/>
          <a:p>
            <a:pPr>
              <a:lnSpc>
                <a:spcPct val="90000"/>
              </a:lnSpc>
            </a:pPr>
            <a:r>
              <a:rPr lang="hu-HU" sz="2000" i="1" spc="-30" dirty="0" err="1"/>
              <a:t>Whaling</a:t>
            </a:r>
            <a:r>
              <a:rPr lang="hu-HU" sz="2000" i="1" spc="-30" dirty="0"/>
              <a:t> (1999) </a:t>
            </a:r>
            <a:r>
              <a:rPr lang="hu-HU" sz="2000" spc="-30" dirty="0"/>
              <a:t>alapján</a:t>
            </a:r>
            <a:r>
              <a:rPr lang="hu-HU" sz="2000" i="1" spc="-30" dirty="0"/>
              <a:t>.</a:t>
            </a:r>
          </a:p>
          <a:p>
            <a:pPr>
              <a:lnSpc>
                <a:spcPct val="90000"/>
              </a:lnSpc>
            </a:pPr>
            <a:endParaRPr lang="hu-HU" sz="2000" i="1" spc="-30" dirty="0"/>
          </a:p>
          <a:p>
            <a:pPr>
              <a:lnSpc>
                <a:spcPct val="90000"/>
              </a:lnSpc>
            </a:pPr>
            <a:r>
              <a:rPr lang="hu-HU" sz="2000" u="sng" spc="-30" dirty="0"/>
              <a:t>Forrás</a:t>
            </a:r>
            <a:r>
              <a:rPr lang="hu-HU" sz="2000" spc="-30" dirty="0"/>
              <a:t>: </a:t>
            </a:r>
          </a:p>
          <a:p>
            <a:pPr>
              <a:lnSpc>
                <a:spcPct val="90000"/>
              </a:lnSpc>
            </a:pPr>
            <a:r>
              <a:rPr lang="hu-HU" sz="2000" spc="-30" dirty="0"/>
              <a:t>George D. </a:t>
            </a:r>
            <a:r>
              <a:rPr lang="hu-HU" sz="2000" spc="-30" dirty="0" err="1"/>
              <a:t>Chryssides</a:t>
            </a:r>
            <a:r>
              <a:rPr lang="hu-HU" sz="2000" spc="-30" dirty="0"/>
              <a:t> </a:t>
            </a:r>
            <a:br>
              <a:rPr lang="hu-HU" sz="2000" spc="-30" dirty="0"/>
            </a:br>
            <a:r>
              <a:rPr lang="hu-HU" sz="2000" spc="-30" dirty="0"/>
              <a:t>and Ron </a:t>
            </a:r>
            <a:r>
              <a:rPr lang="hu-HU" sz="2000" spc="-30" dirty="0" err="1"/>
              <a:t>Geaves</a:t>
            </a:r>
            <a:r>
              <a:rPr lang="hu-HU" sz="2000" spc="-30" dirty="0"/>
              <a:t>, </a:t>
            </a:r>
            <a:br>
              <a:rPr lang="hu-HU" sz="2000" spc="-30" dirty="0"/>
            </a:br>
            <a:r>
              <a:rPr lang="hu-HU" sz="2000" i="1" spc="-30" dirty="0"/>
              <a:t>The </a:t>
            </a:r>
            <a:r>
              <a:rPr lang="hu-HU" sz="2000" i="1" spc="-30" dirty="0" err="1"/>
              <a:t>Study</a:t>
            </a:r>
            <a:r>
              <a:rPr lang="hu-HU" sz="2000" i="1" spc="-30" dirty="0"/>
              <a:t> of </a:t>
            </a:r>
            <a:r>
              <a:rPr lang="hu-HU" sz="2000" i="1" spc="-30" dirty="0" err="1"/>
              <a:t>Religion</a:t>
            </a:r>
            <a:r>
              <a:rPr lang="hu-HU" sz="2000" i="1" spc="-30" dirty="0"/>
              <a:t>: </a:t>
            </a:r>
            <a:br>
              <a:rPr lang="hu-HU" sz="2000" i="1" spc="-30" dirty="0"/>
            </a:br>
            <a:r>
              <a:rPr lang="hu-HU" sz="2000" i="1" spc="-30" dirty="0"/>
              <a:t>An </a:t>
            </a:r>
            <a:r>
              <a:rPr lang="hu-HU" sz="2000" i="1" spc="-30" dirty="0" err="1"/>
              <a:t>introduction</a:t>
            </a:r>
            <a:r>
              <a:rPr lang="hu-HU" sz="2000" i="1" spc="-30" dirty="0"/>
              <a:t> </a:t>
            </a:r>
            <a:r>
              <a:rPr lang="hu-HU" sz="2000" i="1" spc="-30" dirty="0" err="1"/>
              <a:t>to</a:t>
            </a:r>
            <a:r>
              <a:rPr lang="hu-HU" sz="2000" i="1" spc="-30" dirty="0"/>
              <a:t> </a:t>
            </a:r>
            <a:r>
              <a:rPr lang="hu-HU" sz="2000" i="1" spc="-30" dirty="0" err="1"/>
              <a:t>key</a:t>
            </a:r>
            <a:r>
              <a:rPr lang="hu-HU" sz="2000" i="1" spc="-30" dirty="0"/>
              <a:t> </a:t>
            </a:r>
            <a:r>
              <a:rPr lang="hu-HU" sz="2000" i="1" spc="-30" dirty="0" err="1"/>
              <a:t>ideas</a:t>
            </a:r>
            <a:r>
              <a:rPr lang="hu-HU" sz="2000" i="1" spc="-30" dirty="0"/>
              <a:t> and </a:t>
            </a:r>
            <a:r>
              <a:rPr lang="hu-HU" sz="2000" i="1" spc="-30" dirty="0" err="1"/>
              <a:t>methods</a:t>
            </a:r>
            <a:r>
              <a:rPr lang="hu-HU" sz="2000" spc="-30" dirty="0"/>
              <a:t> (2nd. </a:t>
            </a:r>
            <a:r>
              <a:rPr lang="hu-HU" sz="2000" spc="-30" dirty="0" err="1"/>
              <a:t>edition</a:t>
            </a:r>
            <a:r>
              <a:rPr lang="hu-HU" sz="2000" spc="-30" dirty="0"/>
              <a:t>, London, etc.: </a:t>
            </a:r>
            <a:r>
              <a:rPr lang="hu-HU" sz="2000" spc="-30" dirty="0" err="1"/>
              <a:t>Bloomsbury</a:t>
            </a:r>
            <a:r>
              <a:rPr lang="hu-HU" sz="2000" spc="-30" dirty="0"/>
              <a:t>, 2014), p. 35.</a:t>
            </a:r>
          </a:p>
        </p:txBody>
      </p:sp>
      <p:sp>
        <p:nvSpPr>
          <p:cNvPr id="6" name="Szövegdoboz 5"/>
          <p:cNvSpPr txBox="1"/>
          <p:nvPr/>
        </p:nvSpPr>
        <p:spPr>
          <a:xfrm>
            <a:off x="9829800" y="6072575"/>
            <a:ext cx="2017060" cy="646331"/>
          </a:xfrm>
          <a:prstGeom prst="rect">
            <a:avLst/>
          </a:prstGeom>
          <a:solidFill>
            <a:schemeClr val="accent3">
              <a:lumMod val="40000"/>
              <a:lumOff val="60000"/>
            </a:schemeClr>
          </a:solidFill>
        </p:spPr>
        <p:txBody>
          <a:bodyPr wrap="square" rtlCol="0">
            <a:spAutoFit/>
          </a:bodyPr>
          <a:lstStyle/>
          <a:p>
            <a:r>
              <a:rPr lang="hu-HU" i="1" dirty="0"/>
              <a:t>Nem kell ezeket a listákat bemagolni!</a:t>
            </a:r>
          </a:p>
        </p:txBody>
      </p:sp>
      <p:cxnSp>
        <p:nvCxnSpPr>
          <p:cNvPr id="8" name="Egyenes összekötő 7">
            <a:extLst>
              <a:ext uri="{FF2B5EF4-FFF2-40B4-BE49-F238E27FC236}">
                <a16:creationId xmlns:a16="http://schemas.microsoft.com/office/drawing/2014/main" id="{2ED60936-E121-4564-86A3-C7478E2FD6D3}"/>
              </a:ext>
            </a:extLst>
          </p:cNvPr>
          <p:cNvCxnSpPr/>
          <p:nvPr/>
        </p:nvCxnSpPr>
        <p:spPr>
          <a:xfrm>
            <a:off x="9075464" y="3151077"/>
            <a:ext cx="0" cy="28623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567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49974"/>
            <a:ext cx="10515600" cy="939240"/>
          </a:xfrm>
        </p:spPr>
        <p:txBody>
          <a:bodyPr/>
          <a:lstStyle/>
          <a:p>
            <a:r>
              <a:rPr lang="hu-HU" dirty="0"/>
              <a:t>5) Egy új típusú meghatározás</a:t>
            </a:r>
          </a:p>
        </p:txBody>
      </p:sp>
      <p:sp>
        <p:nvSpPr>
          <p:cNvPr id="3" name="Tartalom helye 2"/>
          <p:cNvSpPr>
            <a:spLocks noGrp="1"/>
          </p:cNvSpPr>
          <p:nvPr>
            <p:ph idx="1"/>
          </p:nvPr>
        </p:nvSpPr>
        <p:spPr>
          <a:xfrm>
            <a:off x="838199" y="1331259"/>
            <a:ext cx="11196919" cy="5378823"/>
          </a:xfrm>
        </p:spPr>
        <p:txBody>
          <a:bodyPr>
            <a:normAutofit/>
          </a:bodyPr>
          <a:lstStyle/>
          <a:p>
            <a:r>
              <a:rPr lang="hu-HU" i="1" dirty="0"/>
              <a:t>Ludwig Wittgenstein </a:t>
            </a:r>
            <a:r>
              <a:rPr lang="hu-HU" dirty="0"/>
              <a:t>(1889-1951): a „családi hasonlóság” fogalma</a:t>
            </a:r>
            <a:br>
              <a:rPr lang="hu-HU" dirty="0"/>
            </a:br>
            <a:r>
              <a:rPr lang="hu-HU" sz="2400" dirty="0"/>
              <a:t>(vö. pl. a „játék” fogalmának a meghatározása).</a:t>
            </a:r>
            <a:endParaRPr lang="hu-HU" dirty="0"/>
          </a:p>
          <a:p>
            <a:r>
              <a:rPr lang="hu-HU" u="sng" dirty="0"/>
              <a:t>Javasolt meghatározás</a:t>
            </a:r>
            <a:r>
              <a:rPr lang="hu-HU" dirty="0"/>
              <a:t>: </a:t>
            </a:r>
            <a:r>
              <a:rPr lang="hu-HU" i="1" dirty="0"/>
              <a:t>vallás </a:t>
            </a:r>
            <a:r>
              <a:rPr lang="hu-HU" dirty="0"/>
              <a:t>az, amely bizonyos tulajdonságok közül ha nem is az összessel, de elegendő számúval (mennyivel?) rendelkezik.</a:t>
            </a:r>
          </a:p>
          <a:p>
            <a:endParaRPr lang="hu-HU" dirty="0"/>
          </a:p>
          <a:p>
            <a:endParaRPr lang="hu-HU" dirty="0"/>
          </a:p>
          <a:p>
            <a:endParaRPr lang="hu-HU" dirty="0"/>
          </a:p>
          <a:p>
            <a:endParaRPr lang="hu-HU" dirty="0"/>
          </a:p>
          <a:p>
            <a:endParaRPr lang="hu-HU" dirty="0"/>
          </a:p>
        </p:txBody>
      </p:sp>
      <p:sp>
        <p:nvSpPr>
          <p:cNvPr id="4" name="Szövegdoboz 3"/>
          <p:cNvSpPr txBox="1"/>
          <p:nvPr/>
        </p:nvSpPr>
        <p:spPr>
          <a:xfrm>
            <a:off x="1640547" y="3018560"/>
            <a:ext cx="8108571" cy="3785652"/>
          </a:xfrm>
          <a:prstGeom prst="rect">
            <a:avLst/>
          </a:prstGeom>
          <a:noFill/>
        </p:spPr>
        <p:txBody>
          <a:bodyPr wrap="square" rtlCol="0">
            <a:spAutoFit/>
          </a:bodyPr>
          <a:lstStyle/>
          <a:p>
            <a:r>
              <a:rPr lang="hu-HU" sz="2400" i="1" dirty="0"/>
              <a:t>1. Természetfeletti lény(</a:t>
            </a:r>
            <a:r>
              <a:rPr lang="hu-HU" sz="2400" i="1" dirty="0" err="1"/>
              <a:t>ek</a:t>
            </a:r>
            <a:r>
              <a:rPr lang="hu-HU" sz="2400" i="1" dirty="0"/>
              <a:t>)be vetett hit</a:t>
            </a:r>
            <a:br>
              <a:rPr lang="hu-HU" sz="2400" i="1" dirty="0"/>
            </a:br>
            <a:r>
              <a:rPr lang="hu-HU" sz="2400" i="1" dirty="0"/>
              <a:t>2. Szent és profán tárgyak közötti különbségtétel</a:t>
            </a:r>
            <a:br>
              <a:rPr lang="hu-HU" sz="2400" i="1" dirty="0"/>
            </a:br>
            <a:r>
              <a:rPr lang="hu-HU" sz="2400" i="1" dirty="0"/>
              <a:t>3. Szent tárgyakra irányuló rituális cselekmények</a:t>
            </a:r>
            <a:br>
              <a:rPr lang="hu-HU" sz="2400" i="1" dirty="0"/>
            </a:br>
            <a:r>
              <a:rPr lang="hu-HU" sz="2400" i="1" dirty="0"/>
              <a:t>4. Az isten(</a:t>
            </a:r>
            <a:r>
              <a:rPr lang="hu-HU" sz="2400" i="1" dirty="0" err="1"/>
              <a:t>ek</a:t>
            </a:r>
            <a:r>
              <a:rPr lang="hu-HU" sz="2400" i="1" dirty="0"/>
              <a:t>) által elrendelt erkölcsi törvény</a:t>
            </a:r>
            <a:br>
              <a:rPr lang="hu-HU" sz="2400" i="1" dirty="0"/>
            </a:br>
            <a:r>
              <a:rPr lang="hu-HU" sz="2400" i="1" dirty="0"/>
              <a:t>5. Jellegzetesen vallási érzések, szent tárgyak jelenlétében </a:t>
            </a:r>
            <a:br>
              <a:rPr lang="hu-HU" sz="2400" i="1" dirty="0"/>
            </a:br>
            <a:r>
              <a:rPr lang="hu-HU" sz="2400" i="1" dirty="0"/>
              <a:t>     vagy rítusok során, amely az isten(</a:t>
            </a:r>
            <a:r>
              <a:rPr lang="hu-HU" sz="2400" i="1" dirty="0" err="1"/>
              <a:t>ek</a:t>
            </a:r>
            <a:r>
              <a:rPr lang="hu-HU" sz="2400" i="1" dirty="0"/>
              <a:t>)kel kapcsolatos</a:t>
            </a:r>
            <a:br>
              <a:rPr lang="hu-HU" sz="2400" i="1" dirty="0"/>
            </a:br>
            <a:r>
              <a:rPr lang="hu-HU" sz="2400" i="1" dirty="0"/>
              <a:t>6. Ima és az isten(</a:t>
            </a:r>
            <a:r>
              <a:rPr lang="hu-HU" sz="2400" i="1" dirty="0" err="1"/>
              <a:t>ek</a:t>
            </a:r>
            <a:r>
              <a:rPr lang="hu-HU" sz="2400" i="1" dirty="0"/>
              <a:t>)kel való kommunikáció más formái</a:t>
            </a:r>
            <a:br>
              <a:rPr lang="hu-HU" sz="2400" i="1" dirty="0"/>
            </a:br>
            <a:r>
              <a:rPr lang="hu-HU" sz="2400" i="1" dirty="0"/>
              <a:t>7. Világnézet</a:t>
            </a:r>
            <a:br>
              <a:rPr lang="hu-HU" sz="2400" i="1" dirty="0"/>
            </a:br>
            <a:r>
              <a:rPr lang="hu-HU" sz="2400" i="1" dirty="0"/>
              <a:t>8. Az egyén életének a világnézet szerint történő elrendezése</a:t>
            </a:r>
            <a:br>
              <a:rPr lang="hu-HU" sz="2400" i="1" dirty="0"/>
            </a:br>
            <a:r>
              <a:rPr lang="hu-HU" sz="2400" i="1" dirty="0"/>
              <a:t>9. Egy társadalmi szerveződés, amelyet az előzőek kötnek össze</a:t>
            </a:r>
            <a:endParaRPr lang="hu-HU" sz="2400" i="1" spc="100" dirty="0"/>
          </a:p>
        </p:txBody>
      </p:sp>
      <p:sp>
        <p:nvSpPr>
          <p:cNvPr id="5" name="Szövegdoboz 4"/>
          <p:cNvSpPr txBox="1"/>
          <p:nvPr/>
        </p:nvSpPr>
        <p:spPr>
          <a:xfrm>
            <a:off x="9090212" y="3151077"/>
            <a:ext cx="2944906" cy="2862322"/>
          </a:xfrm>
          <a:prstGeom prst="rect">
            <a:avLst/>
          </a:prstGeom>
          <a:noFill/>
        </p:spPr>
        <p:txBody>
          <a:bodyPr wrap="square" rtlCol="0">
            <a:spAutoFit/>
          </a:bodyPr>
          <a:lstStyle/>
          <a:p>
            <a:pPr>
              <a:lnSpc>
                <a:spcPct val="90000"/>
              </a:lnSpc>
            </a:pPr>
            <a:r>
              <a:rPr lang="hu-HU" sz="2000" i="1" spc="-30" dirty="0" err="1"/>
              <a:t>Alston</a:t>
            </a:r>
            <a:r>
              <a:rPr lang="hu-HU" sz="2000" i="1" spc="-30" dirty="0"/>
              <a:t> (1964) </a:t>
            </a:r>
            <a:r>
              <a:rPr lang="hu-HU" sz="2000" spc="-30" dirty="0"/>
              <a:t>alapján</a:t>
            </a:r>
            <a:r>
              <a:rPr lang="hu-HU" sz="2000" i="1" spc="-30" dirty="0"/>
              <a:t>.</a:t>
            </a:r>
          </a:p>
          <a:p>
            <a:pPr>
              <a:lnSpc>
                <a:spcPct val="90000"/>
              </a:lnSpc>
            </a:pPr>
            <a:endParaRPr lang="hu-HU" sz="2000" i="1" spc="-30" dirty="0"/>
          </a:p>
          <a:p>
            <a:pPr>
              <a:lnSpc>
                <a:spcPct val="90000"/>
              </a:lnSpc>
            </a:pPr>
            <a:r>
              <a:rPr lang="hu-HU" sz="2000" u="sng" spc="-30" dirty="0"/>
              <a:t>Forrás</a:t>
            </a:r>
            <a:r>
              <a:rPr lang="hu-HU" sz="2000" spc="-30" dirty="0"/>
              <a:t>: </a:t>
            </a:r>
          </a:p>
          <a:p>
            <a:pPr>
              <a:lnSpc>
                <a:spcPct val="90000"/>
              </a:lnSpc>
            </a:pPr>
            <a:r>
              <a:rPr lang="hu-HU" sz="2000" spc="-30" dirty="0"/>
              <a:t>George D. </a:t>
            </a:r>
            <a:r>
              <a:rPr lang="hu-HU" sz="2000" spc="-30" dirty="0" err="1"/>
              <a:t>Chryssides</a:t>
            </a:r>
            <a:r>
              <a:rPr lang="hu-HU" sz="2000" spc="-30" dirty="0"/>
              <a:t> </a:t>
            </a:r>
            <a:br>
              <a:rPr lang="hu-HU" sz="2000" spc="-30" dirty="0"/>
            </a:br>
            <a:r>
              <a:rPr lang="hu-HU" sz="2000" spc="-30" dirty="0"/>
              <a:t>and Ron </a:t>
            </a:r>
            <a:r>
              <a:rPr lang="hu-HU" sz="2000" spc="-30" dirty="0" err="1"/>
              <a:t>Geaves</a:t>
            </a:r>
            <a:r>
              <a:rPr lang="hu-HU" sz="2000" spc="-30" dirty="0"/>
              <a:t>, </a:t>
            </a:r>
            <a:br>
              <a:rPr lang="hu-HU" sz="2000" spc="-30" dirty="0"/>
            </a:br>
            <a:r>
              <a:rPr lang="hu-HU" sz="2000" i="1" spc="-30" dirty="0"/>
              <a:t>The </a:t>
            </a:r>
            <a:r>
              <a:rPr lang="hu-HU" sz="2000" i="1" spc="-30" dirty="0" err="1"/>
              <a:t>Study</a:t>
            </a:r>
            <a:r>
              <a:rPr lang="hu-HU" sz="2000" i="1" spc="-30" dirty="0"/>
              <a:t> of </a:t>
            </a:r>
            <a:r>
              <a:rPr lang="hu-HU" sz="2000" i="1" spc="-30" dirty="0" err="1"/>
              <a:t>Religion</a:t>
            </a:r>
            <a:r>
              <a:rPr lang="hu-HU" sz="2000" i="1" spc="-30" dirty="0"/>
              <a:t>: </a:t>
            </a:r>
            <a:br>
              <a:rPr lang="hu-HU" sz="2000" i="1" spc="-30" dirty="0"/>
            </a:br>
            <a:r>
              <a:rPr lang="hu-HU" sz="2000" i="1" spc="-30" dirty="0"/>
              <a:t>An </a:t>
            </a:r>
            <a:r>
              <a:rPr lang="hu-HU" sz="2000" i="1" spc="-30" dirty="0" err="1"/>
              <a:t>introduction</a:t>
            </a:r>
            <a:r>
              <a:rPr lang="hu-HU" sz="2000" i="1" spc="-30" dirty="0"/>
              <a:t> </a:t>
            </a:r>
            <a:r>
              <a:rPr lang="hu-HU" sz="2000" i="1" spc="-30" dirty="0" err="1"/>
              <a:t>to</a:t>
            </a:r>
            <a:r>
              <a:rPr lang="hu-HU" sz="2000" i="1" spc="-30" dirty="0"/>
              <a:t> </a:t>
            </a:r>
            <a:r>
              <a:rPr lang="hu-HU" sz="2000" i="1" spc="-30" dirty="0" err="1"/>
              <a:t>key</a:t>
            </a:r>
            <a:r>
              <a:rPr lang="hu-HU" sz="2000" i="1" spc="-30" dirty="0"/>
              <a:t> </a:t>
            </a:r>
            <a:r>
              <a:rPr lang="hu-HU" sz="2000" i="1" spc="-30" dirty="0" err="1"/>
              <a:t>ideas</a:t>
            </a:r>
            <a:r>
              <a:rPr lang="hu-HU" sz="2000" i="1" spc="-30" dirty="0"/>
              <a:t> and </a:t>
            </a:r>
            <a:r>
              <a:rPr lang="hu-HU" sz="2000" i="1" spc="-30" dirty="0" err="1"/>
              <a:t>methods</a:t>
            </a:r>
            <a:r>
              <a:rPr lang="hu-HU" sz="2000" spc="-30" dirty="0"/>
              <a:t> (2nd. </a:t>
            </a:r>
            <a:r>
              <a:rPr lang="hu-HU" sz="2000" spc="-30" dirty="0" err="1"/>
              <a:t>edition</a:t>
            </a:r>
            <a:r>
              <a:rPr lang="hu-HU" sz="2000" spc="-30" dirty="0"/>
              <a:t>, London, etc.: </a:t>
            </a:r>
            <a:r>
              <a:rPr lang="hu-HU" sz="2000" spc="-30" dirty="0" err="1"/>
              <a:t>Bloomsbury</a:t>
            </a:r>
            <a:r>
              <a:rPr lang="hu-HU" sz="2000" spc="-30" dirty="0"/>
              <a:t>, 2014), p. 35.</a:t>
            </a:r>
          </a:p>
        </p:txBody>
      </p:sp>
      <p:sp>
        <p:nvSpPr>
          <p:cNvPr id="7" name="Szövegdoboz 6"/>
          <p:cNvSpPr txBox="1"/>
          <p:nvPr/>
        </p:nvSpPr>
        <p:spPr>
          <a:xfrm>
            <a:off x="9829800" y="6072575"/>
            <a:ext cx="2017060" cy="646331"/>
          </a:xfrm>
          <a:prstGeom prst="rect">
            <a:avLst/>
          </a:prstGeom>
          <a:solidFill>
            <a:schemeClr val="accent3">
              <a:lumMod val="40000"/>
              <a:lumOff val="60000"/>
            </a:schemeClr>
          </a:solidFill>
        </p:spPr>
        <p:txBody>
          <a:bodyPr wrap="square" rtlCol="0">
            <a:spAutoFit/>
          </a:bodyPr>
          <a:lstStyle/>
          <a:p>
            <a:r>
              <a:rPr lang="hu-HU" i="1" dirty="0"/>
              <a:t>Nem kell ezeket a listákat bemagolni!</a:t>
            </a:r>
          </a:p>
        </p:txBody>
      </p:sp>
      <p:cxnSp>
        <p:nvCxnSpPr>
          <p:cNvPr id="8" name="Egyenes összekötő 7">
            <a:extLst>
              <a:ext uri="{FF2B5EF4-FFF2-40B4-BE49-F238E27FC236}">
                <a16:creationId xmlns:a16="http://schemas.microsoft.com/office/drawing/2014/main" id="{2B64BA18-0B8C-4722-BA03-CD3A44CD8C8E}"/>
              </a:ext>
            </a:extLst>
          </p:cNvPr>
          <p:cNvCxnSpPr/>
          <p:nvPr/>
        </p:nvCxnSpPr>
        <p:spPr>
          <a:xfrm>
            <a:off x="9075464" y="3151077"/>
            <a:ext cx="0" cy="28623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6592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6) És még egy másik típusú megközelítés</a:t>
            </a:r>
          </a:p>
        </p:txBody>
      </p:sp>
      <p:sp>
        <p:nvSpPr>
          <p:cNvPr id="3" name="Tartalom helye 2"/>
          <p:cNvSpPr>
            <a:spLocks noGrp="1"/>
          </p:cNvSpPr>
          <p:nvPr>
            <p:ph idx="1"/>
          </p:nvPr>
        </p:nvSpPr>
        <p:spPr>
          <a:xfrm>
            <a:off x="838199" y="1774824"/>
            <a:ext cx="11035553" cy="4723093"/>
          </a:xfrm>
        </p:spPr>
        <p:txBody>
          <a:bodyPr>
            <a:normAutofit/>
          </a:bodyPr>
          <a:lstStyle/>
          <a:p>
            <a:pPr>
              <a:lnSpc>
                <a:spcPct val="110000"/>
              </a:lnSpc>
              <a:spcBef>
                <a:spcPts val="1400"/>
              </a:spcBef>
            </a:pPr>
            <a:r>
              <a:rPr lang="hu-HU" u="sng" dirty="0"/>
              <a:t>Javaslat</a:t>
            </a:r>
            <a:r>
              <a:rPr lang="hu-HU" dirty="0"/>
              <a:t>: Nem létezik olyan, hogy „vallás”. Ez a fogalom csupán az újkorban jött létre a nyugati kultúrában. Korábban nem létezett, más kultúrákban nem létezik; vagy ha valami létezik is, az nem fedi a mai nyugati </a:t>
            </a:r>
            <a:r>
              <a:rPr lang="hu-HU" i="1" dirty="0"/>
              <a:t>vallás</a:t>
            </a:r>
            <a:r>
              <a:rPr lang="hu-HU" dirty="0"/>
              <a:t>-fogalmat.</a:t>
            </a:r>
          </a:p>
          <a:p>
            <a:pPr>
              <a:lnSpc>
                <a:spcPct val="110000"/>
              </a:lnSpc>
              <a:spcBef>
                <a:spcPts val="1400"/>
              </a:spcBef>
            </a:pPr>
            <a:r>
              <a:rPr lang="hu-HU" dirty="0"/>
              <a:t>Ezért ne keressünk objektív, minden körülmények között alkalmazható </a:t>
            </a:r>
            <a:br>
              <a:rPr lang="hu-HU" dirty="0"/>
            </a:br>
            <a:r>
              <a:rPr lang="hu-HU" dirty="0"/>
              <a:t>meghatározást a </a:t>
            </a:r>
            <a:r>
              <a:rPr lang="hu-HU" i="1" dirty="0"/>
              <a:t>vallás</a:t>
            </a:r>
            <a:r>
              <a:rPr lang="hu-HU" dirty="0"/>
              <a:t> fogalmára. </a:t>
            </a:r>
          </a:p>
          <a:p>
            <a:pPr>
              <a:lnSpc>
                <a:spcPct val="110000"/>
              </a:lnSpc>
              <a:spcBef>
                <a:spcPts val="1400"/>
              </a:spcBef>
            </a:pPr>
            <a:r>
              <a:rPr lang="hu-HU" dirty="0"/>
              <a:t>Inkább </a:t>
            </a:r>
            <a:r>
              <a:rPr lang="hu-HU" b="1" i="1" dirty="0"/>
              <a:t>egyes vallásos jelenségekről</a:t>
            </a:r>
            <a:r>
              <a:rPr lang="hu-HU" dirty="0"/>
              <a:t> beszéljünk </a:t>
            </a:r>
            <a:r>
              <a:rPr lang="hu-HU" sz="2400" dirty="0"/>
              <a:t>(pl. rítus; pl. papság; </a:t>
            </a:r>
            <a:br>
              <a:rPr lang="hu-HU" sz="2400" dirty="0"/>
            </a:br>
            <a:r>
              <a:rPr lang="hu-HU" sz="2400" dirty="0"/>
              <a:t>pl. vallási élmény)</a:t>
            </a:r>
            <a:r>
              <a:rPr lang="hu-HU" dirty="0"/>
              <a:t>, amelyeket modern nyugati fogalomrendszerünk </a:t>
            </a:r>
            <a:br>
              <a:rPr lang="hu-HU" dirty="0"/>
            </a:br>
            <a:r>
              <a:rPr lang="hu-HU" dirty="0"/>
              <a:t>kapcsol össze egyetlen </a:t>
            </a:r>
            <a:r>
              <a:rPr lang="hu-HU" i="1" dirty="0"/>
              <a:t>vallás</a:t>
            </a:r>
            <a:r>
              <a:rPr lang="hu-HU" dirty="0"/>
              <a:t>-fogalommá.</a:t>
            </a:r>
          </a:p>
        </p:txBody>
      </p:sp>
    </p:spTree>
    <p:extLst>
      <p:ext uri="{BB962C8B-B14F-4D97-AF65-F5344CB8AC3E}">
        <p14:creationId xmlns:p14="http://schemas.microsoft.com/office/powerpoint/2010/main" val="21936875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6) És még egy másik típusú megközelítés</a:t>
            </a:r>
          </a:p>
        </p:txBody>
      </p:sp>
      <p:sp>
        <p:nvSpPr>
          <p:cNvPr id="3" name="Tartalom helye 2"/>
          <p:cNvSpPr>
            <a:spLocks noGrp="1"/>
          </p:cNvSpPr>
          <p:nvPr>
            <p:ph idx="1"/>
          </p:nvPr>
        </p:nvSpPr>
        <p:spPr>
          <a:xfrm>
            <a:off x="838199" y="1774824"/>
            <a:ext cx="11035553" cy="4723093"/>
          </a:xfrm>
        </p:spPr>
        <p:txBody>
          <a:bodyPr>
            <a:normAutofit/>
          </a:bodyPr>
          <a:lstStyle/>
          <a:p>
            <a:pPr>
              <a:lnSpc>
                <a:spcPct val="110000"/>
              </a:lnSpc>
              <a:spcBef>
                <a:spcPts val="1400"/>
              </a:spcBef>
            </a:pPr>
            <a:r>
              <a:rPr lang="hu-HU" u="sng" dirty="0"/>
              <a:t>Javaslat</a:t>
            </a:r>
            <a:r>
              <a:rPr lang="hu-HU" dirty="0"/>
              <a:t>: Nem létezik olyan, hogy „vallás”. Ez a fogalom csupán az újkorban jött létre a nyugati kultúrában. Korábban nem létezett, más kultúrákban nem létezik; vagy ha valami létezik is, az nem fedi a mai nyugati </a:t>
            </a:r>
            <a:r>
              <a:rPr lang="hu-HU" i="1" dirty="0"/>
              <a:t>vallás</a:t>
            </a:r>
            <a:r>
              <a:rPr lang="hu-HU" dirty="0"/>
              <a:t>-fogalmat.</a:t>
            </a:r>
          </a:p>
          <a:p>
            <a:pPr>
              <a:lnSpc>
                <a:spcPct val="110000"/>
              </a:lnSpc>
              <a:spcBef>
                <a:spcPts val="1400"/>
              </a:spcBef>
            </a:pPr>
            <a:r>
              <a:rPr lang="hu-HU" dirty="0"/>
              <a:t>Ezért ne keressünk objektív, minden körülmények között alkalmazható </a:t>
            </a:r>
            <a:br>
              <a:rPr lang="hu-HU" dirty="0"/>
            </a:br>
            <a:r>
              <a:rPr lang="hu-HU" dirty="0"/>
              <a:t>meghatározást a </a:t>
            </a:r>
            <a:r>
              <a:rPr lang="hu-HU" i="1" dirty="0"/>
              <a:t>vallás</a:t>
            </a:r>
            <a:r>
              <a:rPr lang="hu-HU" dirty="0"/>
              <a:t> fogalmára. </a:t>
            </a:r>
          </a:p>
          <a:p>
            <a:pPr>
              <a:lnSpc>
                <a:spcPct val="110000"/>
              </a:lnSpc>
              <a:spcBef>
                <a:spcPts val="1400"/>
              </a:spcBef>
            </a:pPr>
            <a:r>
              <a:rPr lang="hu-HU" dirty="0"/>
              <a:t>Inkább </a:t>
            </a:r>
            <a:r>
              <a:rPr lang="hu-HU" b="1" i="1" dirty="0"/>
              <a:t>egyes vallásos jelenségekről</a:t>
            </a:r>
            <a:r>
              <a:rPr lang="hu-HU" dirty="0"/>
              <a:t> beszéljünk </a:t>
            </a:r>
            <a:r>
              <a:rPr lang="hu-HU" sz="2400" dirty="0"/>
              <a:t>(pl. rítus; pl. papság; </a:t>
            </a:r>
            <a:br>
              <a:rPr lang="hu-HU" sz="2400" dirty="0"/>
            </a:br>
            <a:r>
              <a:rPr lang="hu-HU" sz="2400" dirty="0"/>
              <a:t>pl. vallási élmény)</a:t>
            </a:r>
            <a:r>
              <a:rPr lang="hu-HU" dirty="0"/>
              <a:t>, amelyeket modern nyugati fogalomrendszerünk </a:t>
            </a:r>
            <a:br>
              <a:rPr lang="hu-HU" dirty="0"/>
            </a:br>
            <a:r>
              <a:rPr lang="hu-HU" dirty="0"/>
              <a:t>kapcsol össze egyetlen </a:t>
            </a:r>
            <a:r>
              <a:rPr lang="hu-HU" i="1" dirty="0"/>
              <a:t>vallás</a:t>
            </a:r>
            <a:r>
              <a:rPr lang="hu-HU" dirty="0"/>
              <a:t>-fogalommá.</a:t>
            </a:r>
          </a:p>
        </p:txBody>
      </p:sp>
      <p:sp>
        <p:nvSpPr>
          <p:cNvPr id="5" name="Szövegdoboz 4">
            <a:extLst>
              <a:ext uri="{FF2B5EF4-FFF2-40B4-BE49-F238E27FC236}">
                <a16:creationId xmlns:a16="http://schemas.microsoft.com/office/drawing/2014/main" id="{1D73BC35-C67E-4AE5-8D15-95E399F6FC0D}"/>
              </a:ext>
            </a:extLst>
          </p:cNvPr>
          <p:cNvSpPr txBox="1"/>
          <p:nvPr/>
        </p:nvSpPr>
        <p:spPr>
          <a:xfrm>
            <a:off x="7704944" y="6034334"/>
            <a:ext cx="4391285" cy="769441"/>
          </a:xfrm>
          <a:prstGeom prst="rect">
            <a:avLst/>
          </a:prstGeom>
          <a:solidFill>
            <a:srgbClr val="FFFF00"/>
          </a:solidFill>
        </p:spPr>
        <p:txBody>
          <a:bodyPr wrap="square" rtlCol="0">
            <a:spAutoFit/>
          </a:bodyPr>
          <a:lstStyle/>
          <a:p>
            <a:pPr algn="ctr"/>
            <a:r>
              <a:rPr lang="hu-HU" sz="2200" b="1" i="1" dirty="0"/>
              <a:t>Jövő héttől kezdve ezeket a vallási jelenségeket kezdjük el áttekinteni!</a:t>
            </a:r>
          </a:p>
        </p:txBody>
      </p:sp>
    </p:spTree>
    <p:extLst>
      <p:ext uri="{BB962C8B-B14F-4D97-AF65-F5344CB8AC3E}">
        <p14:creationId xmlns:p14="http://schemas.microsoft.com/office/powerpoint/2010/main" val="1165838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Feladat a következő hétre</a:t>
            </a:r>
          </a:p>
        </p:txBody>
      </p:sp>
      <p:sp>
        <p:nvSpPr>
          <p:cNvPr id="3" name="Tartalom helye 2"/>
          <p:cNvSpPr>
            <a:spLocks noGrp="1"/>
          </p:cNvSpPr>
          <p:nvPr>
            <p:ph idx="1"/>
          </p:nvPr>
        </p:nvSpPr>
        <p:spPr>
          <a:xfrm>
            <a:off x="569259" y="1825624"/>
            <a:ext cx="11353801" cy="4796401"/>
          </a:xfrm>
        </p:spPr>
        <p:txBody>
          <a:bodyPr>
            <a:noAutofit/>
          </a:bodyPr>
          <a:lstStyle/>
          <a:p>
            <a:pPr marL="0" indent="0" algn="ctr">
              <a:lnSpc>
                <a:spcPct val="150000"/>
              </a:lnSpc>
              <a:buNone/>
            </a:pPr>
            <a:r>
              <a:rPr lang="hu-HU" dirty="0"/>
              <a:t>Fogalmazzunk meg </a:t>
            </a:r>
            <a:r>
              <a:rPr lang="hu-HU" i="1" dirty="0" err="1"/>
              <a:t>ros</a:t>
            </a:r>
            <a:r>
              <a:rPr lang="hu-HU" i="1" dirty="0"/>
              <a:t> </a:t>
            </a:r>
            <a:r>
              <a:rPr lang="hu-HU" i="1" dirty="0" err="1"/>
              <a:t>hasana</a:t>
            </a:r>
            <a:r>
              <a:rPr lang="hu-HU" dirty="0"/>
              <a:t> vagy  </a:t>
            </a:r>
            <a:r>
              <a:rPr lang="hu-HU" i="1" dirty="0" err="1"/>
              <a:t>jom</a:t>
            </a:r>
            <a:r>
              <a:rPr lang="hu-HU" i="1" dirty="0"/>
              <a:t> </a:t>
            </a:r>
            <a:r>
              <a:rPr lang="hu-HU" i="1" dirty="0" err="1"/>
              <a:t>kippur</a:t>
            </a:r>
            <a:r>
              <a:rPr lang="hu-HU" dirty="0"/>
              <a:t> ünnepével kapcsolatban</a:t>
            </a:r>
          </a:p>
          <a:p>
            <a:pPr marL="3133725" indent="-623888">
              <a:lnSpc>
                <a:spcPct val="150000"/>
              </a:lnSpc>
              <a:buAutoNum type="arabicParenBoth"/>
            </a:pPr>
            <a:r>
              <a:rPr lang="hu-HU" dirty="0"/>
              <a:t>egy </a:t>
            </a:r>
            <a:r>
              <a:rPr lang="hu-HU" u="sng" dirty="0" err="1"/>
              <a:t>émikus</a:t>
            </a:r>
            <a:r>
              <a:rPr lang="hu-HU" dirty="0"/>
              <a:t> mondatot 	</a:t>
            </a:r>
            <a:r>
              <a:rPr lang="hu-HU" u="sng" dirty="0" err="1"/>
              <a:t>émikus</a:t>
            </a:r>
            <a:r>
              <a:rPr lang="hu-HU" dirty="0"/>
              <a:t> fogalmakkal, és</a:t>
            </a:r>
          </a:p>
          <a:p>
            <a:pPr marL="3133725" indent="-623888">
              <a:lnSpc>
                <a:spcPct val="150000"/>
              </a:lnSpc>
              <a:buAutoNum type="arabicParenBoth"/>
            </a:pPr>
            <a:r>
              <a:rPr lang="hu-HU" dirty="0"/>
              <a:t>egy </a:t>
            </a:r>
            <a:r>
              <a:rPr lang="hu-HU" u="sng" dirty="0" err="1"/>
              <a:t>étikus</a:t>
            </a:r>
            <a:r>
              <a:rPr lang="hu-HU" dirty="0"/>
              <a:t> mondatot 	</a:t>
            </a:r>
            <a:r>
              <a:rPr lang="hu-HU" u="sng" dirty="0" err="1"/>
              <a:t>étikus</a:t>
            </a:r>
            <a:r>
              <a:rPr lang="hu-HU" dirty="0"/>
              <a:t> fogalmakkal.</a:t>
            </a:r>
          </a:p>
          <a:p>
            <a:pPr marL="0" indent="0">
              <a:lnSpc>
                <a:spcPct val="130000"/>
              </a:lnSpc>
              <a:buNone/>
            </a:pPr>
            <a:endParaRPr lang="hu-HU" sz="1000" dirty="0"/>
          </a:p>
          <a:p>
            <a:pPr marL="0" indent="0" defTabSz="900113">
              <a:lnSpc>
                <a:spcPct val="120000"/>
              </a:lnSpc>
              <a:buNone/>
              <a:tabLst>
                <a:tab pos="1519238" algn="l"/>
              </a:tabLst>
            </a:pPr>
            <a:endParaRPr lang="hu-HU" sz="2800"/>
          </a:p>
          <a:p>
            <a:pPr marL="0" indent="0" defTabSz="900113">
              <a:lnSpc>
                <a:spcPct val="120000"/>
              </a:lnSpc>
              <a:buNone/>
              <a:tabLst>
                <a:tab pos="1519238" algn="l"/>
              </a:tabLst>
            </a:pPr>
            <a:r>
              <a:rPr lang="hu-HU" sz="2800" dirty="0" err="1"/>
              <a:t>Moodle</a:t>
            </a:r>
            <a:r>
              <a:rPr lang="hu-HU" sz="2800" dirty="0"/>
              <a:t>, hétfő este 23:59-ig.</a:t>
            </a:r>
            <a:br>
              <a:rPr lang="hu-HU" sz="2800" dirty="0"/>
            </a:br>
            <a:r>
              <a:rPr lang="hu-HU" sz="2800" dirty="0"/>
              <a:t>Pont: 5 pont (a szorgalmi időszakban szerezhető </a:t>
            </a:r>
            <a:r>
              <a:rPr lang="hu-HU" sz="2800" dirty="0" err="1"/>
              <a:t>max</a:t>
            </a:r>
            <a:r>
              <a:rPr lang="hu-HU" sz="2800" dirty="0"/>
              <a:t>. 50 pontból).</a:t>
            </a:r>
            <a:endParaRPr lang="hu-HU" sz="2800" i="1" dirty="0"/>
          </a:p>
        </p:txBody>
      </p:sp>
    </p:spTree>
    <p:extLst>
      <p:ext uri="{BB962C8B-B14F-4D97-AF65-F5344CB8AC3E}">
        <p14:creationId xmlns:p14="http://schemas.microsoft.com/office/powerpoint/2010/main" val="10903330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082018"/>
            <a:ext cx="10515600" cy="2729134"/>
          </a:xfrm>
        </p:spPr>
        <p:txBody>
          <a:bodyPr>
            <a:normAutofit/>
          </a:bodyPr>
          <a:lstStyle/>
          <a:p>
            <a:pPr algn="ctr">
              <a:lnSpc>
                <a:spcPct val="150000"/>
              </a:lnSpc>
            </a:pPr>
            <a:r>
              <a:rPr lang="hu-HU" i="1" noProof="0" dirty="0"/>
              <a:t>Köszönöm a figyelmet, és</a:t>
            </a:r>
            <a:br>
              <a:rPr lang="hu-HU" i="1" noProof="0" dirty="0"/>
            </a:br>
            <a:r>
              <a:rPr lang="hu-HU" i="1" noProof="0" dirty="0"/>
              <a:t>viszlát következő alkalommal!</a:t>
            </a:r>
          </a:p>
        </p:txBody>
      </p:sp>
    </p:spTree>
    <p:extLst>
      <p:ext uri="{BB962C8B-B14F-4D97-AF65-F5344CB8AC3E}">
        <p14:creationId xmlns:p14="http://schemas.microsoft.com/office/powerpoint/2010/main" val="166402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Feladat a mai alkalomra:</a:t>
            </a:r>
          </a:p>
        </p:txBody>
      </p:sp>
      <p:sp>
        <p:nvSpPr>
          <p:cNvPr id="3" name="Tartalom helye 2"/>
          <p:cNvSpPr>
            <a:spLocks noGrp="1"/>
          </p:cNvSpPr>
          <p:nvPr>
            <p:ph idx="1"/>
          </p:nvPr>
        </p:nvSpPr>
        <p:spPr>
          <a:xfrm>
            <a:off x="838199" y="1998230"/>
            <a:ext cx="11353801" cy="4494645"/>
          </a:xfrm>
        </p:spPr>
        <p:txBody>
          <a:bodyPr>
            <a:noAutofit/>
          </a:bodyPr>
          <a:lstStyle/>
          <a:p>
            <a:pPr marL="0" indent="0">
              <a:lnSpc>
                <a:spcPct val="120000"/>
              </a:lnSpc>
              <a:buNone/>
            </a:pPr>
            <a:r>
              <a:rPr lang="hu-HU" sz="2600" dirty="0"/>
              <a:t>Fogalmazzanak meg kutatási kérdéseket a </a:t>
            </a:r>
            <a:r>
              <a:rPr lang="hu-HU" sz="2600" b="1" u="sng" dirty="0"/>
              <a:t>focit kutató tudomány</a:t>
            </a:r>
            <a:r>
              <a:rPr lang="hu-HU" sz="2600" dirty="0"/>
              <a:t> számára, amelyek 		(1) történeti, </a:t>
            </a:r>
            <a:br>
              <a:rPr lang="hu-HU" sz="2600" dirty="0"/>
            </a:br>
            <a:r>
              <a:rPr lang="hu-HU" sz="2600" dirty="0"/>
              <a:t>		(2) társadalomtudományi, </a:t>
            </a:r>
            <a:br>
              <a:rPr lang="hu-HU" sz="2600" dirty="0"/>
            </a:br>
            <a:r>
              <a:rPr lang="hu-HU" sz="2600" dirty="0"/>
              <a:t>		(3) pszichológiai, </a:t>
            </a:r>
            <a:br>
              <a:rPr lang="hu-HU" sz="2600" dirty="0"/>
            </a:br>
            <a:r>
              <a:rPr lang="hu-HU" sz="2600" dirty="0"/>
              <a:t>		(4) biológiai, </a:t>
            </a:r>
            <a:br>
              <a:rPr lang="hu-HU" sz="2600" dirty="0"/>
            </a:br>
            <a:r>
              <a:rPr lang="hu-HU" sz="2600" dirty="0"/>
              <a:t>		(5) fizikai vagy egyéb jellegűek. </a:t>
            </a:r>
            <a:br>
              <a:rPr lang="hu-HU" sz="2600" dirty="0"/>
            </a:br>
            <a:r>
              <a:rPr lang="hu-HU" sz="2600" dirty="0"/>
              <a:t>								Legyenek </a:t>
            </a:r>
            <a:r>
              <a:rPr lang="hu-HU" sz="2600" dirty="0" err="1"/>
              <a:t>kreatívak</a:t>
            </a:r>
            <a:r>
              <a:rPr lang="hu-HU" sz="2600" dirty="0"/>
              <a:t>!</a:t>
            </a:r>
          </a:p>
          <a:p>
            <a:pPr marL="0" indent="0" defTabSz="900113">
              <a:lnSpc>
                <a:spcPct val="120000"/>
              </a:lnSpc>
              <a:buNone/>
              <a:tabLst>
                <a:tab pos="1519238" algn="l"/>
              </a:tabLst>
            </a:pPr>
            <a:r>
              <a:rPr lang="hu-HU" sz="2600" dirty="0" err="1"/>
              <a:t>Moodle</a:t>
            </a:r>
            <a:r>
              <a:rPr lang="hu-HU" sz="2600" dirty="0"/>
              <a:t>, hétfő este 23:59-ig.</a:t>
            </a:r>
            <a:br>
              <a:rPr lang="hu-HU" sz="2600" dirty="0"/>
            </a:br>
            <a:r>
              <a:rPr lang="hu-HU" sz="2600" dirty="0"/>
              <a:t>Pont: 5 pont (a szorgalmi időszakban szerezhető </a:t>
            </a:r>
            <a:r>
              <a:rPr lang="hu-HU" sz="2600" dirty="0" err="1"/>
              <a:t>max</a:t>
            </a:r>
            <a:r>
              <a:rPr lang="hu-HU" sz="2600" dirty="0"/>
              <a:t>. 50 pontból).</a:t>
            </a:r>
            <a:endParaRPr lang="hu-HU" sz="2600" i="1" dirty="0"/>
          </a:p>
        </p:txBody>
      </p:sp>
    </p:spTree>
    <p:extLst>
      <p:ext uri="{BB962C8B-B14F-4D97-AF65-F5344CB8AC3E}">
        <p14:creationId xmlns:p14="http://schemas.microsoft.com/office/powerpoint/2010/main" val="5248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43445"/>
            <a:ext cx="10781714" cy="1325563"/>
          </a:xfrm>
        </p:spPr>
        <p:txBody>
          <a:bodyPr>
            <a:normAutofit/>
          </a:bodyPr>
          <a:lstStyle/>
          <a:p>
            <a:pPr algn="just"/>
            <a:r>
              <a:rPr lang="hu-HU" sz="4000" dirty="0"/>
              <a:t>Kutatási kérdések a focit kutató tudomány számára:</a:t>
            </a:r>
          </a:p>
        </p:txBody>
      </p:sp>
      <p:sp>
        <p:nvSpPr>
          <p:cNvPr id="3" name="Tartalom helye 2"/>
          <p:cNvSpPr>
            <a:spLocks noGrp="1"/>
          </p:cNvSpPr>
          <p:nvPr>
            <p:ph idx="1"/>
          </p:nvPr>
        </p:nvSpPr>
        <p:spPr>
          <a:xfrm>
            <a:off x="838200" y="1288893"/>
            <a:ext cx="11007436" cy="5499832"/>
          </a:xfrm>
        </p:spPr>
        <p:txBody>
          <a:bodyPr>
            <a:noAutofit/>
          </a:bodyPr>
          <a:lstStyle/>
          <a:p>
            <a:pPr marL="0" indent="0" algn="just">
              <a:spcBef>
                <a:spcPts val="0"/>
              </a:spcBef>
              <a:buNone/>
            </a:pPr>
            <a:endParaRPr lang="hu-HU" sz="2200" dirty="0"/>
          </a:p>
          <a:p>
            <a:pPr marL="0" indent="0" algn="just">
              <a:spcBef>
                <a:spcPts val="0"/>
              </a:spcBef>
              <a:buNone/>
            </a:pPr>
            <a:r>
              <a:rPr lang="hu-HU" sz="2200" dirty="0"/>
              <a:t>1.	</a:t>
            </a:r>
            <a:r>
              <a:rPr lang="hu-HU" sz="2200" b="1" u="sng" dirty="0"/>
              <a:t>Történeti</a:t>
            </a:r>
            <a:r>
              <a:rPr lang="hu-HU" sz="2200" b="1" dirty="0"/>
              <a:t> </a:t>
            </a:r>
          </a:p>
          <a:p>
            <a:pPr marL="0" indent="0" algn="just">
              <a:spcBef>
                <a:spcPts val="0"/>
              </a:spcBef>
              <a:buNone/>
            </a:pPr>
            <a:r>
              <a:rPr lang="hu-HU" sz="2200" dirty="0"/>
              <a:t>-	</a:t>
            </a:r>
            <a:r>
              <a:rPr lang="hu-HU" sz="2200" b="1" dirty="0">
                <a:solidFill>
                  <a:schemeClr val="accent6">
                    <a:lumMod val="75000"/>
                  </a:schemeClr>
                </a:solidFill>
              </a:rPr>
              <a:t>Miért</a:t>
            </a:r>
            <a:r>
              <a:rPr lang="hu-HU" sz="2200" dirty="0"/>
              <a:t> volt szükség arra, hogy kialakuljon a nemzetközi fociliga?</a:t>
            </a:r>
          </a:p>
          <a:p>
            <a:pPr marL="0" indent="0" algn="just">
              <a:spcBef>
                <a:spcPts val="0"/>
              </a:spcBef>
              <a:buNone/>
            </a:pPr>
            <a:r>
              <a:rPr lang="hu-HU" sz="2200" dirty="0"/>
              <a:t>-	</a:t>
            </a:r>
            <a:r>
              <a:rPr lang="hu-HU" sz="2200" b="1" dirty="0">
                <a:solidFill>
                  <a:srgbClr val="B52F3C"/>
                </a:solidFill>
              </a:rPr>
              <a:t>Mikortól</a:t>
            </a:r>
            <a:r>
              <a:rPr lang="hu-HU" sz="2200" dirty="0"/>
              <a:t> beszélhetünk modern futballról?</a:t>
            </a:r>
          </a:p>
          <a:p>
            <a:pPr marL="0" indent="0" algn="just">
              <a:spcBef>
                <a:spcPts val="0"/>
              </a:spcBef>
              <a:buNone/>
            </a:pPr>
            <a:r>
              <a:rPr lang="hu-HU" sz="2200" dirty="0"/>
              <a:t>-	</a:t>
            </a:r>
            <a:r>
              <a:rPr lang="hu-HU" sz="2200" b="1" dirty="0">
                <a:solidFill>
                  <a:srgbClr val="B52F3C"/>
                </a:solidFill>
              </a:rPr>
              <a:t>Hogyan</a:t>
            </a:r>
            <a:r>
              <a:rPr lang="hu-HU" sz="2200" dirty="0"/>
              <a:t> és </a:t>
            </a:r>
            <a:r>
              <a:rPr lang="hu-HU" sz="2200" b="1" dirty="0">
                <a:solidFill>
                  <a:srgbClr val="B52F3C"/>
                </a:solidFill>
              </a:rPr>
              <a:t>kik</a:t>
            </a:r>
            <a:r>
              <a:rPr lang="hu-HU" sz="2200" dirty="0"/>
              <a:t> alapozták meg a modern futball létrejöttét?</a:t>
            </a:r>
          </a:p>
          <a:p>
            <a:pPr marL="0" indent="0" algn="just">
              <a:spcBef>
                <a:spcPts val="0"/>
              </a:spcBef>
              <a:buNone/>
            </a:pPr>
            <a:r>
              <a:rPr lang="hu-HU" sz="2200" dirty="0"/>
              <a:t>-	</a:t>
            </a:r>
            <a:r>
              <a:rPr lang="hu-HU" sz="2200" b="1" dirty="0">
                <a:solidFill>
                  <a:schemeClr val="accent6">
                    <a:lumMod val="75000"/>
                  </a:schemeClr>
                </a:solidFill>
              </a:rPr>
              <a:t>Mi</a:t>
            </a:r>
            <a:r>
              <a:rPr lang="hu-HU" sz="2200" dirty="0"/>
              <a:t> vezérelte azokat, akik a modern futballt létrehozták?</a:t>
            </a:r>
          </a:p>
          <a:p>
            <a:pPr marL="0" indent="0" algn="just">
              <a:spcBef>
                <a:spcPts val="0"/>
              </a:spcBef>
              <a:buNone/>
            </a:pPr>
            <a:r>
              <a:rPr lang="hu-HU" sz="2200" dirty="0"/>
              <a:t>-	</a:t>
            </a:r>
            <a:r>
              <a:rPr lang="hu-HU" sz="2200" b="1" dirty="0">
                <a:solidFill>
                  <a:srgbClr val="B52F3C"/>
                </a:solidFill>
              </a:rPr>
              <a:t>Mikor</a:t>
            </a:r>
            <a:r>
              <a:rPr lang="hu-HU" sz="2200" dirty="0"/>
              <a:t> vált ennyire népszerűvé a futball?</a:t>
            </a:r>
          </a:p>
          <a:p>
            <a:pPr marL="0" indent="0" algn="just">
              <a:spcBef>
                <a:spcPts val="0"/>
              </a:spcBef>
              <a:buNone/>
            </a:pPr>
            <a:endParaRPr lang="hu-HU" sz="2200" dirty="0"/>
          </a:p>
          <a:p>
            <a:pPr marL="0" indent="0" algn="just">
              <a:spcBef>
                <a:spcPts val="0"/>
              </a:spcBef>
              <a:buNone/>
            </a:pPr>
            <a:endParaRPr lang="hu-HU" sz="2200" dirty="0"/>
          </a:p>
          <a:p>
            <a:pPr marL="0" indent="0" algn="just">
              <a:spcBef>
                <a:spcPts val="0"/>
              </a:spcBef>
              <a:buNone/>
            </a:pPr>
            <a:endParaRPr lang="hu-HU" sz="2200" dirty="0"/>
          </a:p>
          <a:p>
            <a:pPr marL="0" indent="0" algn="just">
              <a:spcBef>
                <a:spcPts val="0"/>
              </a:spcBef>
              <a:buNone/>
            </a:pPr>
            <a:endParaRPr lang="hu-HU" sz="2200" dirty="0"/>
          </a:p>
          <a:p>
            <a:pPr marL="0" indent="0" algn="just">
              <a:spcBef>
                <a:spcPts val="0"/>
              </a:spcBef>
              <a:buNone/>
            </a:pPr>
            <a:r>
              <a:rPr lang="hu-HU" sz="2200" dirty="0"/>
              <a:t>2.	</a:t>
            </a:r>
            <a:r>
              <a:rPr lang="hu-HU" sz="2200" b="1" u="sng" dirty="0"/>
              <a:t>Társadalomtudomány</a:t>
            </a:r>
            <a:r>
              <a:rPr lang="hu-HU" sz="2200" b="1" dirty="0"/>
              <a:t> </a:t>
            </a:r>
          </a:p>
          <a:p>
            <a:pPr marL="0" indent="0" algn="just">
              <a:spcBef>
                <a:spcPts val="0"/>
              </a:spcBef>
              <a:buNone/>
            </a:pPr>
            <a:r>
              <a:rPr lang="hu-HU" sz="2200" dirty="0"/>
              <a:t>-	Kik lehetnek egy focicsapat játékosai?</a:t>
            </a:r>
          </a:p>
          <a:p>
            <a:pPr marL="0" indent="0" algn="just">
              <a:spcBef>
                <a:spcPts val="0"/>
              </a:spcBef>
              <a:buNone/>
            </a:pPr>
            <a:r>
              <a:rPr lang="hu-HU" sz="2200" dirty="0"/>
              <a:t>-	Milyen módon osztja meg a társadalom a futball csapatokat?</a:t>
            </a:r>
          </a:p>
          <a:p>
            <a:pPr marL="0" indent="0" algn="just">
              <a:spcBef>
                <a:spcPts val="0"/>
              </a:spcBef>
              <a:buNone/>
            </a:pPr>
            <a:r>
              <a:rPr lang="hu-HU" sz="2200" dirty="0"/>
              <a:t>-	Mennyire lehetnek különbözőek egy csapat játékosai ?</a:t>
            </a:r>
          </a:p>
          <a:p>
            <a:pPr marL="0" indent="0" algn="just">
              <a:spcBef>
                <a:spcPts val="0"/>
              </a:spcBef>
              <a:buNone/>
            </a:pPr>
            <a:r>
              <a:rPr lang="hu-HU" sz="2200" dirty="0"/>
              <a:t>-	Milyen hatással bír a futball a társadalomra?</a:t>
            </a:r>
          </a:p>
          <a:p>
            <a:pPr marL="0" indent="0" algn="just">
              <a:spcBef>
                <a:spcPts val="0"/>
              </a:spcBef>
              <a:buNone/>
            </a:pPr>
            <a:r>
              <a:rPr lang="hu-HU" sz="2200" dirty="0"/>
              <a:t>-	Hatással van-e a futball egy országnak a gazdaságára?</a:t>
            </a:r>
          </a:p>
        </p:txBody>
      </p:sp>
      <p:sp>
        <p:nvSpPr>
          <p:cNvPr id="4" name="Téglalap: lekerekített 3">
            <a:extLst>
              <a:ext uri="{FF2B5EF4-FFF2-40B4-BE49-F238E27FC236}">
                <a16:creationId xmlns:a16="http://schemas.microsoft.com/office/drawing/2014/main" id="{FB512148-04B8-4F28-8DFD-CFC5C8570D3C}"/>
              </a:ext>
            </a:extLst>
          </p:cNvPr>
          <p:cNvSpPr/>
          <p:nvPr/>
        </p:nvSpPr>
        <p:spPr>
          <a:xfrm>
            <a:off x="9665463" y="1253092"/>
            <a:ext cx="2096086" cy="866229"/>
          </a:xfrm>
          <a:prstGeom prst="roundRect">
            <a:avLst/>
          </a:prstGeom>
          <a:solidFill>
            <a:srgbClr val="B52F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t>Ki? Mikor? Hogyan?</a:t>
            </a:r>
            <a:endParaRPr lang="en-US" sz="2400" b="1" dirty="0"/>
          </a:p>
        </p:txBody>
      </p:sp>
      <p:sp>
        <p:nvSpPr>
          <p:cNvPr id="5" name="Nyíl: lefelé mutató 4">
            <a:extLst>
              <a:ext uri="{FF2B5EF4-FFF2-40B4-BE49-F238E27FC236}">
                <a16:creationId xmlns:a16="http://schemas.microsoft.com/office/drawing/2014/main" id="{339B8E80-5B7C-4143-A7D8-A12DF737966E}"/>
              </a:ext>
            </a:extLst>
          </p:cNvPr>
          <p:cNvSpPr/>
          <p:nvPr/>
        </p:nvSpPr>
        <p:spPr>
          <a:xfrm>
            <a:off x="10569472" y="2147456"/>
            <a:ext cx="288068" cy="492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lipszis 5">
            <a:extLst>
              <a:ext uri="{FF2B5EF4-FFF2-40B4-BE49-F238E27FC236}">
                <a16:creationId xmlns:a16="http://schemas.microsoft.com/office/drawing/2014/main" id="{B52F7B86-705F-4131-A90A-4040EDBA1CF6}"/>
              </a:ext>
            </a:extLst>
          </p:cNvPr>
          <p:cNvSpPr/>
          <p:nvPr/>
        </p:nvSpPr>
        <p:spPr>
          <a:xfrm>
            <a:off x="9749549" y="2675627"/>
            <a:ext cx="1927913" cy="492370"/>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t>narratíva</a:t>
            </a:r>
            <a:endParaRPr lang="en-US" sz="2400" b="1" dirty="0"/>
          </a:p>
        </p:txBody>
      </p:sp>
      <p:sp>
        <p:nvSpPr>
          <p:cNvPr id="7" name="Nyíl: lefelé mutató 6">
            <a:extLst>
              <a:ext uri="{FF2B5EF4-FFF2-40B4-BE49-F238E27FC236}">
                <a16:creationId xmlns:a16="http://schemas.microsoft.com/office/drawing/2014/main" id="{2858B920-BFB4-4486-B5E1-3BDCFA7F564E}"/>
              </a:ext>
            </a:extLst>
          </p:cNvPr>
          <p:cNvSpPr/>
          <p:nvPr/>
        </p:nvSpPr>
        <p:spPr>
          <a:xfrm>
            <a:off x="10569472" y="3208599"/>
            <a:ext cx="288068" cy="492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elhő 7">
            <a:extLst>
              <a:ext uri="{FF2B5EF4-FFF2-40B4-BE49-F238E27FC236}">
                <a16:creationId xmlns:a16="http://schemas.microsoft.com/office/drawing/2014/main" id="{3A66BF04-E81F-4859-97E7-A2CD554F1A1C}"/>
              </a:ext>
            </a:extLst>
          </p:cNvPr>
          <p:cNvSpPr/>
          <p:nvPr/>
        </p:nvSpPr>
        <p:spPr>
          <a:xfrm>
            <a:off x="9299064" y="3683266"/>
            <a:ext cx="2828882" cy="866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t>Miért?</a:t>
            </a:r>
          </a:p>
          <a:p>
            <a:pPr algn="ctr"/>
            <a:r>
              <a:rPr lang="hu-HU" sz="2000" b="1" dirty="0"/>
              <a:t>mögöttes okok</a:t>
            </a:r>
            <a:endParaRPr lang="en-US" sz="2000" b="1" dirty="0"/>
          </a:p>
        </p:txBody>
      </p:sp>
    </p:spTree>
    <p:extLst>
      <p:ext uri="{BB962C8B-B14F-4D97-AF65-F5344CB8AC3E}">
        <p14:creationId xmlns:p14="http://schemas.microsoft.com/office/powerpoint/2010/main" val="1195470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43445"/>
            <a:ext cx="10781714" cy="1325563"/>
          </a:xfrm>
        </p:spPr>
        <p:txBody>
          <a:bodyPr>
            <a:normAutofit/>
          </a:bodyPr>
          <a:lstStyle/>
          <a:p>
            <a:pPr algn="just"/>
            <a:r>
              <a:rPr lang="hu-HU" sz="4000" dirty="0"/>
              <a:t>Kutatási kérdések a focit kutató tudomány számára:</a:t>
            </a:r>
          </a:p>
        </p:txBody>
      </p:sp>
      <p:sp>
        <p:nvSpPr>
          <p:cNvPr id="3" name="Tartalom helye 2"/>
          <p:cNvSpPr>
            <a:spLocks noGrp="1"/>
          </p:cNvSpPr>
          <p:nvPr>
            <p:ph idx="1"/>
          </p:nvPr>
        </p:nvSpPr>
        <p:spPr>
          <a:xfrm>
            <a:off x="838200" y="1288893"/>
            <a:ext cx="10992729" cy="5499832"/>
          </a:xfrm>
        </p:spPr>
        <p:txBody>
          <a:bodyPr>
            <a:noAutofit/>
          </a:bodyPr>
          <a:lstStyle/>
          <a:p>
            <a:pPr marL="0" indent="0" algn="just">
              <a:spcBef>
                <a:spcPts val="0"/>
              </a:spcBef>
              <a:buNone/>
            </a:pPr>
            <a:r>
              <a:rPr lang="hu-HU" sz="2200" dirty="0"/>
              <a:t>3.	</a:t>
            </a:r>
            <a:r>
              <a:rPr lang="hu-HU" sz="2200" b="1" u="sng" dirty="0"/>
              <a:t>Pszichológiai</a:t>
            </a:r>
            <a:r>
              <a:rPr lang="hu-HU" sz="2200" b="1" dirty="0"/>
              <a:t> </a:t>
            </a:r>
          </a:p>
          <a:p>
            <a:pPr marL="0" indent="0" algn="just">
              <a:spcBef>
                <a:spcPts val="0"/>
              </a:spcBef>
              <a:buNone/>
            </a:pPr>
            <a:r>
              <a:rPr lang="hu-HU" sz="2200" dirty="0"/>
              <a:t>-	Hogyan maradnak motiváltak nehéz helyzetekben a focisták?</a:t>
            </a:r>
          </a:p>
          <a:p>
            <a:pPr marL="0" indent="0" algn="just">
              <a:spcBef>
                <a:spcPts val="0"/>
              </a:spcBef>
              <a:buNone/>
            </a:pPr>
            <a:r>
              <a:rPr lang="hu-HU" sz="2200" dirty="0"/>
              <a:t>-	Hogyan összpontosítanak a focisták a jó játék érdekében?</a:t>
            </a:r>
          </a:p>
          <a:p>
            <a:pPr marL="0" indent="0" algn="just">
              <a:spcBef>
                <a:spcPts val="0"/>
              </a:spcBef>
              <a:buNone/>
            </a:pPr>
            <a:r>
              <a:rPr lang="hu-HU" sz="2200" dirty="0"/>
              <a:t>-	Miképpen fejlesztik szellemileg az edzők a játékosokat?</a:t>
            </a:r>
          </a:p>
          <a:p>
            <a:pPr marL="0" indent="0" algn="just">
              <a:spcBef>
                <a:spcPts val="0"/>
              </a:spcBef>
              <a:buNone/>
            </a:pPr>
            <a:r>
              <a:rPr lang="hu-HU" sz="2200" dirty="0"/>
              <a:t>-	Hogyan kezelik gondolataikat és érzelmeiket játék közben?</a:t>
            </a:r>
          </a:p>
          <a:p>
            <a:pPr marL="0" indent="0" algn="just">
              <a:spcBef>
                <a:spcPts val="0"/>
              </a:spcBef>
              <a:buNone/>
            </a:pPr>
            <a:r>
              <a:rPr lang="hu-HU" sz="2200" dirty="0"/>
              <a:t>-	A focista érzelmei és gondolatai hogyan befolyásolhatják a játékot?</a:t>
            </a:r>
          </a:p>
          <a:p>
            <a:pPr marL="0" indent="0" algn="just">
              <a:spcBef>
                <a:spcPts val="0"/>
              </a:spcBef>
              <a:buNone/>
            </a:pPr>
            <a:endParaRPr lang="hu-HU" sz="2200" dirty="0"/>
          </a:p>
          <a:p>
            <a:pPr marL="0" indent="0" algn="just">
              <a:spcBef>
                <a:spcPts val="0"/>
              </a:spcBef>
              <a:buNone/>
            </a:pPr>
            <a:r>
              <a:rPr lang="hu-HU" sz="2200" dirty="0"/>
              <a:t>4.	</a:t>
            </a:r>
            <a:r>
              <a:rPr lang="hu-HU" sz="2200" b="1" dirty="0"/>
              <a:t>Biológiai </a:t>
            </a:r>
          </a:p>
          <a:p>
            <a:pPr marL="0" indent="0" algn="just">
              <a:spcBef>
                <a:spcPts val="0"/>
              </a:spcBef>
              <a:buNone/>
            </a:pPr>
            <a:r>
              <a:rPr lang="hu-HU" sz="2200" dirty="0"/>
              <a:t>-	Miben segít az edzés a futballistának?		- Mennyi időt edz egy futballista?</a:t>
            </a:r>
          </a:p>
          <a:p>
            <a:pPr marL="0" indent="0" algn="just">
              <a:spcBef>
                <a:spcPts val="0"/>
              </a:spcBef>
              <a:buNone/>
            </a:pPr>
            <a:r>
              <a:rPr lang="hu-HU" sz="2200" dirty="0"/>
              <a:t>-	Hogyan kell táplálkozzon egy futballista?</a:t>
            </a:r>
          </a:p>
          <a:p>
            <a:pPr marL="0" indent="0" algn="just">
              <a:spcBef>
                <a:spcPts val="0"/>
              </a:spcBef>
              <a:buNone/>
            </a:pPr>
            <a:r>
              <a:rPr lang="hu-HU" sz="2200" dirty="0"/>
              <a:t>-	Mennyi pihenésre van szüksége egy futballistának?</a:t>
            </a:r>
          </a:p>
          <a:p>
            <a:pPr marL="0" indent="0" algn="just">
              <a:spcBef>
                <a:spcPts val="0"/>
              </a:spcBef>
              <a:buNone/>
            </a:pPr>
            <a:endParaRPr lang="hu-HU" sz="2200" dirty="0"/>
          </a:p>
          <a:p>
            <a:pPr marL="0" indent="0" algn="just">
              <a:spcBef>
                <a:spcPts val="0"/>
              </a:spcBef>
              <a:buNone/>
            </a:pPr>
            <a:r>
              <a:rPr lang="hu-HU" sz="2200" dirty="0"/>
              <a:t>5.	</a:t>
            </a:r>
            <a:r>
              <a:rPr lang="hu-HU" sz="2200" b="1" dirty="0"/>
              <a:t>Fizikai </a:t>
            </a:r>
          </a:p>
          <a:p>
            <a:pPr marL="266700" indent="0" algn="just">
              <a:spcBef>
                <a:spcPts val="0"/>
              </a:spcBef>
              <a:buNone/>
            </a:pPr>
            <a:r>
              <a:rPr lang="hu-HU" sz="2200" dirty="0"/>
              <a:t>Milyen testi, lelki, vagy szellemi adottságok szükségesek ahhoz, hogy egy egyszerű focistából kiváló, világhírű futballista váljon? Elég annyi, hogy jól tud futballozni, vagy fontosabb, hogy hány gólt rúgott? Egy focicsapatban ki a fontosabb?  A csatár, aki kiválóan tud taktikázni, vagy a kapus, aki minden gólt kivéd? Mi segíthet egy futballistának a jó fizikuma fenntartásához? </a:t>
            </a:r>
          </a:p>
          <a:p>
            <a:pPr marL="0" indent="0" algn="just">
              <a:spcBef>
                <a:spcPts val="0"/>
              </a:spcBef>
              <a:buNone/>
            </a:pPr>
            <a:endParaRPr lang="hu-HU" sz="2200" dirty="0"/>
          </a:p>
        </p:txBody>
      </p:sp>
    </p:spTree>
    <p:extLst>
      <p:ext uri="{BB962C8B-B14F-4D97-AF65-F5344CB8AC3E}">
        <p14:creationId xmlns:p14="http://schemas.microsoft.com/office/powerpoint/2010/main" val="3379255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43445"/>
            <a:ext cx="10515600" cy="1325563"/>
          </a:xfrm>
        </p:spPr>
        <p:txBody>
          <a:bodyPr/>
          <a:lstStyle/>
          <a:p>
            <a:r>
              <a:rPr lang="hu-HU" dirty="0" err="1"/>
              <a:t>Fociológiai</a:t>
            </a:r>
            <a:r>
              <a:rPr lang="hu-HU" dirty="0"/>
              <a:t> kutatási kérdések</a:t>
            </a:r>
          </a:p>
        </p:txBody>
      </p:sp>
      <p:sp>
        <p:nvSpPr>
          <p:cNvPr id="3" name="Tartalom helye 2"/>
          <p:cNvSpPr>
            <a:spLocks noGrp="1"/>
          </p:cNvSpPr>
          <p:nvPr>
            <p:ph idx="1"/>
          </p:nvPr>
        </p:nvSpPr>
        <p:spPr>
          <a:xfrm>
            <a:off x="838200" y="1288893"/>
            <a:ext cx="11007436" cy="5499832"/>
          </a:xfrm>
        </p:spPr>
        <p:txBody>
          <a:bodyPr>
            <a:noAutofit/>
          </a:bodyPr>
          <a:lstStyle/>
          <a:p>
            <a:pPr marL="0" indent="0" algn="just">
              <a:buNone/>
            </a:pPr>
            <a:r>
              <a:rPr lang="hu-HU" sz="2400" b="1" dirty="0"/>
              <a:t>(1) Történeti:</a:t>
            </a:r>
            <a:r>
              <a:rPr lang="hu-HU" sz="2400" dirty="0"/>
              <a:t> Hogyan jött rá az első ember erre a játékra? Miből keletkezett, mit csinált az első ember, amiből utána kialakult ez a játék és miért? Milyen fontos történelmi események kapcsolódnak futballeseményekhez? Hogyan alakult ki ez a sportág? Mitől lett ennyire népszerű? Maradtak fent emlékek a régi művelőiről?</a:t>
            </a:r>
          </a:p>
          <a:p>
            <a:pPr marL="0" indent="0" algn="just">
              <a:buNone/>
            </a:pPr>
            <a:endParaRPr lang="hu-HU" sz="2400" dirty="0"/>
          </a:p>
          <a:p>
            <a:pPr marL="0" indent="0" algn="just">
              <a:buNone/>
            </a:pPr>
            <a:r>
              <a:rPr lang="hu-HU" sz="2400" b="1" dirty="0"/>
              <a:t>(2) Társadalomtudományi:</a:t>
            </a:r>
            <a:r>
              <a:rPr lang="hu-HU" sz="2400" dirty="0"/>
              <a:t> Volt-e később olyan hatása a közvetlen </a:t>
            </a:r>
            <a:r>
              <a:rPr lang="hu-HU" sz="2400" dirty="0" err="1"/>
              <a:t>környezetekben</a:t>
            </a:r>
            <a:r>
              <a:rPr lang="hu-HU" sz="2400" dirty="0"/>
              <a:t> azokra az emberekre (ahol játszották), akik nem tudták elsajátítani a játékot? Ha igen pozitív vagy negatív volt? Kialakult-e hierarchia a sportág miatt? Milyen szerepet tölt be a foci a mai társadalomban? Megfigyelhető-e bizonyos mértékben valamiféle társadalmi rétegződés egy focicsapaton belül? </a:t>
            </a:r>
            <a:r>
              <a:rPr lang="it-IT" sz="2400" dirty="0"/>
              <a:t>Kivel mennek ki a meccsre?</a:t>
            </a:r>
            <a:endParaRPr lang="hu-HU" sz="2400" dirty="0"/>
          </a:p>
          <a:p>
            <a:pPr marL="0" indent="0" algn="just">
              <a:buNone/>
            </a:pPr>
            <a:endParaRPr lang="hu-HU" sz="2400" dirty="0"/>
          </a:p>
          <a:p>
            <a:pPr marL="0" indent="0" algn="just">
              <a:buNone/>
            </a:pPr>
            <a:r>
              <a:rPr lang="hu-HU" sz="2400" b="1" dirty="0"/>
              <a:t>(3) Pszichológiai:</a:t>
            </a:r>
            <a:r>
              <a:rPr lang="hu-HU" sz="2400" dirty="0"/>
              <a:t> Megfigyelések alapján inkább azok az emberek csatlakoztak a sporthoz, akiknek lelki problémáik voltak vagy inkább olyanok akik </a:t>
            </a:r>
            <a:r>
              <a:rPr lang="hu-HU" sz="2400" dirty="0" err="1"/>
              <a:t>kiegyensúlyozottak</a:t>
            </a:r>
            <a:r>
              <a:rPr lang="hu-HU" sz="2400" dirty="0"/>
              <a:t> voltak? Ha valakinek lelki problémája volt, segített rajta a sport? Miért vált ki hatásokat az emberekből?</a:t>
            </a:r>
          </a:p>
        </p:txBody>
      </p:sp>
    </p:spTree>
    <p:extLst>
      <p:ext uri="{BB962C8B-B14F-4D97-AF65-F5344CB8AC3E}">
        <p14:creationId xmlns:p14="http://schemas.microsoft.com/office/powerpoint/2010/main" val="3713494750"/>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4772</Words>
  <Application>Microsoft Office PowerPoint</Application>
  <PresentationFormat>Szélesvásznú</PresentationFormat>
  <Paragraphs>397</Paragraphs>
  <Slides>55</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55</vt:i4>
      </vt:variant>
    </vt:vector>
  </HeadingPairs>
  <TitlesOfParts>
    <vt:vector size="60" baseType="lpstr">
      <vt:lpstr>Arial</vt:lpstr>
      <vt:lpstr>Calibri</vt:lpstr>
      <vt:lpstr>Calibri Light</vt:lpstr>
      <vt:lpstr>Wingdings</vt:lpstr>
      <vt:lpstr>Office-téma</vt:lpstr>
      <vt:lpstr>Bevezetés a vallástudományba  3. Perspektívák a vallástudományban. A zsidóság kutatása</vt:lpstr>
      <vt:lpstr>PowerPoint-bemutató</vt:lpstr>
      <vt:lpstr>Egy kérdés…</vt:lpstr>
      <vt:lpstr>Mi a „zsidó” szó  ellentéte?</vt:lpstr>
      <vt:lpstr>Hogyan kutassuk a vallást?     (folyt.)          Különböző módszertanok (kiegészítés)</vt:lpstr>
      <vt:lpstr>Feladat a mai alkalomra:</vt:lpstr>
      <vt:lpstr>Kutatási kérdések a focit kutató tudomány számára:</vt:lpstr>
      <vt:lpstr>Kutatási kérdések a focit kutató tudomány számára:</vt:lpstr>
      <vt:lpstr>Fociológiai kutatási kérdések</vt:lpstr>
      <vt:lpstr>Fociológiai kutatási kérdések</vt:lpstr>
      <vt:lpstr>Hogyan kutassuk a vallást?     (folyt.)  Az étikus és az émikus perspektíva</vt:lpstr>
      <vt:lpstr>Perspektívák: ugyanaz más kontextusban = más értelmet kap</vt:lpstr>
      <vt:lpstr>émikus  vs.  étikus</vt:lpstr>
      <vt:lpstr>émikus  vs.  étikus</vt:lpstr>
      <vt:lpstr>Étikus és émikus szóhasználat</vt:lpstr>
      <vt:lpstr>Étikus és émikus szóhasználat</vt:lpstr>
      <vt:lpstr>émikus  vs.  étikus</vt:lpstr>
      <vt:lpstr>émikus  vs.  étikus</vt:lpstr>
      <vt:lpstr>émikus   vs.   étikus</vt:lpstr>
      <vt:lpstr>émikus   vs.   étikus</vt:lpstr>
      <vt:lpstr>émikus   vs.   étikus</vt:lpstr>
      <vt:lpstr>émikus   vs.   étikus</vt:lpstr>
      <vt:lpstr>Milyen fogalmakat használjunk?</vt:lpstr>
      <vt:lpstr>Milyen fogalmakat használjunk?</vt:lpstr>
      <vt:lpstr>Hogyan kutassuk a vallást?     (folyt.)  A valláskutató személyes motivációja</vt:lpstr>
      <vt:lpstr>A valláskutató személyes háttere, motivációi</vt:lpstr>
      <vt:lpstr>Magukat mi motiválta, mi motiválja,  hogy a zsidóságról tanuljanak?</vt:lpstr>
      <vt:lpstr>Magukat mi motiválta, mi motiválja,  hogy a zsidóságról tanuljanak?</vt:lpstr>
      <vt:lpstr>A valláskutató személyes  háttere, motivációi</vt:lpstr>
      <vt:lpstr>Személyes motiváció a zsidóság kutatásában</vt:lpstr>
      <vt:lpstr>Wissenschaft des Judentums (A zsidóság tudománya)</vt:lpstr>
      <vt:lpstr>A zsidóság tudományos kutatása (19. század)</vt:lpstr>
      <vt:lpstr>A zsidóság tudományos kutatása (19. század)</vt:lpstr>
      <vt:lpstr>Példa: a halákha szerepe és a prozbol</vt:lpstr>
      <vt:lpstr>A zsidóság tudományos kutatása (19. század)</vt:lpstr>
      <vt:lpstr>A zsidóság tudományos kutatása (20. század)</vt:lpstr>
      <vt:lpstr>Mi a vallás? Mi nem a vallás?      Ismétlés, folytatás és lezárás</vt:lpstr>
      <vt:lpstr>Vallás, ha…</vt:lpstr>
      <vt:lpstr>Vallás az, …   — kritériumok egy definícióhoz</vt:lpstr>
      <vt:lpstr>Mi a vallás? Mi nem a vallás?</vt:lpstr>
      <vt:lpstr>Mi a vallás? Mi nem a vallás?</vt:lpstr>
      <vt:lpstr>Thomas Kuhn és az „alakváltás” (Gestalt-switch)</vt:lpstr>
      <vt:lpstr>Thomas Kuhn és az „alakváltás” (Gestalt-switch)</vt:lpstr>
      <vt:lpstr>Milyen színű ez a ruha?</vt:lpstr>
      <vt:lpstr>Milyen színű ez a ruha?</vt:lpstr>
      <vt:lpstr>Milyen színű ez a ruha?</vt:lpstr>
      <vt:lpstr>Lehetséges stratégiák egy definíció alkotásához</vt:lpstr>
      <vt:lpstr>Lehetséges stratégiák egy definíció alkotásához</vt:lpstr>
      <vt:lpstr>Lehetséges stratégiák egy definíció alkotásához</vt:lpstr>
      <vt:lpstr>5) Egy új típusú meghatározás</vt:lpstr>
      <vt:lpstr>5) Egy új típusú meghatározás</vt:lpstr>
      <vt:lpstr>6) És még egy másik típusú megközelítés</vt:lpstr>
      <vt:lpstr>6) És még egy másik típusú megközelítés</vt:lpstr>
      <vt:lpstr>Feladat a következő hétre</vt:lpstr>
      <vt:lpstr>Köszönöm a figyelmet, és viszlát következő alkalommal!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birot</dc:creator>
  <cp:lastModifiedBy>Biró Tamás</cp:lastModifiedBy>
  <cp:revision>238</cp:revision>
  <dcterms:created xsi:type="dcterms:W3CDTF">2014-09-22T10:01:53Z</dcterms:created>
  <dcterms:modified xsi:type="dcterms:W3CDTF">2023-02-28T14:35:14Z</dcterms:modified>
</cp:coreProperties>
</file>