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2" r:id="rId2"/>
    <p:sldId id="372" r:id="rId3"/>
    <p:sldId id="373" r:id="rId4"/>
    <p:sldId id="661" r:id="rId5"/>
    <p:sldId id="302" r:id="rId6"/>
    <p:sldId id="357" r:id="rId7"/>
    <p:sldId id="329" r:id="rId8"/>
    <p:sldId id="334" r:id="rId9"/>
    <p:sldId id="314" r:id="rId10"/>
    <p:sldId id="341" r:id="rId11"/>
    <p:sldId id="333" r:id="rId12"/>
    <p:sldId id="360" r:id="rId13"/>
    <p:sldId id="365" r:id="rId14"/>
    <p:sldId id="367" r:id="rId15"/>
    <p:sldId id="335" r:id="rId16"/>
    <p:sldId id="340" r:id="rId17"/>
    <p:sldId id="346" r:id="rId18"/>
    <p:sldId id="303" r:id="rId19"/>
    <p:sldId id="349" r:id="rId20"/>
    <p:sldId id="354" r:id="rId21"/>
    <p:sldId id="371" r:id="rId22"/>
    <p:sldId id="370" r:id="rId23"/>
    <p:sldId id="361" r:id="rId24"/>
    <p:sldId id="363" r:id="rId25"/>
    <p:sldId id="356" r:id="rId26"/>
    <p:sldId id="350" r:id="rId27"/>
    <p:sldId id="351" r:id="rId28"/>
    <p:sldId id="362" r:id="rId29"/>
    <p:sldId id="352" r:id="rId30"/>
    <p:sldId id="353" r:id="rId31"/>
    <p:sldId id="305" r:id="rId32"/>
    <p:sldId id="306" r:id="rId33"/>
    <p:sldId id="307" r:id="rId34"/>
    <p:sldId id="364" r:id="rId35"/>
    <p:sldId id="308" r:id="rId3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600"/>
    <a:srgbClr val="D6B963"/>
    <a:srgbClr val="FF00FF"/>
    <a:srgbClr val="C55A11"/>
    <a:srgbClr val="FF0000"/>
    <a:srgbClr val="384454"/>
    <a:srgbClr val="D24E5B"/>
    <a:srgbClr val="843C0C"/>
    <a:srgbClr val="548235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A0805-D6C8-4A54-87CF-203834D88F54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CC5B1-E9A6-4952-AF28-A1678388BC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42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88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86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26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3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378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409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08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09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605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289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334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BF4A-FF0D-4989-B846-6CF683751571}" type="datetimeFigureOut">
              <a:rPr lang="hu-HU" smtClean="0"/>
              <a:t>2023. 02. 21.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350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tumblr.com/tumblr_lyoylcXdWK1qapwlw.jpg" TargetMode="External"/><Relationship Id="rId2" Type="http://schemas.openxmlformats.org/officeDocument/2006/relationships/hyperlink" Target="http://www.citisoft.com/web_images/blogs/Complex-System-Gu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itisoft.com/web_images/blogs/Complex-System-Gut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O6_ARMEhk5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agyarnarancs.hu/jo_nekunk/zsido-vallastudomany-nyilvanvalo-elnevezes-vagy-fabol-vaskarika-116627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egrad.hu/content/visegrad/9/fellegvar-lovagterem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birot.web.elte.hu/courses/2023-Misna/" TargetMode="External"/><Relationship Id="rId7" Type="http://schemas.microsoft.com/office/2007/relationships/hdphoto" Target="../media/hdphoto2.wdp"/><Relationship Id="rId2" Type="http://schemas.openxmlformats.org/officeDocument/2006/relationships/hyperlink" Target="http://birot.web.elte.hu/Mis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isoft.com/web_images/blogs/Complex-System-Gut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679078" y="121024"/>
            <a:ext cx="10636624" cy="3307977"/>
          </a:xfrm>
        </p:spPr>
        <p:txBody>
          <a:bodyPr>
            <a:normAutofit/>
          </a:bodyPr>
          <a:lstStyle/>
          <a:p>
            <a:r>
              <a:rPr lang="hu-HU" b="1" noProof="0" dirty="0"/>
              <a:t>Bevezetés a vallástudományba</a:t>
            </a:r>
            <a:br>
              <a:rPr lang="hu-HU" b="1" noProof="0" dirty="0"/>
            </a:br>
            <a:br>
              <a:rPr lang="hu-HU" sz="2400" b="1" noProof="0" dirty="0"/>
            </a:br>
            <a:r>
              <a:rPr lang="hu-HU" sz="5400" i="1" noProof="0" dirty="0"/>
              <a:t>2. Mi a vallástudomány?</a:t>
            </a:r>
            <a:br>
              <a:rPr lang="hu-HU" sz="5400" i="1" noProof="0" dirty="0"/>
            </a:br>
            <a:r>
              <a:rPr lang="hu-HU" sz="5400" i="1" noProof="0" dirty="0"/>
              <a:t>A vallástudomány haszna.</a:t>
            </a:r>
            <a:endParaRPr lang="hu-HU" sz="4900" b="1" i="1" noProof="0" dirty="0"/>
          </a:p>
        </p:txBody>
      </p:sp>
      <p:sp>
        <p:nvSpPr>
          <p:cNvPr id="2051" name="Alcím 2"/>
          <p:cNvSpPr>
            <a:spLocks noGrp="1"/>
          </p:cNvSpPr>
          <p:nvPr>
            <p:ph type="subTitle" idx="1"/>
          </p:nvPr>
        </p:nvSpPr>
        <p:spPr>
          <a:xfrm>
            <a:off x="1519519" y="4128250"/>
            <a:ext cx="9144000" cy="1169894"/>
          </a:xfrm>
        </p:spPr>
        <p:txBody>
          <a:bodyPr/>
          <a:lstStyle/>
          <a:p>
            <a:r>
              <a:rPr lang="hu-HU" altLang="hu-HU" sz="2800" b="1" noProof="0" dirty="0" err="1"/>
              <a:t>Biró</a:t>
            </a:r>
            <a:r>
              <a:rPr lang="hu-HU" altLang="hu-HU" sz="2800" b="1" noProof="0" dirty="0"/>
              <a:t> Tamás</a:t>
            </a:r>
          </a:p>
          <a:p>
            <a:r>
              <a:rPr lang="hu-HU" altLang="hu-HU" i="1" noProof="0" dirty="0"/>
              <a:t>birot@or-zse.hu, http://birot.web.elte.hu/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966884" y="551301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/>
              <a:t>2023. február 21.</a:t>
            </a:r>
          </a:p>
        </p:txBody>
      </p:sp>
    </p:spTree>
    <p:extLst>
      <p:ext uri="{BB962C8B-B14F-4D97-AF65-F5344CB8AC3E}">
        <p14:creationId xmlns:p14="http://schemas.microsoft.com/office/powerpoint/2010/main" val="1960317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A vallás mint </a:t>
            </a:r>
            <a:r>
              <a:rPr lang="hu-HU" u="sng" noProof="0" dirty="0"/>
              <a:t>rendszer</a:t>
            </a:r>
            <a:endParaRPr lang="hu-H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11400" cy="4821918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hu-HU" b="1" noProof="0" dirty="0"/>
              <a:t>Gondolati elemek, viselkedés, f</a:t>
            </a:r>
            <a:r>
              <a:rPr lang="hu-HU" b="1" noProof="0" dirty="0">
                <a:solidFill>
                  <a:prstClr val="black"/>
                </a:solidFill>
              </a:rPr>
              <a:t>izikai valóság, i</a:t>
            </a:r>
            <a:r>
              <a:rPr lang="hu-HU" b="1" noProof="0" dirty="0"/>
              <a:t>ntézmények…</a:t>
            </a:r>
            <a:endParaRPr lang="hu-HU" sz="2400" noProof="0" dirty="0"/>
          </a:p>
          <a:p>
            <a:pPr marL="0" indent="0">
              <a:lnSpc>
                <a:spcPct val="95000"/>
              </a:lnSpc>
              <a:buNone/>
            </a:pPr>
            <a:r>
              <a:rPr lang="hu-HU" b="1" noProof="0" dirty="0"/>
              <a:t>+ Külső környezet: </a:t>
            </a:r>
            <a:r>
              <a:rPr lang="hu-HU" sz="2400" noProof="0" dirty="0"/>
              <a:t>adott társadalom + biológiai és fizikai környezet/adottságok </a:t>
            </a:r>
            <a:br>
              <a:rPr lang="hu-HU" sz="2400" noProof="0" dirty="0"/>
            </a:br>
            <a:r>
              <a:rPr lang="hu-HU" sz="2400" noProof="0" dirty="0"/>
              <a:t>			+ az adott társadalmat körülvevő más kultúrák 	+ stb.</a:t>
            </a:r>
          </a:p>
          <a:p>
            <a:pPr marL="0" indent="0">
              <a:lnSpc>
                <a:spcPct val="95000"/>
              </a:lnSpc>
              <a:buNone/>
            </a:pPr>
            <a:endParaRPr lang="hu-HU" sz="300" noProof="0" dirty="0"/>
          </a:p>
          <a:p>
            <a:pPr marL="0" lvl="0" indent="0">
              <a:lnSpc>
                <a:spcPct val="95000"/>
              </a:lnSpc>
              <a:buNone/>
            </a:pPr>
            <a:r>
              <a:rPr lang="hu-HU" sz="3200" dirty="0">
                <a:solidFill>
                  <a:prstClr val="black"/>
                </a:solidFill>
              </a:rPr>
              <a:t>+ Mindez </a:t>
            </a:r>
            <a:r>
              <a:rPr lang="hu-HU" sz="3200" b="1" dirty="0">
                <a:solidFill>
                  <a:prstClr val="black"/>
                </a:solidFill>
              </a:rPr>
              <a:t>dinamikus rendszer:</a:t>
            </a:r>
            <a:r>
              <a:rPr lang="hu-HU" dirty="0">
                <a:solidFill>
                  <a:prstClr val="black"/>
                </a:solidFill>
              </a:rPr>
              <a:t> </a:t>
            </a:r>
            <a:br>
              <a:rPr lang="hu-HU" dirty="0">
                <a:solidFill>
                  <a:prstClr val="black"/>
                </a:solidFill>
              </a:rPr>
            </a:br>
            <a:r>
              <a:rPr lang="hu-HU" dirty="0">
                <a:solidFill>
                  <a:prstClr val="black"/>
                </a:solidFill>
              </a:rPr>
              <a:t>			időben változik, fejlődik, átalakul, szakad...</a:t>
            </a:r>
          </a:p>
          <a:p>
            <a:pPr marL="0" indent="0">
              <a:lnSpc>
                <a:spcPct val="95000"/>
              </a:lnSpc>
              <a:buNone/>
            </a:pPr>
            <a:endParaRPr lang="hu-HU" sz="1600" noProof="0" dirty="0"/>
          </a:p>
          <a:p>
            <a:pPr marL="0" indent="0">
              <a:lnSpc>
                <a:spcPct val="95000"/>
              </a:lnSpc>
              <a:buNone/>
            </a:pPr>
            <a:r>
              <a:rPr lang="hu-HU" noProof="0" dirty="0"/>
              <a:t>A rendszer leírható </a:t>
            </a:r>
            <a:r>
              <a:rPr lang="hu-HU" i="1" noProof="0" dirty="0"/>
              <a:t>szinkrón</a:t>
            </a:r>
            <a:r>
              <a:rPr lang="hu-HU" noProof="0" dirty="0"/>
              <a:t> </a:t>
            </a:r>
            <a:r>
              <a:rPr lang="hu-HU" sz="2000" noProof="0" dirty="0"/>
              <a:t>[„pillanatfelvétel”]</a:t>
            </a:r>
            <a:r>
              <a:rPr lang="hu-HU" noProof="0" dirty="0"/>
              <a:t> vagy </a:t>
            </a:r>
            <a:r>
              <a:rPr lang="hu-HU" i="1" noProof="0" dirty="0" err="1"/>
              <a:t>diakrón</a:t>
            </a:r>
            <a:r>
              <a:rPr lang="hu-HU" noProof="0" dirty="0"/>
              <a:t> </a:t>
            </a:r>
            <a:r>
              <a:rPr lang="hu-HU" sz="2000" noProof="0" dirty="0"/>
              <a:t>[„film”]</a:t>
            </a:r>
            <a:r>
              <a:rPr lang="hu-HU" noProof="0" dirty="0"/>
              <a:t> módon: </a:t>
            </a:r>
          </a:p>
          <a:p>
            <a:pPr marL="0" indent="0" defTabSz="942975">
              <a:lnSpc>
                <a:spcPct val="95000"/>
              </a:lnSpc>
              <a:buNone/>
              <a:tabLst>
                <a:tab pos="900113" algn="l"/>
                <a:tab pos="2424113" algn="l"/>
              </a:tabLst>
            </a:pPr>
            <a:r>
              <a:rPr lang="hu-HU" noProof="0" dirty="0"/>
              <a:t>	</a:t>
            </a:r>
            <a:r>
              <a:rPr lang="hu-HU" b="1" u="sng" dirty="0">
                <a:solidFill>
                  <a:srgbClr val="843C0C"/>
                </a:solidFill>
              </a:rPr>
              <a:t>szinkrón</a:t>
            </a:r>
            <a:r>
              <a:rPr lang="hu-HU" noProof="0" dirty="0"/>
              <a:t>: 	adott időpontra vonatkozik </a:t>
            </a:r>
            <a:r>
              <a:rPr lang="hu-HU" i="1" noProof="0" dirty="0"/>
              <a:t>(„itt és most”</a:t>
            </a:r>
            <a:r>
              <a:rPr lang="hu-HU" noProof="0" dirty="0"/>
              <a:t>; </a:t>
            </a:r>
            <a:r>
              <a:rPr lang="hu-HU" i="1" noProof="0" dirty="0"/>
              <a:t>„ott és akkor”).</a:t>
            </a:r>
            <a:r>
              <a:rPr lang="hu-HU" noProof="0" dirty="0"/>
              <a:t> </a:t>
            </a:r>
          </a:p>
          <a:p>
            <a:pPr marL="0" indent="0" defTabSz="942975">
              <a:lnSpc>
                <a:spcPct val="95000"/>
              </a:lnSpc>
              <a:buNone/>
              <a:tabLst>
                <a:tab pos="900113" algn="l"/>
                <a:tab pos="2424113" algn="l"/>
              </a:tabLst>
            </a:pPr>
            <a:r>
              <a:rPr lang="hu-HU" noProof="0" dirty="0"/>
              <a:t>	</a:t>
            </a:r>
            <a:r>
              <a:rPr lang="hu-HU" b="1" u="sng" dirty="0" err="1">
                <a:solidFill>
                  <a:srgbClr val="002060"/>
                </a:solidFill>
              </a:rPr>
              <a:t>diakrón</a:t>
            </a:r>
            <a:r>
              <a:rPr lang="hu-HU" noProof="0" dirty="0"/>
              <a:t>:	az időbeli változással foglalkozik.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612914" y="6109196"/>
            <a:ext cx="323668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spc="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Vallástörténet</a:t>
            </a:r>
          </a:p>
        </p:txBody>
      </p:sp>
      <p:cxnSp>
        <p:nvCxnSpPr>
          <p:cNvPr id="6" name="Összekötő: görbe 5"/>
          <p:cNvCxnSpPr/>
          <p:nvPr/>
        </p:nvCxnSpPr>
        <p:spPr>
          <a:xfrm>
            <a:off x="7980219" y="6039921"/>
            <a:ext cx="646550" cy="230833"/>
          </a:xfrm>
          <a:prstGeom prst="curvedConnector3">
            <a:avLst/>
          </a:prstGeom>
          <a:ln w="38100">
            <a:solidFill>
              <a:srgbClr val="1F4E7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865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 erre a hétre: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825624"/>
            <a:ext cx="11353801" cy="4926868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hu-HU" dirty="0"/>
              <a:t>Gyűjtsenek példákat „komplex rendszerekre”.</a:t>
            </a:r>
            <a:br>
              <a:rPr lang="hu-HU" dirty="0"/>
            </a:br>
            <a:r>
              <a:rPr lang="hu-HU" sz="2200" dirty="0"/>
              <a:t>(A </a:t>
            </a:r>
            <a:r>
              <a:rPr lang="hu-HU" sz="2200" i="1" dirty="0"/>
              <a:t>komplex rendszer</a:t>
            </a:r>
            <a:r>
              <a:rPr lang="hu-HU" sz="2200" dirty="0"/>
              <a:t> fogalmát nem definiáltuk egzakt módon. Most a cél: „ráérzés”.)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hu-HU" dirty="0"/>
              <a:t>Miben hasonlítanak, és miben nem hasonlítanak a példák a vallásra? Milyen értelemben tartja őket „komplex rendszereknek”? </a:t>
            </a:r>
            <a:br>
              <a:rPr lang="hu-HU" dirty="0"/>
            </a:br>
            <a:r>
              <a:rPr lang="hu-HU" dirty="0"/>
              <a:t>A részek hogyan adják ki az egészet? </a:t>
            </a:r>
            <a:br>
              <a:rPr lang="hu-HU" dirty="0"/>
            </a:br>
            <a:r>
              <a:rPr lang="hu-HU" dirty="0"/>
              <a:t>Hogyan vizsgálhatjuk, hogyan érthetjük meg őket?</a:t>
            </a:r>
          </a:p>
          <a:p>
            <a:pPr marL="0" indent="0" defTabSz="900113">
              <a:lnSpc>
                <a:spcPct val="130000"/>
              </a:lnSpc>
              <a:spcBef>
                <a:spcPts val="2400"/>
              </a:spcBef>
              <a:buNone/>
              <a:tabLst>
                <a:tab pos="1519238" algn="l"/>
              </a:tabLst>
            </a:pPr>
            <a:r>
              <a:rPr lang="hu-HU" dirty="0" err="1"/>
              <a:t>Moodle</a:t>
            </a:r>
            <a:r>
              <a:rPr lang="hu-HU" dirty="0"/>
              <a:t>, hétfő este 23:59-ig.</a:t>
            </a:r>
            <a:br>
              <a:rPr lang="hu-HU" dirty="0"/>
            </a:br>
            <a:r>
              <a:rPr lang="hu-HU" dirty="0"/>
              <a:t>Pont: 5 pont (a szorgalmi időszakban szerezhető </a:t>
            </a:r>
            <a:r>
              <a:rPr lang="hu-HU" dirty="0" err="1"/>
              <a:t>max</a:t>
            </a:r>
            <a:r>
              <a:rPr lang="hu-HU" dirty="0"/>
              <a:t>. 50 pontból).</a:t>
            </a:r>
          </a:p>
        </p:txBody>
      </p:sp>
    </p:spTree>
    <p:extLst>
      <p:ext uri="{BB962C8B-B14F-4D97-AF65-F5344CB8AC3E}">
        <p14:creationId xmlns:p14="http://schemas.microsoft.com/office/powerpoint/2010/main" val="268261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95305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Beérkezett válaszok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9824" y="1319134"/>
            <a:ext cx="11722307" cy="55388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600" dirty="0"/>
              <a:t>-társadalmak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600" dirty="0"/>
              <a:t>-az emberi agy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600" dirty="0"/>
              <a:t>-számítógépek</a:t>
            </a:r>
          </a:p>
          <a:p>
            <a:pPr marL="0" indent="0">
              <a:lnSpc>
                <a:spcPct val="100000"/>
              </a:lnSpc>
              <a:buNone/>
            </a:pPr>
            <a:endParaRPr lang="hu-HU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hu-HU" sz="2600" u="sng" dirty="0"/>
              <a:t>Az emberi szervezet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2600" dirty="0"/>
              <a:t>Alapvetően sejtekből áll, melyek kölcsönhatásban vannak egymással. A sejteken belül is megfigyelhetünk egyfajta rendszert a sejtalkotók között. A sejten belüli és a sejten kívüli történéseket a sejthártya választja el, illetve köti össze. A sejtek szövetet alkotnak, a szövetek szerveket, a szervek szervrendszerekbe rendeződnek, melyek úgyszintén hatással vannak egymásra, és ez az egész együttesen alkotja a szervezetet. Talán ez a legkomplexebb komplex rendszer, hiszen több szinten is komplex rendszerek alkotják.</a:t>
            </a:r>
          </a:p>
        </p:txBody>
      </p:sp>
      <p:cxnSp>
        <p:nvCxnSpPr>
          <p:cNvPr id="5" name="Egyenes összekötő 4"/>
          <p:cNvCxnSpPr/>
          <p:nvPr/>
        </p:nvCxnSpPr>
        <p:spPr>
          <a:xfrm flipV="1">
            <a:off x="3867462" y="3162924"/>
            <a:ext cx="5021705" cy="0"/>
          </a:xfrm>
          <a:prstGeom prst="line">
            <a:avLst/>
          </a:prstGeom>
          <a:ln w="57150">
            <a:solidFill>
              <a:srgbClr val="B52F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4137285" y="1588955"/>
            <a:ext cx="60560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/>
              <a:t>Bármilyen olyan rendszer, mi képes magától működni és szabályozza önmagát.</a:t>
            </a:r>
          </a:p>
        </p:txBody>
      </p:sp>
      <p:sp>
        <p:nvSpPr>
          <p:cNvPr id="8" name="Jobb oldali kapcsos zárójel 7"/>
          <p:cNvSpPr/>
          <p:nvPr/>
        </p:nvSpPr>
        <p:spPr>
          <a:xfrm>
            <a:off x="3162928" y="1364103"/>
            <a:ext cx="524656" cy="1397593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053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95305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Beérkezett válaszok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D994501-B64B-4B92-8732-D8E7952D2E12}"/>
              </a:ext>
            </a:extLst>
          </p:cNvPr>
          <p:cNvSpPr txBox="1"/>
          <p:nvPr/>
        </p:nvSpPr>
        <p:spPr>
          <a:xfrm>
            <a:off x="789709" y="1420868"/>
            <a:ext cx="10612581" cy="5632311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r>
              <a:rPr lang="hu-HU" sz="2400" b="1" dirty="0"/>
              <a:t>	család</a:t>
            </a:r>
          </a:p>
          <a:p>
            <a:endParaRPr lang="hu-HU" sz="2400" dirty="0"/>
          </a:p>
          <a:p>
            <a:r>
              <a:rPr lang="hu-HU" sz="2400" i="1" u="sng" dirty="0"/>
              <a:t>hasonlóság a valláshoz</a:t>
            </a:r>
            <a:r>
              <a:rPr lang="hu-HU" sz="2400" i="1" dirty="0"/>
              <a:t>:</a:t>
            </a:r>
          </a:p>
          <a:p>
            <a:r>
              <a:rPr lang="hu-HU" sz="2400" dirty="0"/>
              <a:t>- ugyanúgy emberek alkotják</a:t>
            </a:r>
          </a:p>
          <a:p>
            <a:r>
              <a:rPr lang="hu-HU" sz="2400" dirty="0"/>
              <a:t>- megjelenik benne a hierarchia</a:t>
            </a:r>
          </a:p>
          <a:p>
            <a:r>
              <a:rPr lang="hu-HU" sz="2400" dirty="0"/>
              <a:t>- ugyanúgy lehet normaképző</a:t>
            </a:r>
          </a:p>
          <a:p>
            <a:endParaRPr lang="hu-HU" sz="2400" dirty="0"/>
          </a:p>
          <a:p>
            <a:r>
              <a:rPr lang="hu-HU" sz="2400" i="1" u="sng" dirty="0"/>
              <a:t>különbözik a vallástól</a:t>
            </a:r>
            <a:r>
              <a:rPr lang="hu-HU" sz="2400" i="1" dirty="0"/>
              <a:t>:</a:t>
            </a:r>
          </a:p>
          <a:p>
            <a:r>
              <a:rPr lang="hu-HU" sz="2400" dirty="0"/>
              <a:t>- tagjai szorosabb (többnyire vérségi) kapcsolatban állnak egymással</a:t>
            </a:r>
          </a:p>
          <a:p>
            <a:r>
              <a:rPr lang="hu-HU" sz="2400" dirty="0"/>
              <a:t>- nehezebb a ki- és belépés a rendszerbe</a:t>
            </a:r>
          </a:p>
          <a:p>
            <a:r>
              <a:rPr lang="hu-HU" sz="2400" dirty="0"/>
              <a:t>- könnyebben reagál külső változásokra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b="1" dirty="0"/>
              <a:t>	egy cég</a:t>
            </a:r>
          </a:p>
          <a:p>
            <a:endParaRPr lang="hu-HU" sz="2400" dirty="0"/>
          </a:p>
          <a:p>
            <a:r>
              <a:rPr lang="hu-HU" sz="2400" i="1" u="sng" dirty="0"/>
              <a:t>hasonlóság a valláshoz</a:t>
            </a:r>
            <a:r>
              <a:rPr lang="hu-HU" sz="2400" i="1" dirty="0"/>
              <a:t>:</a:t>
            </a:r>
          </a:p>
          <a:p>
            <a:r>
              <a:rPr lang="hu-HU" sz="2400" dirty="0"/>
              <a:t>- ugyanúgy emberek alkotják</a:t>
            </a:r>
          </a:p>
          <a:p>
            <a:r>
              <a:rPr lang="hu-HU" sz="2400" dirty="0"/>
              <a:t>- jellemző rá a hierarchia</a:t>
            </a:r>
          </a:p>
          <a:p>
            <a:endParaRPr lang="hu-HU" sz="2400" dirty="0"/>
          </a:p>
          <a:p>
            <a:r>
              <a:rPr lang="hu-HU" sz="2400" i="1" u="sng" dirty="0"/>
              <a:t>különbözik a vallástól</a:t>
            </a:r>
            <a:r>
              <a:rPr lang="hu-HU" sz="2400" i="1" dirty="0"/>
              <a:t>:</a:t>
            </a:r>
          </a:p>
          <a:p>
            <a:r>
              <a:rPr lang="hu-HU" sz="2400" dirty="0"/>
              <a:t>- könnyebben reagál külső változásokra</a:t>
            </a:r>
          </a:p>
          <a:p>
            <a:r>
              <a:rPr lang="hu-HU" sz="2400" dirty="0"/>
              <a:t>- tagjait gazdasági érdek tartja össze</a:t>
            </a:r>
          </a:p>
          <a:p>
            <a:r>
              <a:rPr lang="hu-HU" sz="2400" dirty="0"/>
              <a:t>- könnyű a ki- és belépés a rendszerbe</a:t>
            </a:r>
          </a:p>
          <a:p>
            <a:r>
              <a:rPr lang="hu-HU" sz="2400" dirty="0"/>
              <a:t>- jellemzően nem normaképző </a:t>
            </a:r>
            <a:br>
              <a:rPr lang="hu-HU" sz="2400" dirty="0"/>
            </a:br>
            <a:r>
              <a:rPr lang="hu-HU" sz="2400" dirty="0"/>
              <a:t>(bár újabban van rá példa)</a:t>
            </a:r>
          </a:p>
        </p:txBody>
      </p:sp>
    </p:spTree>
    <p:extLst>
      <p:ext uri="{BB962C8B-B14F-4D97-AF65-F5344CB8AC3E}">
        <p14:creationId xmlns:p14="http://schemas.microsoft.com/office/powerpoint/2010/main" val="84451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95305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Beérkezett válaszok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66E8232-BA32-4D9A-A9FA-8D8D1B5065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74" t="14374" r="10910" b="11093"/>
          <a:stretch/>
        </p:blipFill>
        <p:spPr>
          <a:xfrm>
            <a:off x="1607933" y="1159545"/>
            <a:ext cx="8557798" cy="436179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E4FA732-558C-4505-969B-644CF87FAA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819" t="24492" r="10984" b="54296"/>
          <a:stretch/>
        </p:blipFill>
        <p:spPr>
          <a:xfrm>
            <a:off x="2026268" y="5521335"/>
            <a:ext cx="8139463" cy="12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5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64629" y="6228255"/>
            <a:ext cx="1106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i="1" dirty="0"/>
              <a:t>A képek forrása:</a:t>
            </a:r>
            <a:r>
              <a:rPr lang="hu-HU" sz="1600" dirty="0"/>
              <a:t> </a:t>
            </a:r>
            <a:r>
              <a:rPr lang="hu-HU" sz="1400" dirty="0">
                <a:hlinkClick r:id="rId2"/>
              </a:rPr>
              <a:t>http://www.citisoft.com/web_images/blogs/Complex-System-Gut.jpg</a:t>
            </a:r>
            <a:r>
              <a:rPr lang="hu-HU" sz="1400" dirty="0"/>
              <a:t>  ,  </a:t>
            </a:r>
            <a:r>
              <a:rPr lang="hu-HU" sz="1400" dirty="0">
                <a:hlinkClick r:id="rId3"/>
              </a:rPr>
              <a:t>http://media.tumblr.com/tumblr_lyoylcXdWK1qapwlw.jpg</a:t>
            </a:r>
            <a:r>
              <a:rPr lang="hu-HU" sz="1400" dirty="0"/>
              <a:t> </a:t>
            </a:r>
          </a:p>
          <a:p>
            <a:pPr algn="r"/>
            <a:r>
              <a:rPr lang="hu-HU" sz="1600" dirty="0"/>
              <a:t>Óraszerkezet, mint komplikált, de nem komplex rendszer ötlete: </a:t>
            </a:r>
            <a:r>
              <a:rPr lang="hu-HU" sz="1600" i="1" dirty="0"/>
              <a:t>Kertész János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40275"/>
            <a:ext cx="10515600" cy="1325563"/>
          </a:xfrm>
        </p:spPr>
        <p:txBody>
          <a:bodyPr/>
          <a:lstStyle/>
          <a:p>
            <a:r>
              <a:rPr lang="hu-HU" dirty="0"/>
              <a:t>Komplex rendszerek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95844"/>
            <a:ext cx="10269511" cy="4800027"/>
          </a:xfrm>
        </p:spPr>
        <p:txBody>
          <a:bodyPr>
            <a:normAutofit/>
          </a:bodyPr>
          <a:lstStyle/>
          <a:p>
            <a:r>
              <a:rPr lang="hu-HU" dirty="0"/>
              <a:t>Komplikált (de nem komplex)</a:t>
            </a:r>
          </a:p>
          <a:p>
            <a:pPr lvl="1"/>
            <a:r>
              <a:rPr lang="hu-HU" dirty="0"/>
              <a:t>Sok komponens</a:t>
            </a:r>
          </a:p>
          <a:p>
            <a:pPr lvl="1"/>
            <a:r>
              <a:rPr lang="hu-HU" dirty="0"/>
              <a:t>Lineáris kölcsönhatás + sorban egymás után</a:t>
            </a:r>
          </a:p>
          <a:p>
            <a:pPr lvl="1"/>
            <a:r>
              <a:rPr lang="hu-HU" dirty="0"/>
              <a:t>Egyszerű, áttekinthető viselkedés</a:t>
            </a:r>
          </a:p>
          <a:p>
            <a:pPr lvl="1"/>
            <a:r>
              <a:rPr lang="hu-HU" dirty="0"/>
              <a:t>…</a:t>
            </a:r>
          </a:p>
          <a:p>
            <a:pPr lvl="1"/>
            <a:endParaRPr lang="hu-HU" sz="1200" dirty="0"/>
          </a:p>
          <a:p>
            <a:r>
              <a:rPr lang="hu-HU" dirty="0"/>
              <a:t>Komplex:</a:t>
            </a:r>
          </a:p>
          <a:p>
            <a:pPr lvl="1"/>
            <a:r>
              <a:rPr lang="hu-HU" dirty="0"/>
              <a:t>Sok komponens</a:t>
            </a:r>
          </a:p>
          <a:p>
            <a:pPr lvl="1"/>
            <a:r>
              <a:rPr lang="hu-HU" dirty="0"/>
              <a:t>Komponensek komplex módon hatnak kölcsön</a:t>
            </a:r>
          </a:p>
          <a:p>
            <a:pPr lvl="1"/>
            <a:r>
              <a:rPr lang="hu-HU" dirty="0"/>
              <a:t>A rendszer viselkedése nem magától értetődő</a:t>
            </a:r>
          </a:p>
          <a:p>
            <a:pPr lvl="1"/>
            <a:r>
              <a:rPr lang="hu-HU" dirty="0"/>
              <a:t>…</a:t>
            </a:r>
          </a:p>
        </p:txBody>
      </p:sp>
      <p:pic>
        <p:nvPicPr>
          <p:cNvPr id="4" name="Picture 4" descr="http://www.citisoft.com/web_images/blogs/Complex-System-G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23" y="3560172"/>
            <a:ext cx="3405188" cy="275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tumblr.com/tumblr_lyoylcXdWK1qapwl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23" y="70548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13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981486" y="6429960"/>
            <a:ext cx="1106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i="1" dirty="0"/>
              <a:t>A kép forrása:</a:t>
            </a:r>
            <a:r>
              <a:rPr lang="hu-HU" sz="1600" dirty="0"/>
              <a:t> </a:t>
            </a:r>
            <a:r>
              <a:rPr lang="hu-HU" sz="1400" dirty="0">
                <a:hlinkClick r:id="rId2"/>
              </a:rPr>
              <a:t>http://www.citisoft.com/web_images/blogs/Complex-System-Gut.jpg</a:t>
            </a:r>
            <a:endParaRPr lang="hu-HU" sz="1600" i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40275"/>
            <a:ext cx="10515600" cy="1325563"/>
          </a:xfrm>
        </p:spPr>
        <p:txBody>
          <a:bodyPr/>
          <a:lstStyle/>
          <a:p>
            <a:r>
              <a:rPr lang="hu-HU" dirty="0"/>
              <a:t>Komplex rendszerek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95844"/>
            <a:ext cx="10515600" cy="4934116"/>
          </a:xfrm>
        </p:spPr>
        <p:txBody>
          <a:bodyPr>
            <a:normAutofit lnSpcReduction="10000"/>
          </a:bodyPr>
          <a:lstStyle/>
          <a:p>
            <a:pPr>
              <a:lnSpc>
                <a:spcPct val="124000"/>
              </a:lnSpc>
            </a:pPr>
            <a:r>
              <a:rPr lang="hu-HU" dirty="0"/>
              <a:t>A vallás, mint „komplex rendszer”: pl.</a:t>
            </a:r>
          </a:p>
          <a:p>
            <a:pPr lvl="1">
              <a:lnSpc>
                <a:spcPct val="124000"/>
              </a:lnSpc>
            </a:pPr>
            <a:r>
              <a:rPr lang="hu-HU" dirty="0"/>
              <a:t>A </a:t>
            </a:r>
            <a:r>
              <a:rPr lang="hu-HU" dirty="0">
                <a:solidFill>
                  <a:srgbClr val="D24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világkép </a:t>
            </a:r>
            <a:r>
              <a:rPr lang="hu-HU" dirty="0"/>
              <a:t>elemei (például istenek, démonok…) </a:t>
            </a:r>
            <a:br>
              <a:rPr lang="hu-HU" dirty="0"/>
            </a:br>
            <a:r>
              <a:rPr lang="hu-HU" dirty="0"/>
              <a:t>és a történeti </a:t>
            </a:r>
            <a:r>
              <a:rPr lang="hu-HU" i="1" dirty="0">
                <a:solidFill>
                  <a:srgbClr val="FF0000"/>
                </a:solidFill>
              </a:rPr>
              <a:t>narratívák</a:t>
            </a:r>
            <a:r>
              <a:rPr lang="hu-HU" i="1" dirty="0"/>
              <a:t> </a:t>
            </a:r>
            <a:r>
              <a:rPr lang="hu-HU" dirty="0"/>
              <a:t>(pl. mítoszok) adják</a:t>
            </a:r>
            <a:br>
              <a:rPr lang="hu-HU" dirty="0"/>
            </a:br>
            <a:r>
              <a:rPr lang="hu-HU" dirty="0"/>
              <a:t>egyes 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rítusok</a:t>
            </a:r>
            <a:r>
              <a:rPr lang="hu-HU" dirty="0"/>
              <a:t> „értelmét”, magyarázatát.</a:t>
            </a:r>
          </a:p>
          <a:p>
            <a:pPr lvl="1">
              <a:lnSpc>
                <a:spcPct val="124000"/>
              </a:lnSpc>
            </a:pPr>
            <a:r>
              <a:rPr lang="hu-HU" dirty="0"/>
              <a:t>Etikai 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normák</a:t>
            </a:r>
            <a:r>
              <a:rPr lang="hu-HU" dirty="0"/>
              <a:t> és vallási 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törvények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hu-HU" dirty="0"/>
            </a:br>
            <a:r>
              <a:rPr lang="hu-HU" dirty="0"/>
              <a:t>eredetéről szóló </a:t>
            </a:r>
            <a:r>
              <a:rPr lang="hu-HU" i="1" dirty="0">
                <a:solidFill>
                  <a:srgbClr val="FF0000"/>
                </a:solidFill>
              </a:rPr>
              <a:t>narratívák</a:t>
            </a:r>
            <a:r>
              <a:rPr lang="hu-HU" dirty="0"/>
              <a:t>.</a:t>
            </a:r>
          </a:p>
          <a:p>
            <a:pPr lvl="1">
              <a:lnSpc>
                <a:spcPct val="124000"/>
              </a:lnSpc>
            </a:pP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Szakrális tárgyak</a:t>
            </a:r>
            <a:r>
              <a:rPr lang="hu-HU" dirty="0"/>
              <a:t> 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rítusok</a:t>
            </a:r>
            <a:r>
              <a:rPr lang="hu-HU" dirty="0"/>
              <a:t>ban betöltött szerepe.</a:t>
            </a:r>
          </a:p>
          <a:p>
            <a:pPr lvl="1">
              <a:lnSpc>
                <a:spcPct val="124000"/>
              </a:lnSpc>
            </a:pP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Szakrális művészetek</a:t>
            </a:r>
            <a:r>
              <a:rPr lang="hu-HU" dirty="0"/>
              <a:t> a mitológiai </a:t>
            </a:r>
            <a:r>
              <a:rPr lang="hu-HU" i="1" dirty="0">
                <a:solidFill>
                  <a:srgbClr val="FF0000"/>
                </a:solidFill>
              </a:rPr>
              <a:t>narratívák</a:t>
            </a:r>
            <a:r>
              <a:rPr lang="hu-HU" dirty="0"/>
              <a:t>ból veszik a tárgyukat.</a:t>
            </a:r>
          </a:p>
          <a:p>
            <a:pPr lvl="1">
              <a:lnSpc>
                <a:spcPct val="124000"/>
              </a:lnSpc>
            </a:pPr>
            <a:r>
              <a:rPr lang="hu-HU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vallási specialisták</a:t>
            </a:r>
            <a:r>
              <a:rPr lang="hu-HU" dirty="0"/>
              <a:t> (papok, sámánok, stb.) beavatási 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rítus</a:t>
            </a:r>
            <a:r>
              <a:rPr lang="hu-HU" dirty="0"/>
              <a:t>ai.</a:t>
            </a:r>
          </a:p>
          <a:p>
            <a:pPr lvl="1">
              <a:lnSpc>
                <a:spcPct val="124000"/>
              </a:lnSpc>
            </a:pPr>
            <a:r>
              <a:rPr lang="hu-HU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vallási specialisták</a:t>
            </a:r>
            <a:r>
              <a:rPr lang="hu-HU" dirty="0"/>
              <a:t>, mint a 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normák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/>
              <a:t>és vallási 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törvények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/>
              <a:t>szakemberei.</a:t>
            </a:r>
          </a:p>
        </p:txBody>
      </p:sp>
      <p:pic>
        <p:nvPicPr>
          <p:cNvPr id="4" name="Picture 4" descr="http://www.citisoft.com/web_images/blogs/Complex-System-G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094" y="978685"/>
            <a:ext cx="3405188" cy="275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7976095" y="455465"/>
            <a:ext cx="3410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b="1" spc="400" dirty="0"/>
              <a:t>„</a:t>
            </a:r>
            <a:r>
              <a:rPr lang="hu-HU" sz="3000" b="1" i="1" spc="400" dirty="0">
                <a:solidFill>
                  <a:srgbClr val="FF4848"/>
                </a:solidFill>
              </a:rPr>
              <a:t>S</a:t>
            </a:r>
            <a:r>
              <a:rPr lang="hu-HU" sz="3000" b="1" spc="400" dirty="0"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sz="3000" b="1" spc="400" dirty="0">
                <a:solidFill>
                  <a:srgbClr val="D6B9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sz="3000" b="1" spc="400" dirty="0">
                <a:solidFill>
                  <a:srgbClr val="548235"/>
                </a:solidFill>
              </a:rPr>
              <a:t>G</a:t>
            </a:r>
            <a:r>
              <a:rPr lang="hu-HU" sz="3000" b="1" spc="400" dirty="0">
                <a:solidFill>
                  <a:srgbClr val="843C0C"/>
                </a:solidFill>
              </a:rPr>
              <a:t>E</a:t>
            </a:r>
            <a:r>
              <a:rPr lang="hu-HU" sz="3000" b="1" spc="400" dirty="0">
                <a:solidFill>
                  <a:srgbClr val="D24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sz="3000" b="1" spc="400" dirty="0">
                <a:solidFill>
                  <a:srgbClr val="384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sz="3000" b="1" i="1" spc="400" dirty="0">
                <a:solidFill>
                  <a:srgbClr val="FF0000"/>
                </a:solidFill>
              </a:rPr>
              <a:t>I</a:t>
            </a:r>
            <a:r>
              <a:rPr lang="hu-HU" sz="3000" b="1" spc="400" dirty="0"/>
              <a:t>”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976095" y="3886200"/>
            <a:ext cx="3551341" cy="430887"/>
          </a:xfrm>
          <a:prstGeom prst="rect">
            <a:avLst/>
          </a:prstGeom>
          <a:solidFill>
            <a:srgbClr val="D6B9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200" b="1" i="1" spc="-20" dirty="0"/>
              <a:t>Minden mindennel összefügg</a:t>
            </a:r>
          </a:p>
        </p:txBody>
      </p:sp>
    </p:spTree>
    <p:extLst>
      <p:ext uri="{BB962C8B-B14F-4D97-AF65-F5344CB8AC3E}">
        <p14:creationId xmlns:p14="http://schemas.microsoft.com/office/powerpoint/2010/main" val="2576638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44600"/>
            <a:ext cx="10515600" cy="4521200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hu-HU" sz="6700" noProof="0" dirty="0"/>
              <a:t>Hogyan kutassuk a vallást?</a:t>
            </a:r>
            <a:br>
              <a:rPr lang="hu-HU" sz="6700" noProof="0" dirty="0"/>
            </a:br>
            <a:r>
              <a:rPr lang="hu-HU" dirty="0"/>
              <a:t>Hogyan </a:t>
            </a:r>
            <a:r>
              <a:rPr lang="hu-HU" b="1" u="sng" dirty="0"/>
              <a:t>ne</a:t>
            </a:r>
            <a:r>
              <a:rPr lang="hu-HU" dirty="0"/>
              <a:t> kutassuk a vallást?</a:t>
            </a:r>
            <a:br>
              <a:rPr lang="hu-HU" noProof="0" dirty="0"/>
            </a:br>
            <a:br>
              <a:rPr lang="hu-HU" sz="3700" noProof="0" dirty="0"/>
            </a:br>
            <a:r>
              <a:rPr lang="hu-HU" sz="4200" noProof="0" dirty="0"/>
              <a:t>Vallástudomány ≠ vallással </a:t>
            </a:r>
            <a:r>
              <a:rPr lang="hu-HU" sz="4200" dirty="0"/>
              <a:t>foglalkozó tudomány</a:t>
            </a:r>
            <a:br>
              <a:rPr lang="hu-HU" sz="4200" dirty="0"/>
            </a:br>
            <a:r>
              <a:rPr lang="hu-HU" sz="4200" dirty="0"/>
              <a:t>Vallástudomány ≠ vallásos tudomány</a:t>
            </a:r>
            <a:endParaRPr lang="hu-HU" sz="4200" noProof="0" dirty="0"/>
          </a:p>
        </p:txBody>
      </p:sp>
    </p:spTree>
    <p:extLst>
      <p:ext uri="{BB962C8B-B14F-4D97-AF65-F5344CB8AC3E}">
        <p14:creationId xmlns:p14="http://schemas.microsoft.com/office/powerpoint/2010/main" val="160322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noProof="0" dirty="0"/>
              <a:t>Vallástudomány? Vallástudományok?</a:t>
            </a:r>
            <a:br>
              <a:rPr lang="hu-HU" noProof="0" dirty="0"/>
            </a:br>
            <a:r>
              <a:rPr lang="hu-HU" noProof="0" dirty="0"/>
              <a:t>Vallással foglalkozó tudományok: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741" y="1939832"/>
            <a:ext cx="10903857" cy="4763861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hu-HU" noProof="0" dirty="0"/>
              <a:t>Hittan, hittudomány, teológia...</a:t>
            </a:r>
          </a:p>
          <a:p>
            <a:pPr>
              <a:lnSpc>
                <a:spcPct val="95000"/>
              </a:lnSpc>
            </a:pPr>
            <a:r>
              <a:rPr lang="hu-HU" noProof="0" dirty="0"/>
              <a:t>Egyes vallások ismerete (tárgyi tudás róluk)</a:t>
            </a:r>
          </a:p>
          <a:p>
            <a:pPr>
              <a:lnSpc>
                <a:spcPct val="95000"/>
              </a:lnSpc>
            </a:pPr>
            <a:r>
              <a:rPr lang="hu-HU" noProof="0" dirty="0"/>
              <a:t>Vallástörténet, összehasonlító vallástudomány</a:t>
            </a:r>
          </a:p>
          <a:p>
            <a:pPr>
              <a:lnSpc>
                <a:spcPct val="95000"/>
              </a:lnSpc>
            </a:pPr>
            <a:endParaRPr lang="hu-HU" noProof="0" dirty="0"/>
          </a:p>
          <a:p>
            <a:pPr>
              <a:lnSpc>
                <a:spcPct val="95000"/>
              </a:lnSpc>
            </a:pPr>
            <a:r>
              <a:rPr lang="hu-HU" noProof="0" dirty="0"/>
              <a:t>Történelemtudomány: 	</a:t>
            </a:r>
            <a:r>
              <a:rPr lang="hu-HU" i="1" noProof="0" dirty="0"/>
              <a:t>pl. egyháztörténet, eszmetörténet, stb.</a:t>
            </a:r>
          </a:p>
          <a:p>
            <a:pPr>
              <a:lnSpc>
                <a:spcPct val="95000"/>
              </a:lnSpc>
            </a:pPr>
            <a:r>
              <a:rPr lang="hu-HU" noProof="0" dirty="0"/>
              <a:t>Régészet: 			</a:t>
            </a:r>
            <a:r>
              <a:rPr lang="hu-HU" sz="2400" noProof="0" dirty="0"/>
              <a:t>pl. egy rómaikori szentély kiásása</a:t>
            </a:r>
            <a:endParaRPr lang="hu-HU" noProof="0" dirty="0"/>
          </a:p>
          <a:p>
            <a:pPr>
              <a:lnSpc>
                <a:spcPct val="95000"/>
              </a:lnSpc>
            </a:pPr>
            <a:r>
              <a:rPr lang="hu-HU" noProof="0" dirty="0"/>
              <a:t>Szociológia</a:t>
            </a:r>
            <a:r>
              <a:rPr lang="hu-HU" sz="2400" noProof="0" dirty="0"/>
              <a:t> 		</a:t>
            </a:r>
            <a:r>
              <a:rPr lang="hu-HU" sz="2200" i="1" noProof="0" dirty="0"/>
              <a:t>(gyakran kvantitatív, adott kérdést </a:t>
            </a:r>
            <a:r>
              <a:rPr lang="hu-HU" sz="2200" i="1" noProof="0" dirty="0" err="1"/>
              <a:t>operacionalizál</a:t>
            </a:r>
            <a:r>
              <a:rPr lang="hu-HU" sz="2200" i="1" noProof="0" dirty="0"/>
              <a:t>)</a:t>
            </a:r>
          </a:p>
          <a:p>
            <a:pPr>
              <a:lnSpc>
                <a:spcPct val="95000"/>
              </a:lnSpc>
            </a:pPr>
            <a:r>
              <a:rPr lang="hu-HU" noProof="0" dirty="0"/>
              <a:t>Antropológia, néprajz 	</a:t>
            </a:r>
            <a:r>
              <a:rPr lang="hu-HU" sz="2200" i="1" noProof="0" dirty="0"/>
              <a:t>(terepmunka, résztvevő megfigyelés, kvalitatív, holisztikus)</a:t>
            </a:r>
          </a:p>
          <a:p>
            <a:pPr>
              <a:lnSpc>
                <a:spcPct val="95000"/>
              </a:lnSpc>
            </a:pPr>
            <a:r>
              <a:rPr lang="hu-HU" noProof="0" dirty="0"/>
              <a:t>Pszichológia, neurológia, számítógépes modellezés...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2729315" y="3739161"/>
            <a:ext cx="5400000" cy="0"/>
          </a:xfrm>
          <a:prstGeom prst="line">
            <a:avLst/>
          </a:prstGeom>
          <a:ln w="57150">
            <a:solidFill>
              <a:srgbClr val="D24E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107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215"/>
            <a:ext cx="10515600" cy="1325563"/>
          </a:xfrm>
        </p:spPr>
        <p:txBody>
          <a:bodyPr/>
          <a:lstStyle/>
          <a:p>
            <a:pPr algn="ctr"/>
            <a:r>
              <a:rPr lang="hu-HU" noProof="0" dirty="0"/>
              <a:t>Mi </a:t>
            </a:r>
            <a:r>
              <a:rPr lang="hu-HU" i="1" noProof="0" dirty="0"/>
              <a:t>nem</a:t>
            </a:r>
            <a:r>
              <a:rPr lang="hu-HU" noProof="0" dirty="0"/>
              <a:t> a vallástudomány?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8998"/>
            <a:ext cx="11123951" cy="5186596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hu-HU" u="sng" noProof="0" dirty="0"/>
              <a:t>Teológia</a:t>
            </a:r>
            <a:r>
              <a:rPr lang="hu-HU" noProof="0" dirty="0"/>
              <a:t>: 		valamely vallás alapvetéseiből indul ki.</a:t>
            </a:r>
          </a:p>
          <a:p>
            <a:pPr>
              <a:lnSpc>
                <a:spcPct val="105000"/>
              </a:lnSpc>
            </a:pPr>
            <a:r>
              <a:rPr lang="hu-HU" u="sng" noProof="0" dirty="0"/>
              <a:t>Vallásfilozófia</a:t>
            </a:r>
            <a:r>
              <a:rPr lang="hu-HU" noProof="0" dirty="0"/>
              <a:t>: 	ha nem is valamely vallás alapdogmáiból, de valamely valláshoz közelálló fogalmi rendszerből indul ki (pl. „létezik Isten”).</a:t>
            </a:r>
          </a:p>
          <a:p>
            <a:pPr marL="0" indent="0">
              <a:lnSpc>
                <a:spcPct val="105000"/>
              </a:lnSpc>
              <a:buNone/>
            </a:pPr>
            <a:endParaRPr lang="hu-HU" sz="1200" noProof="0" dirty="0"/>
          </a:p>
          <a:p>
            <a:pPr marL="0" indent="0">
              <a:lnSpc>
                <a:spcPct val="105000"/>
              </a:lnSpc>
              <a:buNone/>
            </a:pPr>
            <a:r>
              <a:rPr lang="hu-HU" i="1" dirty="0"/>
              <a:t>Ezzel szemben:</a:t>
            </a:r>
            <a:endParaRPr lang="hu-HU" i="1" noProof="0" dirty="0"/>
          </a:p>
          <a:p>
            <a:pPr>
              <a:lnSpc>
                <a:spcPct val="105000"/>
              </a:lnSpc>
            </a:pPr>
            <a:r>
              <a:rPr lang="hu-HU" noProof="0" dirty="0"/>
              <a:t>A </a:t>
            </a:r>
            <a:r>
              <a:rPr lang="hu-HU" u="sng" noProof="0" dirty="0"/>
              <a:t>vallástudomány</a:t>
            </a:r>
            <a:r>
              <a:rPr lang="hu-HU" noProof="0" dirty="0"/>
              <a:t> </a:t>
            </a:r>
            <a:r>
              <a:rPr lang="hu-HU" b="1" noProof="0" dirty="0"/>
              <a:t>agnosztikus:</a:t>
            </a:r>
            <a:r>
              <a:rPr lang="hu-HU" noProof="0" dirty="0"/>
              <a:t> nem állít semmit Isten létéről.</a:t>
            </a:r>
          </a:p>
          <a:p>
            <a:pPr>
              <a:lnSpc>
                <a:spcPct val="105000"/>
              </a:lnSpc>
            </a:pPr>
            <a:r>
              <a:rPr lang="hu-HU" noProof="0" dirty="0"/>
              <a:t>Kutatásának a tárgya a vallás, azaz a vallásos ember, vallásos közösség.</a:t>
            </a:r>
          </a:p>
          <a:p>
            <a:pPr>
              <a:lnSpc>
                <a:spcPct val="105000"/>
              </a:lnSpc>
            </a:pPr>
            <a:r>
              <a:rPr lang="hu-HU" dirty="0"/>
              <a:t>Empirikus adatokból indul ki, például:</a:t>
            </a:r>
          </a:p>
          <a:p>
            <a:pPr lvl="1">
              <a:lnSpc>
                <a:spcPct val="105000"/>
              </a:lnSpc>
            </a:pPr>
            <a:r>
              <a:rPr lang="hu-HU" noProof="0" dirty="0"/>
              <a:t>megfigyelhető viselkedés (pl. rítusok);   interjúalanyok állításai; </a:t>
            </a:r>
            <a:br>
              <a:rPr lang="hu-HU" noProof="0" dirty="0"/>
            </a:br>
            <a:r>
              <a:rPr lang="hu-HU" noProof="0" dirty="0"/>
              <a:t>kéziratban vagy nyomtatásban olvasható szövegek;   kiásott régészeti leletek;   stb.</a:t>
            </a:r>
          </a:p>
        </p:txBody>
      </p:sp>
    </p:spTree>
    <p:extLst>
      <p:ext uri="{BB962C8B-B14F-4D97-AF65-F5344CB8AC3E}">
        <p14:creationId xmlns:p14="http://schemas.microsoft.com/office/powerpoint/2010/main" val="380549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cording in Microsoft Teams — Lync.se">
            <a:extLst>
              <a:ext uri="{FF2B5EF4-FFF2-40B4-BE49-F238E27FC236}">
                <a16:creationId xmlns:a16="http://schemas.microsoft.com/office/drawing/2014/main" id="{6DC467F9-AC4A-47D4-B1DB-45BCC1FC4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3" y="4258555"/>
            <a:ext cx="481012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74C14A63-2DB2-49D7-9A79-7BD0BB5638CE}"/>
              </a:ext>
            </a:extLst>
          </p:cNvPr>
          <p:cNvSpPr txBox="1"/>
          <p:nvPr/>
        </p:nvSpPr>
        <p:spPr>
          <a:xfrm>
            <a:off x="968321" y="1221958"/>
            <a:ext cx="10255347" cy="331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hu-HU" sz="2800" b="1" u="sng" spc="300" dirty="0">
                <a:solidFill>
                  <a:srgbClr val="C44350"/>
                </a:solidFill>
              </a:rPr>
              <a:t>Figyelem, felvétel indul!</a:t>
            </a:r>
          </a:p>
          <a:p>
            <a:pPr>
              <a:lnSpc>
                <a:spcPct val="120000"/>
              </a:lnSpc>
            </a:pPr>
            <a:endParaRPr lang="hu-HU" sz="2800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Azok is meghallgathatják, akik nem tudnak részt venni a szinkron előadáson.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Előadás visszahallgatható a vizsgára való készülés során.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Kérem, aki nem szeretne látszódni a felvételen, az állítsa le a videóját,</a:t>
            </a:r>
            <a:br>
              <a:rPr lang="hu-HU" sz="2400" dirty="0"/>
            </a:br>
            <a:r>
              <a:rPr lang="hu-HU" sz="2400" dirty="0"/>
              <a:t>halkítsa le a mikrofonját. Aki nem így tesz, az beleegyezik abba, hogy felvétel készül róla.</a:t>
            </a:r>
            <a:endParaRPr lang="en-US" sz="2400" dirty="0"/>
          </a:p>
        </p:txBody>
      </p:sp>
      <p:sp>
        <p:nvSpPr>
          <p:cNvPr id="3" name="Akciógomb: videó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44889CA-D935-4DBB-A542-6EA160C0D20D}"/>
              </a:ext>
            </a:extLst>
          </p:cNvPr>
          <p:cNvSpPr/>
          <p:nvPr/>
        </p:nvSpPr>
        <p:spPr>
          <a:xfrm rot="451632">
            <a:off x="9988060" y="673319"/>
            <a:ext cx="1531028" cy="109728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89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6400" y="190501"/>
            <a:ext cx="10515600" cy="1282700"/>
          </a:xfrm>
        </p:spPr>
        <p:txBody>
          <a:bodyPr>
            <a:normAutofit fontScale="90000"/>
          </a:bodyPr>
          <a:lstStyle/>
          <a:p>
            <a:pPr algn="ctr"/>
            <a:r>
              <a:rPr lang="hu-HU" i="1" dirty="0"/>
              <a:t>Vallástudomány és teológia:</a:t>
            </a:r>
            <a:br>
              <a:rPr lang="hu-HU" i="1" dirty="0"/>
            </a:br>
            <a:r>
              <a:rPr lang="hu-HU" i="1" dirty="0"/>
              <a:t>mi a különbség és hol a határ?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75789"/>
              </p:ext>
            </p:extLst>
          </p:nvPr>
        </p:nvGraphicFramePr>
        <p:xfrm>
          <a:off x="231588" y="1725056"/>
          <a:ext cx="11884212" cy="473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0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3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845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Vallástudomány</a:t>
                      </a:r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Teológia</a:t>
                      </a:r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/>
                        <a:t>Kutatásának a tárgya</a:t>
                      </a:r>
                      <a:r>
                        <a:rPr lang="hu-HU" sz="2400" dirty="0"/>
                        <a:t> a </a:t>
                      </a:r>
                      <a:r>
                        <a:rPr lang="hu-HU" sz="2400" b="0" dirty="0"/>
                        <a:t>vallás,</a:t>
                      </a:r>
                      <a:br>
                        <a:rPr lang="hu-HU" sz="2400" b="0" dirty="0"/>
                      </a:br>
                      <a:r>
                        <a:rPr lang="hu-HU" sz="2400" b="0" dirty="0"/>
                        <a:t>                      ill.</a:t>
                      </a:r>
                      <a:r>
                        <a:rPr lang="hu-HU" sz="2400" b="0" baseline="0" dirty="0"/>
                        <a:t> a vallásos </a:t>
                      </a:r>
                      <a:r>
                        <a:rPr lang="hu-HU" sz="2400" b="1" baseline="0" dirty="0"/>
                        <a:t>ember/közösség</a:t>
                      </a:r>
                      <a:r>
                        <a:rPr lang="hu-HU" sz="2400" b="0" baseline="0" dirty="0"/>
                        <a:t>.</a:t>
                      </a:r>
                      <a:endParaRPr lang="hu-HU" sz="2400" b="0" dirty="0"/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r>
                        <a:rPr lang="hu-HU" sz="2400" b="1" dirty="0"/>
                        <a:t>Kutatásának a tárgya</a:t>
                      </a:r>
                      <a:r>
                        <a:rPr lang="hu-HU" sz="2400" baseline="0" dirty="0"/>
                        <a:t> Isten, ill. bármi </a:t>
                      </a:r>
                      <a:r>
                        <a:rPr lang="hu-HU" sz="2100" baseline="0" dirty="0"/>
                        <a:t>(vallás, </a:t>
                      </a:r>
                      <a:r>
                        <a:rPr lang="hu-HU" sz="1600" b="0" i="1" spc="-50" baseline="0" dirty="0">
                          <a:solidFill>
                            <a:srgbClr val="002060"/>
                          </a:solidFill>
                        </a:rPr>
                        <a:t>valamint</a:t>
                      </a:r>
                      <a:r>
                        <a:rPr lang="hu-HU" sz="1200" b="0" i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hu-HU" sz="2100" baseline="0" dirty="0"/>
                        <a:t>fizika </a:t>
                      </a:r>
                      <a:r>
                        <a:rPr lang="hu-HU" sz="2000" baseline="0" dirty="0"/>
                        <a:t>[kozmológia]</a:t>
                      </a:r>
                      <a:r>
                        <a:rPr lang="hu-HU" sz="2100" baseline="0" dirty="0"/>
                        <a:t>, biológia </a:t>
                      </a:r>
                      <a:r>
                        <a:rPr lang="hu-HU" sz="2000" baseline="0" dirty="0"/>
                        <a:t>[fajok eredete]</a:t>
                      </a:r>
                      <a:r>
                        <a:rPr lang="hu-HU" sz="2100" baseline="0" dirty="0"/>
                        <a:t>, etika…).</a:t>
                      </a:r>
                      <a:endParaRPr lang="hu-HU" sz="2100" dirty="0"/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/>
                        <a:t>Nem teológiai kérdéseket is feltesz </a:t>
                      </a:r>
                      <a:r>
                        <a:rPr lang="hu-HU" sz="2000" dirty="0"/>
                        <a:t>(pl. templomlátogatók száma, vallás</a:t>
                      </a:r>
                      <a:r>
                        <a:rPr lang="hu-HU" sz="2000" baseline="0" dirty="0"/>
                        <a:t> evolúciós eredete</a:t>
                      </a:r>
                      <a:r>
                        <a:rPr lang="hu-HU" sz="2000" dirty="0"/>
                        <a:t>).</a:t>
                      </a:r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Nem vall. tudományi kérdéseket is feltesz</a:t>
                      </a:r>
                      <a:r>
                        <a:rPr lang="hu-HU" sz="2000" baseline="0" dirty="0"/>
                        <a:t> </a:t>
                      </a:r>
                      <a:br>
                        <a:rPr lang="hu-HU" sz="2000" baseline="0" dirty="0"/>
                      </a:br>
                      <a:r>
                        <a:rPr lang="hu-HU" sz="2000" baseline="0" dirty="0"/>
                        <a:t>(pl. Isten léte, etikai kérdések, a világ és a fajok eredete).</a:t>
                      </a:r>
                      <a:endParaRPr lang="hu-HU" sz="2400" dirty="0"/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/>
                        <a:t>Kutatásának a módszertana:</a:t>
                      </a:r>
                      <a:r>
                        <a:rPr lang="hu-HU" sz="2400" dirty="0"/>
                        <a:t> a bölcsész-</a:t>
                      </a:r>
                      <a:r>
                        <a:rPr lang="hu-HU" sz="2400" baseline="0" dirty="0"/>
                        <a:t> </a:t>
                      </a:r>
                      <a:br>
                        <a:rPr lang="hu-HU" sz="2400" baseline="0" dirty="0"/>
                      </a:br>
                      <a:r>
                        <a:rPr lang="hu-HU" sz="2400" baseline="0" dirty="0"/>
                        <a:t>és társadalomtudományok „játékszabályai”</a:t>
                      </a:r>
                      <a:r>
                        <a:rPr lang="hu-HU" sz="2400" dirty="0"/>
                        <a:t>.</a:t>
                      </a:r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/>
                        <a:t>Kutatásának a módszertana</a:t>
                      </a:r>
                      <a:r>
                        <a:rPr lang="hu-HU" sz="2400" dirty="0"/>
                        <a:t> valamely </a:t>
                      </a:r>
                      <a:br>
                        <a:rPr lang="hu-HU" sz="2400" dirty="0"/>
                      </a:br>
                      <a:r>
                        <a:rPr lang="hu-HU" sz="2400" dirty="0"/>
                        <a:t>vallási hagyomány „játékszabályait” követi.</a:t>
                      </a:r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0" dirty="0"/>
                        <a:t>A kutató </a:t>
                      </a:r>
                      <a:r>
                        <a:rPr lang="hu-HU" sz="2400" b="0" u="sng" dirty="0"/>
                        <a:t>kívülről</a:t>
                      </a:r>
                      <a:r>
                        <a:rPr lang="hu-HU" sz="2400" b="0" dirty="0"/>
                        <a:t> tekint kutatása tárgyára.</a:t>
                      </a:r>
                    </a:p>
                    <a:p>
                      <a:r>
                        <a:rPr lang="hu-HU" sz="2400" b="0" dirty="0"/>
                        <a:t>A kutató </a:t>
                      </a:r>
                      <a:r>
                        <a:rPr lang="hu-HU" sz="2400" b="0" u="sng" dirty="0"/>
                        <a:t>tetszőleges számú</a:t>
                      </a:r>
                      <a:r>
                        <a:rPr lang="hu-HU" sz="2400" b="0" dirty="0"/>
                        <a:t> vallást kutathat.</a:t>
                      </a:r>
                    </a:p>
                    <a:p>
                      <a:r>
                        <a:rPr lang="hu-HU" sz="2400" b="0" dirty="0"/>
                        <a:t>A kutató </a:t>
                      </a:r>
                      <a:r>
                        <a:rPr lang="hu-HU" sz="2400" b="0" u="sng" dirty="0"/>
                        <a:t>nem minősítheti</a:t>
                      </a:r>
                      <a:r>
                        <a:rPr lang="hu-HU" sz="2400" b="0" dirty="0"/>
                        <a:t> kutatása tárgyát.</a:t>
                      </a:r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dirty="0"/>
                        <a:t>A kutató </a:t>
                      </a:r>
                      <a:r>
                        <a:rPr lang="hu-HU" sz="2400" b="0" u="sng" dirty="0"/>
                        <a:t>azonosul</a:t>
                      </a:r>
                      <a:r>
                        <a:rPr lang="hu-HU" sz="2400" b="0" dirty="0"/>
                        <a:t> kutatása</a:t>
                      </a:r>
                      <a:r>
                        <a:rPr lang="hu-HU" sz="2400" b="0" baseline="0" dirty="0"/>
                        <a:t> tárgyával.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baseline="0" dirty="0"/>
                        <a:t>A kutató </a:t>
                      </a:r>
                      <a:r>
                        <a:rPr lang="hu-HU" sz="2400" b="0" u="sng" baseline="0" dirty="0"/>
                        <a:t>csak saját</a:t>
                      </a:r>
                      <a:r>
                        <a:rPr lang="hu-HU" sz="2400" b="0" baseline="0" dirty="0"/>
                        <a:t> vallását kutathatja.</a:t>
                      </a:r>
                      <a:endParaRPr lang="hu-HU" sz="24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dirty="0"/>
                        <a:t>A kutató </a:t>
                      </a:r>
                      <a:r>
                        <a:rPr lang="hu-HU" sz="2400" b="0" u="sng" dirty="0"/>
                        <a:t>minősíti</a:t>
                      </a:r>
                      <a:r>
                        <a:rPr lang="hu-HU" sz="2400" b="0" dirty="0"/>
                        <a:t> kutatása tárgyát.</a:t>
                      </a:r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388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B723AE-73D4-41E2-8D09-4677AA92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EBF3ADE-C1D1-4189-91F7-992A13B68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04741"/>
            <a:ext cx="10515600" cy="988134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What is the Difference Between Theology and Religious Studies?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https://www.youtube.com/watch?v=O6_ARMEhk5A</a:t>
            </a:r>
            <a:r>
              <a:rPr lang="hu-HU" dirty="0"/>
              <a:t>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BD825BB-1A05-4F3D-82A8-C39B631E1D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2" t="16056" r="32903" b="14552"/>
          <a:stretch/>
        </p:blipFill>
        <p:spPr>
          <a:xfrm>
            <a:off x="1944002" y="246453"/>
            <a:ext cx="8303995" cy="513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76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DF9489-E7B5-4DFC-9BBF-3CB3F714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D1FBFD-A525-4E8D-BBDA-A36206B5E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09" y="5453854"/>
            <a:ext cx="11726426" cy="13255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Biró Tamás, Zsidó vallástudomány: Nyilvánvaló elnevezés vagy fából vaskarika? magyarnarancs.hu, </a:t>
            </a:r>
            <a:r>
              <a:rPr lang="hu-H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Jó Ez Nekünk?</a:t>
            </a:r>
            <a:r>
              <a:rPr lang="hu-H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blog, 2019. 01. 21.</a:t>
            </a:r>
            <a:br>
              <a:rPr lang="hu-H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hu-H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https://magyarnarancs.hu/jo_nekunk/zsido-vallastudomany-nyilvanvalo-elnevezes-vagy-fabol-vaskarika-116627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hu-HU" sz="24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018ADAD-D22E-424A-B9C3-7AE5B4FE7B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500" t="7703" r="10584" b="12741"/>
          <a:stretch/>
        </p:blipFill>
        <p:spPr>
          <a:xfrm>
            <a:off x="1285240" y="48438"/>
            <a:ext cx="9621520" cy="5455920"/>
          </a:xfrm>
          <a:prstGeom prst="rect">
            <a:avLst/>
          </a:prstGeom>
          <a:ln>
            <a:solidFill>
              <a:srgbClr val="F2B600"/>
            </a:solidFill>
          </a:ln>
        </p:spPr>
      </p:pic>
    </p:spTree>
    <p:extLst>
      <p:ext uri="{BB962C8B-B14F-4D97-AF65-F5344CB8AC3E}">
        <p14:creationId xmlns:p14="http://schemas.microsoft.com/office/powerpoint/2010/main" val="978534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noProof="0" dirty="0"/>
              <a:t>vallástudomány: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1168921" cy="49199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noProof="0" dirty="0"/>
              <a:t>A vallástudomány </a:t>
            </a:r>
            <a:r>
              <a:rPr lang="hu-HU" b="1" noProof="0" dirty="0"/>
              <a:t>agnosztikus</a:t>
            </a:r>
            <a:r>
              <a:rPr lang="hu-HU" noProof="0" dirty="0"/>
              <a:t> (nem állít semmit Isten létéről).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2400" i="1" dirty="0"/>
              <a:t>		(Lásd a következő diát is.)</a:t>
            </a:r>
          </a:p>
          <a:p>
            <a:pPr marL="0" indent="0">
              <a:lnSpc>
                <a:spcPct val="110000"/>
              </a:lnSpc>
              <a:buNone/>
            </a:pPr>
            <a:endParaRPr lang="hu-HU" sz="1200" i="1" noProof="0" dirty="0"/>
          </a:p>
          <a:p>
            <a:pPr>
              <a:lnSpc>
                <a:spcPct val="110000"/>
              </a:lnSpc>
            </a:pPr>
            <a:r>
              <a:rPr lang="hu-HU" noProof="0" dirty="0"/>
              <a:t>Kutatásának a tárgya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2600" i="1" noProof="0" dirty="0"/>
              <a:t>		</a:t>
            </a:r>
            <a:r>
              <a:rPr lang="hu-HU" sz="2600" i="1" u="sng" noProof="0" dirty="0"/>
              <a:t>a</a:t>
            </a:r>
            <a:r>
              <a:rPr lang="hu-HU" sz="2600" noProof="0" dirty="0"/>
              <a:t> vallás, 			avagy   </a:t>
            </a:r>
            <a:r>
              <a:rPr lang="hu-HU" sz="2600" i="1" u="sng" noProof="0" dirty="0"/>
              <a:t>egyes</a:t>
            </a:r>
            <a:r>
              <a:rPr lang="hu-HU" sz="2600" noProof="0" dirty="0"/>
              <a:t> vallások,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2600" noProof="0" dirty="0"/>
              <a:t>   avagy 	</a:t>
            </a:r>
            <a:r>
              <a:rPr lang="hu-HU" sz="2600" i="1" u="sng" noProof="0" dirty="0"/>
              <a:t>egyes</a:t>
            </a:r>
            <a:r>
              <a:rPr lang="hu-HU" sz="2600" noProof="0" dirty="0"/>
              <a:t> vallási jelenségek, 	avagy   </a:t>
            </a:r>
            <a:r>
              <a:rPr lang="hu-HU" sz="2600" i="1" u="sng" noProof="0" dirty="0"/>
              <a:t>egyes</a:t>
            </a:r>
            <a:r>
              <a:rPr lang="hu-HU" sz="2600" i="1" noProof="0" dirty="0"/>
              <a:t> </a:t>
            </a:r>
            <a:r>
              <a:rPr lang="hu-HU" sz="2600" noProof="0" dirty="0"/>
              <a:t>vallások </a:t>
            </a:r>
            <a:r>
              <a:rPr lang="hu-HU" sz="2600" i="1" u="sng" noProof="0" dirty="0"/>
              <a:t>egyes</a:t>
            </a:r>
            <a:r>
              <a:rPr lang="hu-HU" sz="2600" noProof="0" dirty="0"/>
              <a:t> jelenségei.</a:t>
            </a:r>
          </a:p>
          <a:p>
            <a:pPr marL="0" indent="0">
              <a:lnSpc>
                <a:spcPct val="110000"/>
              </a:lnSpc>
              <a:buNone/>
            </a:pPr>
            <a:endParaRPr lang="hu-HU" sz="1200" noProof="0" dirty="0"/>
          </a:p>
          <a:p>
            <a:pPr>
              <a:lnSpc>
                <a:spcPct val="110000"/>
              </a:lnSpc>
            </a:pPr>
            <a:r>
              <a:rPr lang="hu-HU" noProof="0" dirty="0"/>
              <a:t>Ezeket előbb (1) leírja, majd (2) értelmezi és/vagy magyarázza. </a:t>
            </a:r>
          </a:p>
          <a:p>
            <a:pPr>
              <a:lnSpc>
                <a:spcPct val="110000"/>
              </a:lnSpc>
            </a:pPr>
            <a:r>
              <a:rPr lang="hu-HU" noProof="0" dirty="0"/>
              <a:t>De értékítéleteket </a:t>
            </a:r>
            <a:r>
              <a:rPr lang="hu-HU" sz="2200" i="1" noProof="0" dirty="0"/>
              <a:t>(igaz/hamis, jó/rossz, hasznos/haszontalan)</a:t>
            </a:r>
            <a:r>
              <a:rPr lang="hu-HU" noProof="0" dirty="0"/>
              <a:t> nem mond róluk.</a:t>
            </a:r>
            <a:endParaRPr lang="hu-HU" b="1" noProof="0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6235908" y="3792511"/>
            <a:ext cx="0" cy="1094282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V="1">
            <a:off x="2728210" y="4332157"/>
            <a:ext cx="8874177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13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noProof="0" dirty="0"/>
              <a:t>vallástudomány: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1168921" cy="49199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noProof="0" dirty="0"/>
              <a:t>A vallástudomány </a:t>
            </a:r>
            <a:r>
              <a:rPr lang="hu-HU" b="1" noProof="0" dirty="0"/>
              <a:t>agnosztikus</a:t>
            </a:r>
            <a:r>
              <a:rPr lang="hu-HU" noProof="0" dirty="0"/>
              <a:t> (nem állít semmit Isten létéről).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2400" i="1" dirty="0"/>
              <a:t>		(Lásd a következő diát is.)</a:t>
            </a:r>
          </a:p>
          <a:p>
            <a:pPr marL="0" indent="0">
              <a:lnSpc>
                <a:spcPct val="110000"/>
              </a:lnSpc>
              <a:buNone/>
            </a:pPr>
            <a:endParaRPr lang="hu-HU" sz="1200" i="1" noProof="0" dirty="0"/>
          </a:p>
          <a:p>
            <a:pPr>
              <a:lnSpc>
                <a:spcPct val="110000"/>
              </a:lnSpc>
            </a:pPr>
            <a:r>
              <a:rPr lang="hu-HU" noProof="0" dirty="0"/>
              <a:t>Kutatásának a tárgya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2600" i="1" noProof="0" dirty="0"/>
              <a:t>		</a:t>
            </a:r>
            <a:r>
              <a:rPr lang="hu-HU" sz="2600" i="1" u="sng" noProof="0" dirty="0"/>
              <a:t>a</a:t>
            </a:r>
            <a:r>
              <a:rPr lang="hu-HU" sz="2600" noProof="0" dirty="0"/>
              <a:t> vallás, 			avagy   </a:t>
            </a:r>
            <a:r>
              <a:rPr lang="hu-HU" sz="2600" i="1" u="sng" noProof="0" dirty="0"/>
              <a:t>egyes</a:t>
            </a:r>
            <a:r>
              <a:rPr lang="hu-HU" sz="2600" noProof="0" dirty="0"/>
              <a:t> vallások,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2600" noProof="0" dirty="0"/>
              <a:t>   avagy 	</a:t>
            </a:r>
            <a:r>
              <a:rPr lang="hu-HU" sz="2600" i="1" u="sng" noProof="0" dirty="0"/>
              <a:t>egyes</a:t>
            </a:r>
            <a:r>
              <a:rPr lang="hu-HU" sz="2600" noProof="0" dirty="0"/>
              <a:t> vallási jelenségek, 	avagy   </a:t>
            </a:r>
            <a:r>
              <a:rPr lang="hu-HU" sz="2600" i="1" u="sng" noProof="0" dirty="0"/>
              <a:t>egyes</a:t>
            </a:r>
            <a:r>
              <a:rPr lang="hu-HU" sz="2600" i="1" noProof="0" dirty="0"/>
              <a:t> </a:t>
            </a:r>
            <a:r>
              <a:rPr lang="hu-HU" sz="2600" noProof="0" dirty="0"/>
              <a:t>vallások </a:t>
            </a:r>
            <a:r>
              <a:rPr lang="hu-HU" sz="2600" i="1" u="sng" noProof="0" dirty="0"/>
              <a:t>egyes</a:t>
            </a:r>
            <a:r>
              <a:rPr lang="hu-HU" sz="2600" noProof="0" dirty="0"/>
              <a:t> jelenségei.</a:t>
            </a:r>
          </a:p>
          <a:p>
            <a:pPr marL="0" indent="0">
              <a:lnSpc>
                <a:spcPct val="110000"/>
              </a:lnSpc>
              <a:buNone/>
            </a:pPr>
            <a:endParaRPr lang="hu-HU" sz="1200" noProof="0" dirty="0"/>
          </a:p>
          <a:p>
            <a:pPr>
              <a:lnSpc>
                <a:spcPct val="110000"/>
              </a:lnSpc>
            </a:pPr>
            <a:r>
              <a:rPr lang="hu-HU" noProof="0" dirty="0"/>
              <a:t>Ezeket előbb (1) leírja, majd (2) értelmezi és/vagy magyarázza. </a:t>
            </a:r>
          </a:p>
          <a:p>
            <a:pPr>
              <a:lnSpc>
                <a:spcPct val="110000"/>
              </a:lnSpc>
            </a:pPr>
            <a:r>
              <a:rPr lang="hu-HU" noProof="0" dirty="0"/>
              <a:t>De értékítéleteket </a:t>
            </a:r>
            <a:r>
              <a:rPr lang="hu-HU" sz="2200" i="1" noProof="0" dirty="0"/>
              <a:t>(igaz/hamis, jó/rossz, hasznos/haszontalan)</a:t>
            </a:r>
            <a:r>
              <a:rPr lang="hu-HU" noProof="0" dirty="0"/>
              <a:t> nem mond róluk.</a:t>
            </a:r>
            <a:endParaRPr lang="hu-HU" b="1" noProof="0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6235908" y="3792511"/>
            <a:ext cx="0" cy="1094282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V="1">
            <a:off x="2728210" y="4332157"/>
            <a:ext cx="8874177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6730585" y="2218553"/>
            <a:ext cx="4871804" cy="1477328"/>
          </a:xfrm>
          <a:prstGeom prst="rect">
            <a:avLst/>
          </a:prstGeom>
          <a:solidFill>
            <a:srgbClr val="FF00FF">
              <a:alpha val="16863"/>
            </a:srgb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Egyes vallások egyes jelenségeit figyelhetjük meg.  Azokról általánosíthatunk egyes vallásokra általában, ill. egyes jelenségekre általában. Majd onnan általánosíthatunk „a” vallásra, általában. Vö. még a beadandó feladatokkal a félév során.</a:t>
            </a:r>
          </a:p>
        </p:txBody>
      </p:sp>
    </p:spTree>
    <p:extLst>
      <p:ext uri="{BB962C8B-B14F-4D97-AF65-F5344CB8AC3E}">
        <p14:creationId xmlns:p14="http://schemas.microsoft.com/office/powerpoint/2010/main" val="1327448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97891"/>
            <a:ext cx="10515600" cy="750980"/>
          </a:xfrm>
        </p:spPr>
        <p:txBody>
          <a:bodyPr>
            <a:normAutofit/>
          </a:bodyPr>
          <a:lstStyle/>
          <a:p>
            <a:r>
              <a:rPr lang="hu-HU" sz="4000" dirty="0"/>
              <a:t>(Egy lábjegyzet)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15877"/>
            <a:ext cx="11143129" cy="5234547"/>
          </a:xfrm>
        </p:spPr>
        <p:txBody>
          <a:bodyPr>
            <a:normAutofit/>
          </a:bodyPr>
          <a:lstStyle/>
          <a:p>
            <a:r>
              <a:rPr lang="hu-HU" u="sng" dirty="0"/>
              <a:t>Teista</a:t>
            </a:r>
            <a:r>
              <a:rPr lang="hu-HU" dirty="0"/>
              <a:t>:	állítja Isten létét</a:t>
            </a:r>
          </a:p>
          <a:p>
            <a:r>
              <a:rPr lang="hu-HU" u="sng" dirty="0"/>
              <a:t>Ateista</a:t>
            </a:r>
            <a:r>
              <a:rPr lang="hu-HU" dirty="0"/>
              <a:t>:	állítja Isten nem létét</a:t>
            </a:r>
            <a:br>
              <a:rPr lang="hu-HU" dirty="0"/>
            </a:br>
            <a:r>
              <a:rPr lang="hu-HU" dirty="0"/>
              <a:t>		vagy tagadja Isten létét</a:t>
            </a:r>
          </a:p>
          <a:p>
            <a:pPr marL="1789113" indent="0">
              <a:buNone/>
            </a:pPr>
            <a:r>
              <a:rPr lang="hu-HU" sz="2400" dirty="0"/>
              <a:t>Egy állításhoz meg kell határoznom</a:t>
            </a:r>
            <a:br>
              <a:rPr lang="hu-HU" sz="2400" dirty="0"/>
            </a:br>
            <a:r>
              <a:rPr lang="hu-HU" sz="2400" dirty="0"/>
              <a:t>azt a fogalmat, amelyre vonatkozóan</a:t>
            </a:r>
            <a:br>
              <a:rPr lang="hu-HU" sz="2400" dirty="0"/>
            </a:br>
            <a:r>
              <a:rPr lang="hu-HU" sz="2400" spc="-20" dirty="0"/>
              <a:t>állítást teszek. Ha más állítását cáfolom,</a:t>
            </a:r>
            <a:br>
              <a:rPr lang="hu-HU" sz="2400" dirty="0"/>
            </a:br>
            <a:r>
              <a:rPr lang="hu-HU" sz="2400" dirty="0"/>
              <a:t>elég az állítás logikai hibáira rámutatni.</a:t>
            </a:r>
          </a:p>
          <a:p>
            <a:endParaRPr lang="hu-HU" sz="1200" dirty="0"/>
          </a:p>
          <a:p>
            <a:r>
              <a:rPr lang="hu-HU" u="sng" dirty="0"/>
              <a:t>Agnosztikus</a:t>
            </a:r>
            <a:r>
              <a:rPr lang="hu-HU" dirty="0"/>
              <a:t>: </a:t>
            </a:r>
            <a:r>
              <a:rPr lang="hu-HU" spc="-20" dirty="0"/>
              <a:t>(„nem tudó”) </a:t>
            </a:r>
            <a:r>
              <a:rPr lang="hu-HU" spc="-10" dirty="0"/>
              <a:t>nem állítja egyiket sem,</a:t>
            </a:r>
            <a:br>
              <a:rPr lang="hu-HU" dirty="0"/>
            </a:br>
            <a:r>
              <a:rPr lang="hu-HU" dirty="0"/>
              <a:t>		nem foglal állást abban a kérdésben, hogy létezik-e Isten.</a:t>
            </a:r>
          </a:p>
          <a:p>
            <a:pPr marL="0" indent="0">
              <a:buNone/>
            </a:pPr>
            <a:r>
              <a:rPr lang="hu-HU" dirty="0"/>
              <a:t>		Gyakran: nem is tartja fontosnak a kérdés eldöntését.</a:t>
            </a:r>
            <a:br>
              <a:rPr lang="hu-HU" dirty="0"/>
            </a:br>
            <a:r>
              <a:rPr lang="hu-HU" dirty="0"/>
              <a:t>		</a:t>
            </a:r>
            <a:r>
              <a:rPr lang="hu-HU" sz="2400" i="1" dirty="0"/>
              <a:t>A vallástudománynak sem feladata eldöntenie, mely vallásnak van igaza,</a:t>
            </a:r>
            <a:br>
              <a:rPr lang="hu-HU" sz="2400" i="1" dirty="0"/>
            </a:br>
            <a:r>
              <a:rPr lang="hu-HU" sz="2400" i="1" dirty="0"/>
              <a:t>		kutatása szempontjából érdektelen, hogy </a:t>
            </a:r>
            <a:r>
              <a:rPr lang="hu-HU" sz="2000" i="1" dirty="0"/>
              <a:t>[a </a:t>
            </a:r>
            <a:r>
              <a:rPr lang="hu-HU" sz="2000" i="1" dirty="0" err="1"/>
              <a:t>judeo-keresztény</a:t>
            </a:r>
            <a:r>
              <a:rPr lang="hu-HU" sz="2000" i="1" dirty="0"/>
              <a:t>]</a:t>
            </a:r>
            <a:r>
              <a:rPr lang="hu-HU" sz="2400" i="1" dirty="0"/>
              <a:t> Isten létezik-e.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471647" y="1690688"/>
            <a:ext cx="25683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/>
              <a:t>európai / nyugati</a:t>
            </a:r>
            <a:br>
              <a:rPr lang="hu-HU" sz="2400" i="1" dirty="0"/>
            </a:br>
            <a:r>
              <a:rPr lang="hu-HU" sz="2400" i="1" dirty="0" err="1"/>
              <a:t>judeo-keresztény</a:t>
            </a:r>
            <a:r>
              <a:rPr lang="hu-HU" sz="2400" i="1" dirty="0"/>
              <a:t> kontextusban!</a:t>
            </a:r>
          </a:p>
        </p:txBody>
      </p:sp>
      <p:sp>
        <p:nvSpPr>
          <p:cNvPr id="5" name="Téglalap 4"/>
          <p:cNvSpPr/>
          <p:nvPr/>
        </p:nvSpPr>
        <p:spPr>
          <a:xfrm>
            <a:off x="2662519" y="2891017"/>
            <a:ext cx="4894728" cy="14927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8462681" y="4383741"/>
            <a:ext cx="3518648" cy="64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AutoNum type="arabicPeriod"/>
            </a:pPr>
            <a:r>
              <a:rPr lang="hu-HU" sz="2200" dirty="0">
                <a:solidFill>
                  <a:schemeClr val="tx1"/>
                </a:solidFill>
              </a:rPr>
              <a:t>Ő nem tudja, vagy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hu-HU" sz="2200" dirty="0">
                <a:solidFill>
                  <a:schemeClr val="tx1"/>
                </a:solidFill>
              </a:rPr>
              <a:t>Egyáltalán nem tudható.</a:t>
            </a:r>
          </a:p>
        </p:txBody>
      </p:sp>
    </p:spTree>
    <p:extLst>
      <p:ext uri="{BB962C8B-B14F-4D97-AF65-F5344CB8AC3E}">
        <p14:creationId xmlns:p14="http://schemas.microsoft.com/office/powerpoint/2010/main" val="902423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Mi </a:t>
            </a:r>
            <a:r>
              <a:rPr lang="hu-HU" i="1" noProof="0" dirty="0"/>
              <a:t>nem</a:t>
            </a:r>
            <a:r>
              <a:rPr lang="hu-HU" noProof="0" dirty="0"/>
              <a:t> a vallástudomány? (folytatás)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90564" cy="4866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noProof="0" dirty="0"/>
              <a:t>A</a:t>
            </a:r>
            <a:r>
              <a:rPr lang="en-GB" noProof="0" dirty="0"/>
              <a:t> </a:t>
            </a:r>
            <a:r>
              <a:rPr lang="hu-HU" dirty="0"/>
              <a:t>„vallásos tudomány”</a:t>
            </a:r>
            <a:r>
              <a:rPr lang="hu-HU" noProof="0" dirty="0"/>
              <a:t> szintén nem vallástudomány, úgymint:</a:t>
            </a:r>
            <a:endParaRPr lang="en-GB" noProof="0" dirty="0"/>
          </a:p>
          <a:p>
            <a:pPr marL="0" indent="0">
              <a:buNone/>
            </a:pPr>
            <a:endParaRPr lang="hu-HU" sz="1800" noProof="0" dirty="0"/>
          </a:p>
          <a:p>
            <a:r>
              <a:rPr lang="hu-HU" noProof="0" dirty="0"/>
              <a:t>Egyes vallások, vagy egyes vallási tételek tudományos igazolása.</a:t>
            </a:r>
          </a:p>
          <a:p>
            <a:r>
              <a:rPr lang="hu-HU" noProof="0" dirty="0"/>
              <a:t>Tudományos és filozófiai kérdések (pl. evolúció, történelem, etika) vallásos alapokon történő kutatása.</a:t>
            </a:r>
          </a:p>
          <a:p>
            <a:r>
              <a:rPr lang="hu-HU" noProof="0" dirty="0"/>
              <a:t>Valláskritika: egyes vallások, vagy egyes vallási tételek </a:t>
            </a:r>
            <a:br>
              <a:rPr lang="hu-HU" noProof="0" dirty="0"/>
            </a:br>
            <a:r>
              <a:rPr lang="hu-HU" noProof="0" dirty="0"/>
              <a:t>tudományos alapon történő cáfolata (vagy cáfolat megkísérlése).</a:t>
            </a:r>
            <a:br>
              <a:rPr lang="hu-HU" noProof="0" dirty="0"/>
            </a:br>
            <a:r>
              <a:rPr lang="hu-HU" sz="1200" noProof="0" dirty="0"/>
              <a:t> </a:t>
            </a:r>
            <a:br>
              <a:rPr lang="hu-HU" noProof="0" dirty="0"/>
            </a:br>
            <a:r>
              <a:rPr lang="hu-HU" sz="2400" i="1" noProof="0" dirty="0"/>
              <a:t>(Megj.: a valláskritika egyes képviselői részei a vallástudomány történetének.)</a:t>
            </a:r>
          </a:p>
          <a:p>
            <a:endParaRPr lang="hu-HU" sz="4000" i="1" dirty="0"/>
          </a:p>
          <a:p>
            <a:pPr marL="0" indent="0" algn="ctr">
              <a:buNone/>
            </a:pPr>
            <a:r>
              <a:rPr lang="hu-HU" sz="2600" i="1" noProof="0" dirty="0"/>
              <a:t>A vallástudomány agnosztikus. Avagy, mondják sokan, „világnézetileg semleges”.</a:t>
            </a:r>
          </a:p>
        </p:txBody>
      </p:sp>
    </p:spTree>
    <p:extLst>
      <p:ext uri="{BB962C8B-B14F-4D97-AF65-F5344CB8AC3E}">
        <p14:creationId xmlns:p14="http://schemas.microsoft.com/office/powerpoint/2010/main" val="3028723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957"/>
            <a:ext cx="10515600" cy="1325563"/>
          </a:xfrm>
        </p:spPr>
        <p:txBody>
          <a:bodyPr/>
          <a:lstStyle/>
          <a:p>
            <a:pPr algn="ctr"/>
            <a:r>
              <a:rPr lang="hu-HU" noProof="0" dirty="0"/>
              <a:t>Lehet a vallástudomány </a:t>
            </a:r>
            <a:br>
              <a:rPr lang="hu-HU" noProof="0" dirty="0"/>
            </a:br>
            <a:r>
              <a:rPr lang="hu-HU" noProof="0" dirty="0"/>
              <a:t>világnézetileg semleges?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257" y="1886857"/>
            <a:ext cx="11234057" cy="4862286"/>
          </a:xfrm>
        </p:spPr>
        <p:txBody>
          <a:bodyPr>
            <a:normAutofit/>
          </a:bodyPr>
          <a:lstStyle/>
          <a:p>
            <a:r>
              <a:rPr lang="hu-HU" noProof="0" dirty="0"/>
              <a:t>Attól függ, mit értünk „világnézeti semlegesség” alatt.</a:t>
            </a:r>
          </a:p>
          <a:p>
            <a:r>
              <a:rPr lang="hu-HU" noProof="0" dirty="0"/>
              <a:t>A valláskutató nem lehet elfogult egyik vallás irányában sem.</a:t>
            </a:r>
          </a:p>
          <a:p>
            <a:r>
              <a:rPr lang="hu-HU" noProof="0" dirty="0"/>
              <a:t>A valláskutató, kutatása során </a:t>
            </a:r>
            <a:r>
              <a:rPr lang="hu-HU" sz="2400" i="1" spc="100" noProof="0" dirty="0"/>
              <a:t>(megj.: magánemberként – más kérdés)</a:t>
            </a:r>
            <a:r>
              <a:rPr lang="hu-HU" sz="2400" spc="100" noProof="0" dirty="0"/>
              <a:t>,</a:t>
            </a:r>
            <a:r>
              <a:rPr lang="hu-HU" sz="2400" i="1" spc="100" noProof="0" dirty="0"/>
              <a:t> </a:t>
            </a:r>
            <a:br>
              <a:rPr lang="hu-HU" sz="2400" i="1" spc="100" noProof="0" dirty="0"/>
            </a:br>
            <a:r>
              <a:rPr lang="hu-HU" noProof="0" dirty="0"/>
              <a:t>nem fogadja el egyik vallás alapaxiómáit sem.</a:t>
            </a:r>
          </a:p>
          <a:p>
            <a:r>
              <a:rPr lang="hu-HU" noProof="0" dirty="0"/>
              <a:t>A valláskutató, kutatása során, mégis elfogad bizonyos alapaxiómákat:</a:t>
            </a:r>
          </a:p>
          <a:p>
            <a:pPr lvl="1"/>
            <a:r>
              <a:rPr lang="hu-HU" noProof="0" dirty="0"/>
              <a:t>„A” tudomány általánosan elfogadott alapaxiómáit: például matematikai-statisztikai összefüggések, logikai következtetési szabályok, Occam borotvája...</a:t>
            </a:r>
          </a:p>
          <a:p>
            <a:pPr lvl="1"/>
            <a:r>
              <a:rPr lang="hu-HU" noProof="0" dirty="0"/>
              <a:t>A vallástudomány és társtudományai alapaxiómáit: kizárólag kritikusan megvizsgált, független forrásokra támaszkodunk, csodák létét megkérdőjelezzük, stb.</a:t>
            </a:r>
          </a:p>
          <a:p>
            <a:pPr lvl="1"/>
            <a:r>
              <a:rPr lang="hu-HU" noProof="0" dirty="0"/>
              <a:t>Adott iskola alapaxiómáit (pl. a posztmodern, marxista, </a:t>
            </a:r>
            <a:r>
              <a:rPr lang="hu-HU" noProof="0" dirty="0" err="1"/>
              <a:t>freudiánus</a:t>
            </a:r>
            <a:r>
              <a:rPr lang="hu-HU" noProof="0" dirty="0"/>
              <a:t>, evolúciós pszichológiai stb. megközelítések fogalmi rendszerét – </a:t>
            </a:r>
            <a:r>
              <a:rPr lang="hu-HU" i="1" noProof="0" dirty="0"/>
              <a:t>ki-ki a maga döntése szerint</a:t>
            </a:r>
            <a:r>
              <a:rPr lang="hu-HU" noProof="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18991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957"/>
            <a:ext cx="10515600" cy="1325563"/>
          </a:xfrm>
        </p:spPr>
        <p:txBody>
          <a:bodyPr/>
          <a:lstStyle/>
          <a:p>
            <a:pPr algn="ctr"/>
            <a:r>
              <a:rPr lang="hu-HU" noProof="0" dirty="0"/>
              <a:t>Lehet a vallástudomány </a:t>
            </a:r>
            <a:br>
              <a:rPr lang="hu-HU" noProof="0" dirty="0"/>
            </a:br>
            <a:r>
              <a:rPr lang="hu-HU" noProof="0" dirty="0"/>
              <a:t>világnézetileg semleges? (folyt.)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257" y="1723868"/>
            <a:ext cx="11234057" cy="5134131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hu-HU" noProof="0" dirty="0"/>
              <a:t>A jó valláskutatóról a munkái alapján nem lehet eldönteni, hogy vallásos-e, (ill. mely vallásban hisz). Ugyanis:</a:t>
            </a:r>
          </a:p>
          <a:p>
            <a:pPr marL="914400" lvl="1" indent="-457200">
              <a:lnSpc>
                <a:spcPct val="95000"/>
              </a:lnSpc>
              <a:buFont typeface="+mj-lt"/>
              <a:buAutoNum type="arabicPeriod"/>
            </a:pPr>
            <a:r>
              <a:rPr lang="hu-HU" dirty="0"/>
              <a:t>Adatokat gyűjt (terepmunka, forrásolvasás, </a:t>
            </a:r>
            <a:br>
              <a:rPr lang="hu-HU" dirty="0"/>
            </a:br>
            <a:r>
              <a:rPr lang="hu-HU" dirty="0"/>
              <a:t>másodlagos irodalom, kísérletek, stb.)</a:t>
            </a:r>
          </a:p>
          <a:p>
            <a:pPr marL="914400" lvl="1" indent="-457200">
              <a:lnSpc>
                <a:spcPct val="95000"/>
              </a:lnSpc>
              <a:buFont typeface="+mj-lt"/>
              <a:buAutoNum type="arabicPeriod"/>
            </a:pPr>
            <a:r>
              <a:rPr lang="hu-HU" noProof="0" dirty="0"/>
              <a:t>Az adatait a társadalomtudományok, </a:t>
            </a:r>
            <a:br>
              <a:rPr lang="hu-HU" noProof="0" dirty="0"/>
            </a:br>
            <a:r>
              <a:rPr lang="hu-HU" noProof="0" dirty="0"/>
              <a:t>bölcsészettudományok, természettudományok </a:t>
            </a:r>
            <a:br>
              <a:rPr lang="hu-HU" noProof="0" dirty="0"/>
            </a:br>
            <a:r>
              <a:rPr lang="hu-HU" noProof="0" dirty="0"/>
              <a:t>„játékszabályai” szerint értelmezi / magyarázza.</a:t>
            </a:r>
          </a:p>
          <a:p>
            <a:pPr marL="914400" lvl="1" indent="-457200">
              <a:lnSpc>
                <a:spcPct val="95000"/>
              </a:lnSpc>
              <a:buFont typeface="+mj-lt"/>
              <a:buAutoNum type="arabicPeriod"/>
            </a:pPr>
            <a:r>
              <a:rPr lang="hu-HU" dirty="0"/>
              <a:t>Az eredményeket objektív stílusban leírja.</a:t>
            </a:r>
            <a:endParaRPr lang="hu-HU" noProof="0" dirty="0"/>
          </a:p>
          <a:p>
            <a:pPr>
              <a:lnSpc>
                <a:spcPct val="95000"/>
              </a:lnSpc>
            </a:pPr>
            <a:r>
              <a:rPr lang="hu-HU" noProof="0" dirty="0"/>
              <a:t>Valóban elérhető a tökéletes objektivitás?</a:t>
            </a:r>
            <a:br>
              <a:rPr lang="hu-HU" noProof="0" dirty="0"/>
            </a:br>
            <a:r>
              <a:rPr lang="hu-HU" noProof="0" dirty="0"/>
              <a:t>				</a:t>
            </a:r>
            <a:r>
              <a:rPr lang="hu-HU" sz="2400" i="1" noProof="0" dirty="0"/>
              <a:t>Sokan megkérdőjelezik: ld. a következő órán.</a:t>
            </a:r>
          </a:p>
          <a:p>
            <a:pPr>
              <a:lnSpc>
                <a:spcPct val="95000"/>
              </a:lnSpc>
            </a:pPr>
            <a:r>
              <a:rPr lang="hu-HU" dirty="0"/>
              <a:t>Ennek ellenére törekedhetünk a minél objektívebb kutatásra, </a:t>
            </a:r>
            <a:br>
              <a:rPr lang="hu-HU" dirty="0"/>
            </a:br>
            <a:r>
              <a:rPr lang="hu-HU" sz="2400" dirty="0"/>
              <a:t>	például ha reflektálunk önmagunkra, a ránk ható szubjektív tényezőkre.</a:t>
            </a:r>
            <a:endParaRPr lang="hu-HU" sz="2400" noProof="0" dirty="0"/>
          </a:p>
        </p:txBody>
      </p:sp>
      <p:sp>
        <p:nvSpPr>
          <p:cNvPr id="4" name="Jobb oldali kapcsos zárójel 3"/>
          <p:cNvSpPr/>
          <p:nvPr/>
        </p:nvSpPr>
        <p:spPr>
          <a:xfrm>
            <a:off x="7615007" y="2578308"/>
            <a:ext cx="434715" cy="2188564"/>
          </a:xfrm>
          <a:prstGeom prst="rightBrace">
            <a:avLst/>
          </a:prstGeom>
          <a:ln w="38100">
            <a:solidFill>
              <a:srgbClr val="C5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: lekerekített 4"/>
          <p:cNvSpPr/>
          <p:nvPr/>
        </p:nvSpPr>
        <p:spPr>
          <a:xfrm>
            <a:off x="8379502" y="2578308"/>
            <a:ext cx="3623812" cy="2188564"/>
          </a:xfrm>
          <a:prstGeom prst="roundRect">
            <a:avLst>
              <a:gd name="adj" fmla="val 23488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b="1" i="1" dirty="0"/>
              <a:t>Részben ezen az kurzuson, részben a következő évek során folyamatosan fogják elsajátítani.</a:t>
            </a:r>
          </a:p>
        </p:txBody>
      </p:sp>
    </p:spTree>
    <p:extLst>
      <p:ext uri="{BB962C8B-B14F-4D97-AF65-F5344CB8AC3E}">
        <p14:creationId xmlns:p14="http://schemas.microsoft.com/office/powerpoint/2010/main" val="1920175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noProof="0" dirty="0"/>
              <a:t>A kutató egyes számú alapszabálya: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42373" cy="48593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hu-HU" sz="3200" b="1" i="1" spc="600" noProof="0" dirty="0"/>
              <a:t>Ha valamit nem tudsz bizonyítani, </a:t>
            </a:r>
          </a:p>
          <a:p>
            <a:pPr marL="0" indent="0" algn="ctr">
              <a:lnSpc>
                <a:spcPct val="95000"/>
              </a:lnSpc>
              <a:buNone/>
            </a:pPr>
            <a:r>
              <a:rPr lang="hu-HU" sz="3200" b="1" i="1" spc="600" noProof="0" dirty="0"/>
              <a:t>mondd inkább azt, hogy nem tudod.</a:t>
            </a:r>
          </a:p>
          <a:p>
            <a:pPr>
              <a:lnSpc>
                <a:spcPct val="95000"/>
              </a:lnSpc>
            </a:pPr>
            <a:endParaRPr lang="hu-HU" sz="1600" noProof="0" dirty="0"/>
          </a:p>
          <a:p>
            <a:pPr marL="0" indent="0">
              <a:lnSpc>
                <a:spcPct val="95000"/>
              </a:lnSpc>
              <a:buNone/>
            </a:pPr>
            <a:r>
              <a:rPr lang="hu-HU" noProof="0" dirty="0"/>
              <a:t>Angolul „</a:t>
            </a:r>
            <a:r>
              <a:rPr lang="hu-HU" u="sng" noProof="0" dirty="0" err="1"/>
              <a:t>understatement</a:t>
            </a:r>
            <a:r>
              <a:rPr lang="hu-HU" noProof="0" dirty="0"/>
              <a:t>”: </a:t>
            </a:r>
            <a:br>
              <a:rPr lang="hu-HU" noProof="0" dirty="0"/>
            </a:br>
            <a:r>
              <a:rPr lang="hu-HU" noProof="0" dirty="0"/>
              <a:t>kevesebbet mondani, </a:t>
            </a:r>
            <a:r>
              <a:rPr lang="hu-HU" dirty="0"/>
              <a:t>mint</a:t>
            </a:r>
            <a:br>
              <a:rPr lang="hu-HU" dirty="0"/>
            </a:br>
            <a:r>
              <a:rPr lang="hu-HU" dirty="0"/>
              <a:t>amennyit tudnék</a:t>
            </a:r>
            <a:r>
              <a:rPr lang="hu-HU" noProof="0" dirty="0"/>
              <a:t>, szeretnék mondani.</a:t>
            </a:r>
          </a:p>
          <a:p>
            <a:pPr>
              <a:lnSpc>
                <a:spcPct val="95000"/>
              </a:lnSpc>
            </a:pPr>
            <a:endParaRPr lang="hu-HU" sz="1200" noProof="0" dirty="0"/>
          </a:p>
          <a:p>
            <a:pPr marL="514350" indent="-514350">
              <a:lnSpc>
                <a:spcPct val="95000"/>
              </a:lnSpc>
              <a:buFont typeface="+mj-lt"/>
              <a:buAutoNum type="arabicPeriod"/>
            </a:pPr>
            <a:r>
              <a:rPr lang="hu-HU" noProof="0" dirty="0"/>
              <a:t>Nem ciki valamit nem tudni.</a:t>
            </a:r>
          </a:p>
          <a:p>
            <a:pPr marL="514350" indent="-514350">
              <a:lnSpc>
                <a:spcPct val="95000"/>
              </a:lnSpc>
              <a:buFont typeface="+mj-lt"/>
              <a:buAutoNum type="arabicPeriod"/>
            </a:pPr>
            <a:r>
              <a:rPr lang="hu-HU" noProof="0" dirty="0" err="1"/>
              <a:t>Cikibb</a:t>
            </a:r>
            <a:r>
              <a:rPr lang="hu-HU" noProof="0" dirty="0"/>
              <a:t> valamit rosszul tudni.</a:t>
            </a:r>
          </a:p>
          <a:p>
            <a:pPr marL="514350" indent="-514350">
              <a:lnSpc>
                <a:spcPct val="95000"/>
              </a:lnSpc>
              <a:buFont typeface="+mj-lt"/>
              <a:buAutoNum type="arabicPeriod"/>
            </a:pPr>
            <a:r>
              <a:rPr lang="hu-HU" noProof="0" dirty="0"/>
              <a:t>A </a:t>
            </a:r>
            <a:r>
              <a:rPr lang="hu-HU" noProof="0" dirty="0" err="1"/>
              <a:t>legcikibb</a:t>
            </a:r>
            <a:r>
              <a:rPr lang="hu-HU" noProof="0" dirty="0"/>
              <a:t> ragaszkodni egy téves állításhoz.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180729" y="3240741"/>
            <a:ext cx="4303059" cy="17851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hu-HU" sz="2200" i="1" dirty="0"/>
              <a:t>Ne keverjük bele a hipotéziseinket, </a:t>
            </a:r>
            <a:br>
              <a:rPr lang="hu-HU" sz="2200" i="1" dirty="0"/>
            </a:br>
            <a:r>
              <a:rPr lang="hu-HU" sz="2200" i="1" dirty="0"/>
              <a:t>feltételezéseinket, véleményünket </a:t>
            </a:r>
            <a:br>
              <a:rPr lang="hu-HU" sz="2200" i="1" dirty="0"/>
            </a:br>
            <a:r>
              <a:rPr lang="hu-HU" sz="2200" i="1" dirty="0"/>
              <a:t>(még ha tudunk is mellettük érvelni, </a:t>
            </a:r>
            <a:br>
              <a:rPr lang="hu-HU" sz="2200" i="1" dirty="0"/>
            </a:br>
            <a:r>
              <a:rPr lang="hu-HU" sz="2200" i="1" dirty="0"/>
              <a:t>azokat valószínűsíteni) a szigorúan bizonyítható tények közé!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790329" y="4962873"/>
            <a:ext cx="4303059" cy="1785104"/>
          </a:xfrm>
          <a:prstGeom prst="rect">
            <a:avLst/>
          </a:prstGeom>
          <a:solidFill>
            <a:srgbClr val="FFCC00"/>
          </a:solidFill>
          <a:ln w="127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hu-HU" sz="2200" i="1" dirty="0"/>
              <a:t>Persze nagyon fontos a hipotéziseink mérlegelése, a pro és kontra érvek felsorakoztatása, a valószínűbb és a kevésbé valószínű feltételezések elkülönítése is.</a:t>
            </a:r>
          </a:p>
        </p:txBody>
      </p:sp>
    </p:spTree>
    <p:extLst>
      <p:ext uri="{BB962C8B-B14F-4D97-AF65-F5344CB8AC3E}">
        <p14:creationId xmlns:p14="http://schemas.microsoft.com/office/powerpoint/2010/main" val="305733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8240" y="125285"/>
            <a:ext cx="10515600" cy="1325563"/>
          </a:xfrm>
        </p:spPr>
        <p:txBody>
          <a:bodyPr/>
          <a:lstStyle/>
          <a:p>
            <a:r>
              <a:rPr lang="hu-HU" dirty="0"/>
              <a:t>Praktikus dolgok (ismétlés):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4558" y="1534673"/>
            <a:ext cx="11302583" cy="5254052"/>
          </a:xfrm>
        </p:spPr>
        <p:txBody>
          <a:bodyPr>
            <a:normAutofit/>
          </a:bodyPr>
          <a:lstStyle/>
          <a:p>
            <a:r>
              <a:rPr lang="hu-HU" dirty="0"/>
              <a:t>A kurzus honlapja:	http://birot.web.elte.hu/courses/2023-valltud/</a:t>
            </a:r>
            <a:endParaRPr lang="hu-HU" sz="2400" i="1" dirty="0"/>
          </a:p>
          <a:p>
            <a:pPr marL="0" indent="0">
              <a:buNone/>
            </a:pPr>
            <a:r>
              <a:rPr lang="hu-HU" sz="2400" i="1" dirty="0"/>
              <a:t>				</a:t>
            </a:r>
            <a:r>
              <a:rPr lang="hu-HU" sz="2400" dirty="0"/>
              <a:t>http://birot.web.elte.hu/valltud/</a:t>
            </a:r>
            <a:r>
              <a:rPr lang="hu-HU" sz="2400" dirty="0">
                <a:solidFill>
                  <a:prstClr val="black"/>
                </a:solidFill>
              </a:rPr>
              <a:t>    	</a:t>
            </a:r>
            <a:r>
              <a:rPr lang="hu-HU" sz="2400" i="1" dirty="0">
                <a:solidFill>
                  <a:prstClr val="black"/>
                </a:solidFill>
              </a:rPr>
              <a:t>(a félév végéig)</a:t>
            </a:r>
            <a:endParaRPr lang="hu-HU" sz="2400" dirty="0"/>
          </a:p>
          <a:p>
            <a:pPr marL="0" indent="0">
              <a:buNone/>
            </a:pPr>
            <a:endParaRPr lang="hu-HU" sz="1000" i="1" dirty="0"/>
          </a:p>
          <a:p>
            <a:r>
              <a:rPr lang="hu-HU" sz="2200" dirty="0"/>
              <a:t>Tárgyi követelményrendszer:	http://birot.web.elte.hu/courses/2023-valltud/bev_valltud.pdf</a:t>
            </a:r>
          </a:p>
          <a:p>
            <a:pPr marL="0" indent="0">
              <a:buNone/>
            </a:pPr>
            <a:r>
              <a:rPr lang="hu-HU" sz="2200" dirty="0"/>
              <a:t>				http://or-zse.hu/targyak/ujud/judaisztika1-bev-vallastud1.htm</a:t>
            </a:r>
          </a:p>
          <a:p>
            <a:pPr marL="0" indent="0">
              <a:buNone/>
            </a:pPr>
            <a:endParaRPr lang="hu-HU" sz="1000" dirty="0"/>
          </a:p>
          <a:p>
            <a:pPr defTabSz="941388"/>
            <a:r>
              <a:rPr lang="hu-HU" dirty="0"/>
              <a:t>Biró Tamás: 		birot@or-zse.hu, 	birot@birot.hu</a:t>
            </a:r>
          </a:p>
          <a:p>
            <a:pPr marL="0" indent="0" defTabSz="941388">
              <a:buNone/>
            </a:pPr>
            <a:r>
              <a:rPr lang="hu-HU" dirty="0"/>
              <a:t>				http://birot.web.elte.hu/, http://www.birot.hu/</a:t>
            </a:r>
          </a:p>
          <a:p>
            <a:pPr marL="0" indent="0" defTabSz="941388">
              <a:buNone/>
            </a:pPr>
            <a:endParaRPr lang="hu-HU" sz="1000" dirty="0"/>
          </a:p>
          <a:p>
            <a:r>
              <a:rPr lang="hu-HU" dirty="0"/>
              <a:t>Fogadóóra: 		</a:t>
            </a:r>
            <a:r>
              <a:rPr lang="hu-HU" dirty="0" err="1"/>
              <a:t>emailes</a:t>
            </a:r>
            <a:r>
              <a:rPr lang="hu-HU" dirty="0"/>
              <a:t> bejelentkezéssel.</a:t>
            </a:r>
          </a:p>
          <a:p>
            <a:pPr marL="0" indent="0">
              <a:buNone/>
            </a:pPr>
            <a:endParaRPr lang="hu-HU" sz="1000" dirty="0"/>
          </a:p>
          <a:p>
            <a:r>
              <a:rPr lang="hu-HU" dirty="0"/>
              <a:t>Pótórák:			</a:t>
            </a:r>
            <a:r>
              <a:rPr lang="hu-HU" i="1" dirty="0"/>
              <a:t>ha szükséges lesz elmaradó órák miatt.</a:t>
            </a:r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8BFF4CB0-3111-2C0B-7581-270E4B65184D}"/>
              </a:ext>
            </a:extLst>
          </p:cNvPr>
          <p:cNvSpPr/>
          <p:nvPr/>
        </p:nvSpPr>
        <p:spPr>
          <a:xfrm>
            <a:off x="2471895" y="3181889"/>
            <a:ext cx="1708220" cy="41198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843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i="1" spc="300" dirty="0"/>
              <a:t>átalakul!</a:t>
            </a:r>
          </a:p>
        </p:txBody>
      </p:sp>
    </p:spTree>
    <p:extLst>
      <p:ext uri="{BB962C8B-B14F-4D97-AF65-F5344CB8AC3E}">
        <p14:creationId xmlns:p14="http://schemas.microsoft.com/office/powerpoint/2010/main" val="3081970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40275"/>
            <a:ext cx="10971834" cy="1325563"/>
          </a:xfrm>
        </p:spPr>
        <p:txBody>
          <a:bodyPr/>
          <a:lstStyle/>
          <a:p>
            <a:r>
              <a:rPr lang="hu-HU" dirty="0"/>
              <a:t>Elsődleges (primer) adatok    </a:t>
            </a:r>
            <a:r>
              <a:rPr lang="hu-HU" b="1" dirty="0"/>
              <a:t>↔</a:t>
            </a:r>
            <a:r>
              <a:rPr lang="hu-HU" dirty="0"/>
              <a:t>    rekonstrukció</a:t>
            </a:r>
          </a:p>
        </p:txBody>
      </p:sp>
      <p:pic>
        <p:nvPicPr>
          <p:cNvPr id="1026" name="Picture 2" descr="http://www.visegrad.hu/content/visegrad/9/fellegvar-lovagtere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4" b="9369"/>
          <a:stretch/>
        </p:blipFill>
        <p:spPr bwMode="auto">
          <a:xfrm>
            <a:off x="5654556" y="2064484"/>
            <a:ext cx="6286500" cy="391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568503" y="6086004"/>
            <a:ext cx="66234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A visegrádi fellegvár lovagterme</a:t>
            </a:r>
            <a:r>
              <a:rPr lang="hu-HU" dirty="0"/>
              <a:t>:</a:t>
            </a:r>
            <a:r>
              <a:rPr lang="hu-HU" i="1" dirty="0"/>
              <a:t> </a:t>
            </a:r>
            <a:r>
              <a:rPr lang="hu-HU" b="1" dirty="0">
                <a:solidFill>
                  <a:schemeClr val="accent3">
                    <a:lumMod val="50000"/>
                  </a:schemeClr>
                </a:solidFill>
              </a:rPr>
              <a:t>középkori kőfal</a:t>
            </a:r>
            <a:r>
              <a:rPr lang="hu-HU" dirty="0"/>
              <a:t> és </a:t>
            </a:r>
            <a:r>
              <a:rPr lang="hu-HU" b="1" dirty="0">
                <a:solidFill>
                  <a:srgbClr val="C00000"/>
                </a:solidFill>
              </a:rPr>
              <a:t>modern téglák</a:t>
            </a:r>
            <a:r>
              <a:rPr lang="hu-HU" dirty="0"/>
              <a:t>.</a:t>
            </a:r>
            <a:br>
              <a:rPr lang="hu-HU" dirty="0"/>
            </a:br>
            <a:r>
              <a:rPr lang="hu-HU" sz="1600" spc="-10" dirty="0"/>
              <a:t>Forrás: </a:t>
            </a:r>
            <a:r>
              <a:rPr lang="hu-HU" sz="1600" spc="-10" dirty="0">
                <a:hlinkClick r:id="rId3"/>
              </a:rPr>
              <a:t>http://www.visegrad.hu/content/visegrad//9/fellegvar-lovagterem.jpg</a:t>
            </a:r>
            <a:r>
              <a:rPr lang="hu-HU" sz="1600" spc="-10" dirty="0"/>
              <a:t>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09667" y="1489597"/>
            <a:ext cx="9039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Tudományos eredmények lehetséges prezentálási formái:</a:t>
            </a:r>
          </a:p>
          <a:p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09666" y="2092951"/>
            <a:ext cx="5099919" cy="463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52413">
              <a:lnSpc>
                <a:spcPct val="145000"/>
              </a:lnSpc>
              <a:buFont typeface="Wingdings" panose="05000000000000000000" pitchFamily="2" charset="2"/>
              <a:buChar char="§"/>
            </a:pPr>
            <a:r>
              <a:rPr lang="hu-HU" sz="2400" dirty="0"/>
              <a:t>Kizárólag a feltárt adatok bemutatása</a:t>
            </a:r>
          </a:p>
          <a:p>
            <a:pPr marL="474662" lvl="1">
              <a:lnSpc>
                <a:spcPct val="145000"/>
              </a:lnSpc>
            </a:pPr>
            <a:r>
              <a:rPr lang="hu-HU" sz="2150" i="1" spc="-30" dirty="0">
                <a:solidFill>
                  <a:prstClr val="black"/>
                </a:solidFill>
              </a:rPr>
              <a:t>szárazon, </a:t>
            </a:r>
            <a:r>
              <a:rPr lang="hu-HU" sz="2150" b="1" i="1" spc="-30" dirty="0">
                <a:solidFill>
                  <a:prstClr val="black"/>
                </a:solidFill>
              </a:rPr>
              <a:t>ismert</a:t>
            </a:r>
            <a:r>
              <a:rPr lang="hu-HU" sz="2150" i="1" spc="-30" dirty="0">
                <a:solidFill>
                  <a:prstClr val="black"/>
                </a:solidFill>
              </a:rPr>
              <a:t> tényekhez ragaszkodva.</a:t>
            </a:r>
            <a:endParaRPr lang="hu-HU" sz="2400" dirty="0"/>
          </a:p>
          <a:p>
            <a:pPr marL="269875" indent="-252413">
              <a:lnSpc>
                <a:spcPct val="145000"/>
              </a:lnSpc>
              <a:buFont typeface="Wingdings" panose="05000000000000000000" pitchFamily="2" charset="2"/>
              <a:buChar char="§"/>
            </a:pPr>
            <a:r>
              <a:rPr lang="hu-HU" sz="2400" dirty="0"/>
              <a:t>Tények + különböző feltételezés</a:t>
            </a:r>
            <a:r>
              <a:rPr lang="hu-HU" sz="2400" u="sng" dirty="0"/>
              <a:t>ek</a:t>
            </a:r>
          </a:p>
          <a:p>
            <a:pPr marL="474662" lvl="1">
              <a:lnSpc>
                <a:spcPct val="145000"/>
              </a:lnSpc>
            </a:pPr>
            <a:r>
              <a:rPr lang="hu-HU" sz="2150" i="1" spc="-20" dirty="0"/>
              <a:t>lehetséges hipotézisek mérlegelése, a </a:t>
            </a:r>
            <a:r>
              <a:rPr lang="hu-HU" sz="2150" i="1" spc="-40" dirty="0"/>
              <a:t>bizonyítható adatoktól </a:t>
            </a:r>
            <a:r>
              <a:rPr lang="hu-HU" sz="2150" b="1" i="1" spc="-40" dirty="0"/>
              <a:t>élesen </a:t>
            </a:r>
            <a:r>
              <a:rPr lang="hu-HU" sz="2150" i="1" spc="-40" dirty="0"/>
              <a:t>elválasztva.</a:t>
            </a:r>
          </a:p>
          <a:p>
            <a:pPr marL="269875" indent="-252413">
              <a:lnSpc>
                <a:spcPct val="145000"/>
              </a:lnSpc>
              <a:buFont typeface="Wingdings" panose="05000000000000000000" pitchFamily="2" charset="2"/>
              <a:buChar char="§"/>
            </a:pPr>
            <a:r>
              <a:rPr lang="hu-HU" sz="2400" dirty="0"/>
              <a:t>Feltárt adatok + </a:t>
            </a:r>
            <a:r>
              <a:rPr lang="hu-HU" sz="2400" u="sng" dirty="0"/>
              <a:t>egy</a:t>
            </a:r>
            <a:r>
              <a:rPr lang="hu-HU" sz="2400" dirty="0"/>
              <a:t>fajta kiegészítés</a:t>
            </a:r>
          </a:p>
          <a:p>
            <a:pPr marL="474662" lvl="1">
              <a:lnSpc>
                <a:spcPct val="145000"/>
              </a:lnSpc>
            </a:pPr>
            <a:r>
              <a:rPr lang="hu-HU" sz="2150" i="1" spc="-30" dirty="0">
                <a:solidFill>
                  <a:prstClr val="black"/>
                </a:solidFill>
              </a:rPr>
              <a:t>tények kiegészítve „</a:t>
            </a:r>
            <a:r>
              <a:rPr lang="hu-HU" sz="2150" spc="-30" dirty="0" err="1">
                <a:solidFill>
                  <a:prstClr val="black"/>
                </a:solidFill>
              </a:rPr>
              <a:t>educated</a:t>
            </a:r>
            <a:r>
              <a:rPr lang="hu-HU" sz="2150" spc="-30" dirty="0">
                <a:solidFill>
                  <a:prstClr val="black"/>
                </a:solidFill>
              </a:rPr>
              <a:t> </a:t>
            </a:r>
            <a:r>
              <a:rPr lang="hu-HU" sz="2150" spc="-30" dirty="0" err="1">
                <a:solidFill>
                  <a:prstClr val="black"/>
                </a:solidFill>
              </a:rPr>
              <a:t>guess</a:t>
            </a:r>
            <a:r>
              <a:rPr lang="hu-HU" sz="2150" spc="-30" dirty="0">
                <a:solidFill>
                  <a:prstClr val="black"/>
                </a:solidFill>
              </a:rPr>
              <a:t>”</a:t>
            </a:r>
            <a:r>
              <a:rPr lang="hu-HU" sz="2150" i="1" spc="-30" dirty="0" err="1">
                <a:solidFill>
                  <a:prstClr val="black"/>
                </a:solidFill>
              </a:rPr>
              <a:t>-szel</a:t>
            </a:r>
            <a:r>
              <a:rPr lang="hu-HU" sz="2150" i="1" spc="-30" dirty="0">
                <a:solidFill>
                  <a:prstClr val="black"/>
                </a:solidFill>
              </a:rPr>
              <a:t>.</a:t>
            </a:r>
            <a:endParaRPr lang="hu-HU" sz="2400" dirty="0"/>
          </a:p>
          <a:p>
            <a:pPr marL="269875" indent="-252413">
              <a:lnSpc>
                <a:spcPct val="145000"/>
              </a:lnSpc>
              <a:buFont typeface="Wingdings" panose="05000000000000000000" pitchFamily="2" charset="2"/>
              <a:buChar char="§"/>
            </a:pPr>
            <a:r>
              <a:rPr lang="hu-HU" sz="2400" dirty="0"/>
              <a:t>„Írói fantázia”, adatokból kiindulva</a:t>
            </a:r>
          </a:p>
          <a:p>
            <a:pPr marL="131762" lvl="1">
              <a:lnSpc>
                <a:spcPct val="145000"/>
              </a:lnSpc>
              <a:tabLst>
                <a:tab pos="449263" algn="l"/>
              </a:tabLst>
            </a:pPr>
            <a:r>
              <a:rPr lang="hu-HU" sz="2150" i="1" spc="-30" dirty="0"/>
              <a:t>	„történelmi regény” </a:t>
            </a:r>
            <a:r>
              <a:rPr lang="hu-HU" sz="2150" spc="-30" dirty="0"/>
              <a:t>(pl. </a:t>
            </a:r>
            <a:r>
              <a:rPr lang="hu-HU" sz="2150" i="1" spc="-30" dirty="0"/>
              <a:t>Egri csillagok</a:t>
            </a:r>
            <a:r>
              <a:rPr lang="hu-HU" sz="2150" spc="-30" dirty="0"/>
              <a:t>)</a:t>
            </a:r>
            <a:r>
              <a:rPr lang="hu-HU" sz="2150" i="1" spc="-30" dirty="0"/>
              <a:t>.</a:t>
            </a:r>
          </a:p>
        </p:txBody>
      </p:sp>
      <p:sp>
        <p:nvSpPr>
          <p:cNvPr id="7" name="Felfelé-lefelé nyíl 6"/>
          <p:cNvSpPr/>
          <p:nvPr/>
        </p:nvSpPr>
        <p:spPr>
          <a:xfrm>
            <a:off x="44970" y="2203554"/>
            <a:ext cx="509667" cy="4498003"/>
          </a:xfrm>
          <a:prstGeom prst="upDownArrow">
            <a:avLst/>
          </a:prstGeom>
          <a:gradFill>
            <a:gsLst>
              <a:gs pos="10000">
                <a:schemeClr val="accent3">
                  <a:lumMod val="75000"/>
                </a:schemeClr>
              </a:gs>
              <a:gs pos="92000">
                <a:srgbClr val="C00000"/>
              </a:gs>
              <a:gs pos="58000">
                <a:schemeClr val="accent4">
                  <a:lumMod val="40000"/>
                  <a:lumOff val="60000"/>
                </a:schemeClr>
              </a:gs>
              <a:gs pos="0">
                <a:schemeClr val="bg2">
                  <a:lumMod val="50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1634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noProof="0" dirty="0"/>
            </a:br>
            <a:r>
              <a:rPr lang="hu-HU" sz="6700" noProof="0" dirty="0"/>
              <a:t>A vallástudomány haszna:</a:t>
            </a:r>
            <a:br>
              <a:rPr lang="hu-HU" noProof="0" dirty="0"/>
            </a:br>
            <a:br>
              <a:rPr lang="hu-HU" sz="5300" dirty="0"/>
            </a:br>
            <a:r>
              <a:rPr lang="hu-HU" sz="5300" dirty="0"/>
              <a:t>	</a:t>
            </a:r>
            <a:r>
              <a:rPr lang="hu-HU" sz="5300" i="1" dirty="0"/>
              <a:t>gyakorlati haszon és elméleti haszon</a:t>
            </a:r>
            <a:endParaRPr lang="hu-HU" i="1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04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A vallástudomány </a:t>
            </a:r>
            <a:r>
              <a:rPr lang="hu-HU" u="sng" noProof="0" dirty="0"/>
              <a:t>elméleti</a:t>
            </a:r>
            <a:r>
              <a:rPr lang="hu-HU" noProof="0" dirty="0"/>
              <a:t> haszna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825624"/>
            <a:ext cx="10896600" cy="4844999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tabLst>
                <a:tab pos="444500" algn="l"/>
              </a:tabLst>
            </a:pPr>
            <a:r>
              <a:rPr lang="hu-HU" noProof="0" dirty="0"/>
              <a:t>	Saját vallásunk / egyes vallások megértése.</a:t>
            </a:r>
          </a:p>
          <a:p>
            <a:pPr>
              <a:lnSpc>
                <a:spcPct val="114000"/>
              </a:lnSpc>
              <a:tabLst>
                <a:tab pos="444500" algn="l"/>
              </a:tabLst>
            </a:pPr>
            <a:r>
              <a:rPr lang="hu-HU" noProof="0" dirty="0"/>
              <a:t>	A vallás, mint jelenség, megértése általában.</a:t>
            </a:r>
          </a:p>
          <a:p>
            <a:pPr>
              <a:lnSpc>
                <a:spcPct val="114000"/>
              </a:lnSpc>
              <a:tabLst>
                <a:tab pos="444500" algn="l"/>
              </a:tabLst>
            </a:pPr>
            <a:endParaRPr lang="hu-HU" sz="1200" noProof="0" dirty="0"/>
          </a:p>
          <a:p>
            <a:pPr>
              <a:lnSpc>
                <a:spcPct val="114000"/>
              </a:lnSpc>
              <a:tabLst>
                <a:tab pos="444500" algn="l"/>
              </a:tabLst>
            </a:pPr>
            <a:r>
              <a:rPr lang="hu-HU" noProof="0" dirty="0"/>
              <a:t>	Saját / egyes korok, kultúrák, társadalmak megértése.</a:t>
            </a:r>
          </a:p>
          <a:p>
            <a:pPr>
              <a:lnSpc>
                <a:spcPct val="114000"/>
              </a:lnSpc>
              <a:tabLst>
                <a:tab pos="444500" algn="l"/>
              </a:tabLst>
            </a:pPr>
            <a:r>
              <a:rPr lang="hu-HU" noProof="0" dirty="0"/>
              <a:t>	A kultúra, társadalom, emberi természet megértése általában.</a:t>
            </a:r>
          </a:p>
          <a:p>
            <a:pPr marL="0" indent="0">
              <a:lnSpc>
                <a:spcPct val="114000"/>
              </a:lnSpc>
              <a:buNone/>
            </a:pPr>
            <a:endParaRPr lang="hu-HU" noProof="0" dirty="0"/>
          </a:p>
          <a:p>
            <a:pPr marL="0" indent="0">
              <a:lnSpc>
                <a:spcPct val="114000"/>
              </a:lnSpc>
              <a:buNone/>
            </a:pPr>
            <a:r>
              <a:rPr lang="hu-HU" noProof="0" dirty="0"/>
              <a:t>A vallás				vs.	egyes vallások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hu-HU" noProof="0" dirty="0"/>
              <a:t>(„Általános”) valláskutatás 	vs.	(egyes) vallások kutatása</a:t>
            </a:r>
          </a:p>
        </p:txBody>
      </p:sp>
      <p:sp>
        <p:nvSpPr>
          <p:cNvPr id="4" name="Jobb oldali kapcsos zárójel 3"/>
          <p:cNvSpPr/>
          <p:nvPr/>
        </p:nvSpPr>
        <p:spPr>
          <a:xfrm>
            <a:off x="8410940" y="1966210"/>
            <a:ext cx="165100" cy="914400"/>
          </a:xfrm>
          <a:prstGeom prst="rightBrace">
            <a:avLst/>
          </a:prstGeom>
          <a:ln w="38100">
            <a:solidFill>
              <a:srgbClr val="6E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 oldali kapcsos zárójel 4"/>
          <p:cNvSpPr/>
          <p:nvPr/>
        </p:nvSpPr>
        <p:spPr>
          <a:xfrm>
            <a:off x="10210800" y="3545415"/>
            <a:ext cx="144000" cy="914400"/>
          </a:xfrm>
          <a:prstGeom prst="rightBrac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8874125" y="1869755"/>
            <a:ext cx="162877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400" b="1" i="1" dirty="0">
                <a:solidFill>
                  <a:srgbClr val="B52F3C"/>
                </a:solidFill>
              </a:rPr>
              <a:t>A vallás </a:t>
            </a:r>
            <a:br>
              <a:rPr lang="hu-HU" sz="2400" b="1" i="1" dirty="0">
                <a:solidFill>
                  <a:srgbClr val="B52F3C"/>
                </a:solidFill>
              </a:rPr>
            </a:br>
            <a:r>
              <a:rPr lang="hu-HU" sz="2400" b="1" i="1" dirty="0">
                <a:solidFill>
                  <a:srgbClr val="B52F3C"/>
                </a:solidFill>
              </a:rPr>
              <a:t>megértése </a:t>
            </a:r>
            <a:br>
              <a:rPr lang="hu-HU" sz="2400" b="1" i="1" dirty="0">
                <a:solidFill>
                  <a:srgbClr val="B52F3C"/>
                </a:solidFill>
              </a:rPr>
            </a:br>
            <a:r>
              <a:rPr lang="hu-HU" sz="2400" b="1" i="1" dirty="0">
                <a:solidFill>
                  <a:srgbClr val="B52F3C"/>
                </a:solidFill>
              </a:rPr>
              <a:t>mint cél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0532880" y="3453959"/>
            <a:ext cx="1574800" cy="10698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400" b="1" i="1" dirty="0">
                <a:solidFill>
                  <a:srgbClr val="385723"/>
                </a:solidFill>
              </a:rPr>
              <a:t>A vallás </a:t>
            </a:r>
            <a:br>
              <a:rPr lang="hu-HU" sz="2400" b="1" i="1" dirty="0">
                <a:solidFill>
                  <a:srgbClr val="385723"/>
                </a:solidFill>
              </a:rPr>
            </a:br>
            <a:r>
              <a:rPr lang="hu-HU" sz="2400" b="1" i="1" dirty="0">
                <a:solidFill>
                  <a:srgbClr val="385723"/>
                </a:solidFill>
              </a:rPr>
              <a:t>megértése </a:t>
            </a:r>
            <a:br>
              <a:rPr lang="hu-HU" sz="2400" b="1" i="1" dirty="0">
                <a:solidFill>
                  <a:srgbClr val="385723"/>
                </a:solidFill>
              </a:rPr>
            </a:br>
            <a:r>
              <a:rPr lang="hu-HU" sz="2400" b="1" i="1" dirty="0">
                <a:solidFill>
                  <a:srgbClr val="385723"/>
                </a:solidFill>
              </a:rPr>
              <a:t>mint eszköz</a:t>
            </a:r>
          </a:p>
        </p:txBody>
      </p:sp>
      <p:cxnSp>
        <p:nvCxnSpPr>
          <p:cNvPr id="8" name="Egyenes összekötő 7"/>
          <p:cNvCxnSpPr/>
          <p:nvPr/>
        </p:nvCxnSpPr>
        <p:spPr>
          <a:xfrm>
            <a:off x="5246560" y="5351478"/>
            <a:ext cx="0" cy="1094282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656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A vallástudomány </a:t>
            </a:r>
            <a:r>
              <a:rPr lang="hu-HU" u="sng" noProof="0" dirty="0"/>
              <a:t>gyakorlati</a:t>
            </a:r>
            <a:r>
              <a:rPr lang="hu-HU" noProof="0" dirty="0"/>
              <a:t> haszna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237259" cy="47656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noProof="0" dirty="0"/>
              <a:t>A vallásos kulturális örökség ápolása, muzeológia, emlékezetkultúra, stb.</a:t>
            </a:r>
          </a:p>
          <a:p>
            <a:pPr>
              <a:lnSpc>
                <a:spcPct val="110000"/>
              </a:lnSpc>
            </a:pPr>
            <a:r>
              <a:rPr lang="hu-HU" noProof="0" dirty="0"/>
              <a:t>A hittanoktatás módszertana.</a:t>
            </a:r>
          </a:p>
          <a:p>
            <a:pPr>
              <a:lnSpc>
                <a:spcPct val="110000"/>
              </a:lnSpc>
            </a:pPr>
            <a:r>
              <a:rPr lang="hu-HU" noProof="0" dirty="0"/>
              <a:t>A vallással kapcsolatos laikus vélemények, szenzációt kereső médiahírek, társadalmi előítéletek ellensúlyozása – árnyalt és komplex kép segítségével.</a:t>
            </a:r>
          </a:p>
          <a:p>
            <a:pPr>
              <a:lnSpc>
                <a:spcPct val="110000"/>
              </a:lnSpc>
            </a:pPr>
            <a:r>
              <a:rPr lang="hu-HU" noProof="0" dirty="0"/>
              <a:t>Hozzájárulás a vallások (kultúrák) közti párbeszédhez, valamint </a:t>
            </a:r>
            <a:br>
              <a:rPr lang="hu-HU" noProof="0" dirty="0"/>
            </a:br>
            <a:r>
              <a:rPr lang="hu-HU" noProof="0" dirty="0"/>
              <a:t>konfliktusok megoldásához: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noProof="0" dirty="0"/>
              <a:t>		- tudományos módszereken alapuló analízissel,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noProof="0" dirty="0"/>
              <a:t>		- múltbeli és távoli analógiák tanulságai révén.</a:t>
            </a:r>
          </a:p>
        </p:txBody>
      </p:sp>
    </p:spTree>
    <p:extLst>
      <p:ext uri="{BB962C8B-B14F-4D97-AF65-F5344CB8AC3E}">
        <p14:creationId xmlns:p14="http://schemas.microsoft.com/office/powerpoint/2010/main" val="4245748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 a következő alkalomra: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998230"/>
            <a:ext cx="11353801" cy="449464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2600" dirty="0"/>
              <a:t>Fogalmazzanak meg kutatási kérdéseket a </a:t>
            </a:r>
            <a:r>
              <a:rPr lang="hu-HU" sz="2600" b="1" u="sng" dirty="0"/>
              <a:t>focit kutató tudomány</a:t>
            </a:r>
            <a:r>
              <a:rPr lang="hu-HU" sz="2600" dirty="0"/>
              <a:t> számára, amelyek 		(1) történeti, </a:t>
            </a:r>
            <a:br>
              <a:rPr lang="hu-HU" sz="2600" dirty="0"/>
            </a:br>
            <a:r>
              <a:rPr lang="hu-HU" sz="2600" dirty="0"/>
              <a:t>		(2) társadalomtudományi, </a:t>
            </a:r>
            <a:br>
              <a:rPr lang="hu-HU" sz="2600" dirty="0"/>
            </a:br>
            <a:r>
              <a:rPr lang="hu-HU" sz="2600" dirty="0"/>
              <a:t>		(3) pszichológiai, </a:t>
            </a:r>
            <a:br>
              <a:rPr lang="hu-HU" sz="2600" dirty="0"/>
            </a:br>
            <a:r>
              <a:rPr lang="hu-HU" sz="2600" dirty="0"/>
              <a:t>		(4) biológiai, </a:t>
            </a:r>
            <a:br>
              <a:rPr lang="hu-HU" sz="2600" dirty="0"/>
            </a:br>
            <a:r>
              <a:rPr lang="hu-HU" sz="2600" dirty="0"/>
              <a:t>		(5) fizikai vagy egyéb jellegűek. </a:t>
            </a:r>
            <a:br>
              <a:rPr lang="hu-HU" sz="2600" dirty="0"/>
            </a:br>
            <a:r>
              <a:rPr lang="hu-HU" sz="2600" dirty="0"/>
              <a:t>								Legyenek </a:t>
            </a:r>
            <a:r>
              <a:rPr lang="hu-HU" sz="2600" dirty="0" err="1"/>
              <a:t>kreatívak</a:t>
            </a:r>
            <a:r>
              <a:rPr lang="hu-HU" sz="2600" dirty="0"/>
              <a:t>!</a:t>
            </a:r>
          </a:p>
          <a:p>
            <a:pPr marL="0" indent="0" defTabSz="900113">
              <a:lnSpc>
                <a:spcPct val="120000"/>
              </a:lnSpc>
              <a:buNone/>
              <a:tabLst>
                <a:tab pos="1519238" algn="l"/>
              </a:tabLst>
            </a:pPr>
            <a:r>
              <a:rPr lang="hu-HU" sz="2600" dirty="0" err="1"/>
              <a:t>Moodle</a:t>
            </a:r>
            <a:r>
              <a:rPr lang="hu-HU" sz="2600" dirty="0"/>
              <a:t>, hétfő este 23:59-ig.</a:t>
            </a:r>
            <a:br>
              <a:rPr lang="hu-HU" sz="2600" dirty="0"/>
            </a:br>
            <a:r>
              <a:rPr lang="hu-HU" sz="2600" dirty="0"/>
              <a:t>Pont: 5 pont (a szorgalmi időszakban szerezhető </a:t>
            </a:r>
            <a:r>
              <a:rPr lang="hu-HU" sz="2600" dirty="0" err="1"/>
              <a:t>max</a:t>
            </a:r>
            <a:r>
              <a:rPr lang="hu-HU" sz="2600" dirty="0"/>
              <a:t>. 50 pontból).</a:t>
            </a:r>
            <a:endParaRPr lang="hu-HU" sz="2600" i="1" dirty="0"/>
          </a:p>
        </p:txBody>
      </p:sp>
    </p:spTree>
    <p:extLst>
      <p:ext uri="{BB962C8B-B14F-4D97-AF65-F5344CB8AC3E}">
        <p14:creationId xmlns:p14="http://schemas.microsoft.com/office/powerpoint/2010/main" val="1574661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175558"/>
            <a:ext cx="10515600" cy="1325563"/>
          </a:xfrm>
        </p:spPr>
        <p:txBody>
          <a:bodyPr/>
          <a:lstStyle/>
          <a:p>
            <a:pPr algn="ctr"/>
            <a:r>
              <a:rPr lang="hu-HU" i="1" noProof="0" dirty="0"/>
              <a:t>Viszlát következő alkalommal!</a:t>
            </a:r>
          </a:p>
        </p:txBody>
      </p:sp>
    </p:spTree>
    <p:extLst>
      <p:ext uri="{BB962C8B-B14F-4D97-AF65-F5344CB8AC3E}">
        <p14:creationId xmlns:p14="http://schemas.microsoft.com/office/powerpoint/2010/main" val="163473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78163"/>
            <a:ext cx="10515600" cy="1143000"/>
          </a:xfrm>
        </p:spPr>
        <p:txBody>
          <a:bodyPr>
            <a:normAutofit/>
          </a:bodyPr>
          <a:lstStyle/>
          <a:p>
            <a:r>
              <a:rPr lang="hu-HU" dirty="0"/>
              <a:t>Praktikus dolgok (ismétlés):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4558" y="1574004"/>
            <a:ext cx="11302583" cy="5190016"/>
          </a:xfrm>
        </p:spPr>
        <p:txBody>
          <a:bodyPr>
            <a:normAutofit/>
          </a:bodyPr>
          <a:lstStyle/>
          <a:p>
            <a:pPr defTabSz="917575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tabLst>
                <a:tab pos="3052763" algn="l"/>
              </a:tabLst>
            </a:pPr>
            <a:r>
              <a:rPr lang="hu-HU" sz="2400" dirty="0">
                <a:hlinkClick r:id="rId2"/>
              </a:rPr>
              <a:t>http://birot.web.elte.hu/Misna </a:t>
            </a:r>
            <a:br>
              <a:rPr lang="hu-HU" sz="2400" dirty="0"/>
            </a:br>
            <a:r>
              <a:rPr lang="hu-HU" sz="2400" dirty="0">
                <a:hlinkClick r:id="rId3"/>
              </a:rPr>
              <a:t>http://birot.web.elte.hu/courses/2023-Misna/</a:t>
            </a:r>
            <a:endParaRPr lang="hu-HU" sz="2600" dirty="0"/>
          </a:p>
          <a:p>
            <a:pPr defTabSz="917575">
              <a:spcBef>
                <a:spcPts val="1800"/>
              </a:spcBef>
              <a:spcAft>
                <a:spcPts val="600"/>
              </a:spcAft>
              <a:tabLst>
                <a:tab pos="3052763" algn="l"/>
              </a:tabLst>
            </a:pPr>
            <a:r>
              <a:rPr lang="hu-HU" sz="2600" u="sng" dirty="0" err="1"/>
              <a:t>Teams</a:t>
            </a:r>
            <a:r>
              <a:rPr lang="hu-HU" sz="2600" u="sng" dirty="0"/>
              <a:t>-csoport</a:t>
            </a:r>
            <a:r>
              <a:rPr lang="hu-HU" sz="2600" dirty="0"/>
              <a:t> 		és 	</a:t>
            </a:r>
            <a:r>
              <a:rPr lang="hu-HU" sz="2600" u="sng" dirty="0" err="1"/>
              <a:t>Moodle</a:t>
            </a:r>
            <a:r>
              <a:rPr lang="hu-HU" sz="2600" u="sng" dirty="0"/>
              <a:t>-kurzus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7CD3C6C-608F-9DFB-A158-F8610CC8A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859" y="3190410"/>
            <a:ext cx="4001058" cy="353236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DA297E5-48A1-3155-C753-6B2C22DD2C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7736" y="169632"/>
            <a:ext cx="3621529" cy="2808743"/>
          </a:xfrm>
          <a:prstGeom prst="rect">
            <a:avLst/>
          </a:prstGeom>
          <a:ln>
            <a:solidFill>
              <a:srgbClr val="5D4F46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BEB6940A-36F2-55DE-B24F-DA8CA78496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6050" y="3484058"/>
            <a:ext cx="7343371" cy="29450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514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84300"/>
            <a:ext cx="10515600" cy="3178175"/>
          </a:xfrm>
        </p:spPr>
        <p:txBody>
          <a:bodyPr/>
          <a:lstStyle/>
          <a:p>
            <a:r>
              <a:rPr lang="hu-HU" noProof="0" dirty="0"/>
              <a:t>Hogyan kutassuk a vallást?</a:t>
            </a:r>
            <a:br>
              <a:rPr lang="hu-HU" noProof="0" dirty="0"/>
            </a:br>
            <a:br>
              <a:rPr lang="hu-HU" noProof="0" dirty="0"/>
            </a:br>
            <a:r>
              <a:rPr lang="hu-HU" noProof="0" dirty="0"/>
              <a:t>	</a:t>
            </a:r>
            <a:r>
              <a:rPr lang="hu-HU" sz="5000" noProof="0" dirty="0"/>
              <a:t>A vallás mint </a:t>
            </a:r>
            <a:r>
              <a:rPr lang="hu-HU" sz="5000" i="1" noProof="0" dirty="0"/>
              <a:t>komplex rendszer</a:t>
            </a:r>
            <a:endParaRPr lang="hu-HU" sz="50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4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áromszög 3"/>
          <p:cNvSpPr/>
          <p:nvPr/>
        </p:nvSpPr>
        <p:spPr>
          <a:xfrm rot="21390554">
            <a:off x="9821261" y="1935239"/>
            <a:ext cx="3066323" cy="24230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100" dirty="0"/>
              <a:t>A </a:t>
            </a:r>
            <a:br>
              <a:rPr lang="hu-HU" sz="2100" dirty="0"/>
            </a:br>
            <a:r>
              <a:rPr lang="hu-HU" sz="2100" dirty="0"/>
              <a:t>vallás mint dogmák rendszere</a:t>
            </a:r>
          </a:p>
        </p:txBody>
      </p:sp>
      <p:sp>
        <p:nvSpPr>
          <p:cNvPr id="16" name="Háromszög 15"/>
          <p:cNvSpPr/>
          <p:nvPr/>
        </p:nvSpPr>
        <p:spPr>
          <a:xfrm rot="21426950">
            <a:off x="5028189" y="5800164"/>
            <a:ext cx="3864800" cy="941295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hu-HU" sz="2200" b="1" dirty="0">
                <a:solidFill>
                  <a:schemeClr val="tx2">
                    <a:lumMod val="50000"/>
                  </a:schemeClr>
                </a:solidFill>
              </a:rPr>
              <a:t>A vallás mint életvitel</a:t>
            </a:r>
          </a:p>
        </p:txBody>
      </p:sp>
      <p:sp>
        <p:nvSpPr>
          <p:cNvPr id="3" name="Háromszög 2"/>
          <p:cNvSpPr/>
          <p:nvPr/>
        </p:nvSpPr>
        <p:spPr>
          <a:xfrm>
            <a:off x="-5494" y="5916705"/>
            <a:ext cx="3864800" cy="94129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hu-HU" sz="2200" b="1" dirty="0">
                <a:solidFill>
                  <a:schemeClr val="tx2">
                    <a:lumMod val="50000"/>
                  </a:schemeClr>
                </a:solidFill>
              </a:rPr>
              <a:t>A vallás mint szokásrendszer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8645092" y="4502084"/>
            <a:ext cx="3456191" cy="8614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i="1" spc="3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 vallás  mint</a:t>
            </a:r>
            <a:br>
              <a:rPr lang="hu-HU" sz="2200" b="1" i="1" spc="3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hu-HU" sz="2200" b="1" i="1" spc="3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pszichológiai támasz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5504" y="205831"/>
            <a:ext cx="10515600" cy="856930"/>
          </a:xfrm>
        </p:spPr>
        <p:txBody>
          <a:bodyPr>
            <a:normAutofit/>
          </a:bodyPr>
          <a:lstStyle/>
          <a:p>
            <a:r>
              <a:rPr lang="hu-HU" sz="4800" b="1" dirty="0"/>
              <a:t>Mi a vallás?</a:t>
            </a:r>
          </a:p>
        </p:txBody>
      </p:sp>
      <p:sp>
        <p:nvSpPr>
          <p:cNvPr id="5" name="Lekerekített téglalap 4"/>
          <p:cNvSpPr/>
          <p:nvPr/>
        </p:nvSpPr>
        <p:spPr>
          <a:xfrm rot="-3600000">
            <a:off x="-447868" y="2195638"/>
            <a:ext cx="4002374" cy="12891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 vallás mint egyéni élmény, személyes érzés, érzelem</a:t>
            </a:r>
          </a:p>
        </p:txBody>
      </p:sp>
      <p:sp>
        <p:nvSpPr>
          <p:cNvPr id="6" name="Lekerekített téglalap 5"/>
          <p:cNvSpPr/>
          <p:nvPr/>
        </p:nvSpPr>
        <p:spPr>
          <a:xfrm rot="1200000">
            <a:off x="6628148" y="1300942"/>
            <a:ext cx="4002374" cy="128915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vallás mint intézményrendszer</a:t>
            </a:r>
          </a:p>
        </p:txBody>
      </p:sp>
      <p:sp>
        <p:nvSpPr>
          <p:cNvPr id="7" name="Lekerekített téglalap 6"/>
          <p:cNvSpPr/>
          <p:nvPr/>
        </p:nvSpPr>
        <p:spPr>
          <a:xfrm rot="-1200000">
            <a:off x="6783515" y="3033663"/>
            <a:ext cx="4002374" cy="128915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i="1" spc="6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A vallás </a:t>
            </a:r>
            <a:br>
              <a:rPr lang="hu-HU" sz="2400" i="1" spc="6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hu-HU" sz="2400" i="1" spc="6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mint hit</a:t>
            </a:r>
          </a:p>
        </p:txBody>
      </p:sp>
      <p:sp>
        <p:nvSpPr>
          <p:cNvPr id="8" name="Lekerekített téglalap 7"/>
          <p:cNvSpPr/>
          <p:nvPr/>
        </p:nvSpPr>
        <p:spPr>
          <a:xfrm rot="600000">
            <a:off x="240925" y="4967894"/>
            <a:ext cx="4002374" cy="1289153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+mj-lt"/>
              </a:rPr>
              <a:t>A vallás mint identitásforma</a:t>
            </a:r>
          </a:p>
        </p:txBody>
      </p:sp>
      <p:sp>
        <p:nvSpPr>
          <p:cNvPr id="9" name="Lekerekített téglalap 8"/>
          <p:cNvSpPr/>
          <p:nvPr/>
        </p:nvSpPr>
        <p:spPr>
          <a:xfrm rot="300000">
            <a:off x="1857362" y="3744849"/>
            <a:ext cx="4002374" cy="128915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 vallás mint </a:t>
            </a:r>
            <a:br>
              <a:rPr lang="hu-HU" sz="2400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hu-HU" sz="2400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családi hagyomány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8274570" y="158359"/>
            <a:ext cx="3805786" cy="128915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b="1" i="1" spc="300" dirty="0">
                <a:solidFill>
                  <a:schemeClr val="tx1"/>
                </a:solidFill>
              </a:rPr>
              <a:t>A vallás </a:t>
            </a:r>
            <a:br>
              <a:rPr lang="hu-HU" sz="2600" b="1" i="1" spc="300" dirty="0">
                <a:solidFill>
                  <a:schemeClr val="tx1"/>
                </a:solidFill>
              </a:rPr>
            </a:br>
            <a:r>
              <a:rPr lang="hu-HU" sz="2600" b="1" i="1" spc="300" dirty="0">
                <a:solidFill>
                  <a:schemeClr val="tx1"/>
                </a:solidFill>
              </a:rPr>
              <a:t>mint erkölcs</a:t>
            </a:r>
          </a:p>
        </p:txBody>
      </p:sp>
      <p:sp>
        <p:nvSpPr>
          <p:cNvPr id="12" name="Lekerekített téglalap 11"/>
          <p:cNvSpPr/>
          <p:nvPr/>
        </p:nvSpPr>
        <p:spPr>
          <a:xfrm rot="-900000">
            <a:off x="4178115" y="4947917"/>
            <a:ext cx="3734737" cy="1289153"/>
          </a:xfrm>
          <a:prstGeom prst="roundRect">
            <a:avLst/>
          </a:prstGeom>
          <a:solidFill>
            <a:srgbClr val="B52F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 vallás mint </a:t>
            </a:r>
            <a:br>
              <a:rPr lang="hu-HU" sz="2400" dirty="0"/>
            </a:br>
            <a:r>
              <a:rPr lang="hu-HU" sz="2400" dirty="0"/>
              <a:t>világmagyarázat</a:t>
            </a:r>
          </a:p>
        </p:txBody>
      </p:sp>
      <p:sp>
        <p:nvSpPr>
          <p:cNvPr id="10" name="Lekerekített téglalap 9"/>
          <p:cNvSpPr/>
          <p:nvPr/>
        </p:nvSpPr>
        <p:spPr>
          <a:xfrm rot="-300000">
            <a:off x="8007972" y="5372412"/>
            <a:ext cx="4002374" cy="128915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b="1" spc="300" dirty="0"/>
              <a:t>A vallás mint rítus</a:t>
            </a:r>
          </a:p>
        </p:txBody>
      </p:sp>
      <p:sp>
        <p:nvSpPr>
          <p:cNvPr id="14" name="Lekerekített téglalap 13"/>
          <p:cNvSpPr/>
          <p:nvPr/>
        </p:nvSpPr>
        <p:spPr>
          <a:xfrm rot="-1200000">
            <a:off x="2819068" y="629329"/>
            <a:ext cx="4002374" cy="128915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i="1" spc="600" dirty="0">
                <a:solidFill>
                  <a:schemeClr val="bg2">
                    <a:lumMod val="90000"/>
                  </a:schemeClr>
                </a:solidFill>
                <a:latin typeface="Arial Narrow" panose="020B0606020202030204" pitchFamily="34" charset="0"/>
              </a:rPr>
              <a:t>A vallás mint szabályrendszer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3682117" y="2338127"/>
            <a:ext cx="4002374" cy="128915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vallás mint </a:t>
            </a:r>
            <a:br>
              <a:rPr lang="hu-H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társadalmi kohéziós erő</a:t>
            </a:r>
          </a:p>
        </p:txBody>
      </p:sp>
      <p:sp>
        <p:nvSpPr>
          <p:cNvPr id="17" name="Ellipszis 16"/>
          <p:cNvSpPr/>
          <p:nvPr/>
        </p:nvSpPr>
        <p:spPr>
          <a:xfrm rot="2183453">
            <a:off x="10730294" y="1680882"/>
            <a:ext cx="1328616" cy="107576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Isten? Felsőbb erő?</a:t>
            </a:r>
          </a:p>
        </p:txBody>
      </p:sp>
    </p:spTree>
    <p:extLst>
      <p:ext uri="{BB962C8B-B14F-4D97-AF65-F5344CB8AC3E}">
        <p14:creationId xmlns:p14="http://schemas.microsoft.com/office/powerpoint/2010/main" val="295475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19921"/>
            <a:ext cx="10515600" cy="1214205"/>
          </a:xfrm>
        </p:spPr>
        <p:txBody>
          <a:bodyPr/>
          <a:lstStyle/>
          <a:p>
            <a:r>
              <a:rPr lang="hu-HU" dirty="0"/>
              <a:t>A kurzus céljai 	     </a:t>
            </a:r>
            <a:r>
              <a:rPr lang="hu-HU" sz="3600" i="1" dirty="0"/>
              <a:t>(ismétlés)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34126"/>
            <a:ext cx="10869118" cy="55238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dirty="0"/>
              <a:t>A laikus vallásfogalomtól eljutni</a:t>
            </a:r>
            <a:br>
              <a:rPr lang="hu-HU" dirty="0"/>
            </a:br>
            <a:r>
              <a:rPr lang="hu-HU" dirty="0"/>
              <a:t>a vallás komplexitásának megértéséig.</a:t>
            </a:r>
          </a:p>
          <a:p>
            <a:pPr marL="0" indent="0">
              <a:buNone/>
            </a:pPr>
            <a:r>
              <a:rPr lang="hu-HU" dirty="0"/>
              <a:t>	→ a vallás mint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komplex rendszer</a:t>
            </a:r>
          </a:p>
          <a:p>
            <a:endParaRPr lang="hu-HU" dirty="0"/>
          </a:p>
          <a:p>
            <a:r>
              <a:rPr lang="hu-HU" dirty="0"/>
              <a:t>A vallás tudományos kutatásának alapfogalmai, valamint</a:t>
            </a:r>
          </a:p>
          <a:p>
            <a:r>
              <a:rPr lang="hu-HU" dirty="0"/>
              <a:t>különböző szemléletmódok:			</a:t>
            </a:r>
            <a:r>
              <a:rPr lang="hu-HU" sz="2400" b="1" i="1" spc="300" dirty="0"/>
              <a:t>módszertani </a:t>
            </a:r>
            <a:r>
              <a:rPr lang="hu-HU" sz="2400" b="1" i="1" spc="300" dirty="0">
                <a:solidFill>
                  <a:srgbClr val="C00000"/>
                </a:solidFill>
              </a:rPr>
              <a:t>s</a:t>
            </a:r>
            <a:r>
              <a:rPr lang="hu-HU" sz="2400" b="1" i="1" spc="300" dirty="0">
                <a:solidFill>
                  <a:schemeClr val="accent4">
                    <a:lumMod val="50000"/>
                  </a:schemeClr>
                </a:solidFill>
              </a:rPr>
              <a:t>o</a:t>
            </a:r>
            <a:r>
              <a:rPr lang="hu-HU" sz="2400" b="1" i="1" spc="300" dirty="0">
                <a:solidFill>
                  <a:srgbClr val="7030A0"/>
                </a:solidFill>
              </a:rPr>
              <a:t>k</a:t>
            </a:r>
            <a:r>
              <a:rPr lang="hu-HU" sz="2400" b="1" i="1" spc="300" dirty="0">
                <a:solidFill>
                  <a:srgbClr val="C00000"/>
                </a:solidFill>
              </a:rPr>
              <a:t>s</a:t>
            </a:r>
            <a:r>
              <a:rPr lang="hu-HU" sz="2400" b="1" i="1" spc="300" dirty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hu-HU" sz="2400" b="1" i="1" spc="300" dirty="0">
                <a:solidFill>
                  <a:schemeClr val="accent4">
                    <a:lumMod val="50000"/>
                  </a:schemeClr>
                </a:solidFill>
              </a:rPr>
              <a:t>í</a:t>
            </a:r>
            <a:r>
              <a:rPr lang="hu-HU" sz="2400" b="1" i="1" spc="300" dirty="0">
                <a:solidFill>
                  <a:srgbClr val="7030A0"/>
                </a:solidFill>
              </a:rPr>
              <a:t>n</a:t>
            </a:r>
            <a:r>
              <a:rPr lang="hu-HU" sz="2400" b="1" i="1" spc="300" dirty="0">
                <a:solidFill>
                  <a:srgbClr val="C00000"/>
                </a:solidFill>
              </a:rPr>
              <a:t>ű</a:t>
            </a:r>
            <a:r>
              <a:rPr lang="hu-HU" sz="2400" b="1" i="1" spc="300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hu-HU" sz="2400" b="1" i="1" spc="300" dirty="0">
                <a:solidFill>
                  <a:schemeClr val="accent4">
                    <a:lumMod val="50000"/>
                  </a:schemeClr>
                </a:solidFill>
              </a:rPr>
              <a:t>é</a:t>
            </a:r>
            <a:r>
              <a:rPr lang="hu-HU" sz="2400" b="1" i="1" spc="300" dirty="0">
                <a:solidFill>
                  <a:srgbClr val="7030A0"/>
                </a:solidFill>
              </a:rPr>
              <a:t>g</a:t>
            </a:r>
          </a:p>
          <a:p>
            <a:endParaRPr lang="hu-HU" sz="1200" dirty="0"/>
          </a:p>
          <a:p>
            <a:pPr marL="0" indent="0" defTabSz="985838">
              <a:buNone/>
            </a:pPr>
            <a:r>
              <a:rPr lang="hu-HU" dirty="0"/>
              <a:t>	→ a vallás mint 	</a:t>
            </a:r>
            <a:r>
              <a:rPr lang="hu-HU" b="1" dirty="0">
                <a:solidFill>
                  <a:srgbClr val="C00000"/>
                </a:solidFill>
              </a:rPr>
              <a:t>történelmi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/>
              <a:t>	jelenség</a:t>
            </a:r>
          </a:p>
          <a:p>
            <a:pPr marL="0" indent="0" defTabSz="985838">
              <a:buNone/>
            </a:pPr>
            <a:r>
              <a:rPr lang="hu-HU" dirty="0"/>
              <a:t>	→ a vallás mint 	</a:t>
            </a:r>
            <a:r>
              <a:rPr lang="hu-HU" b="1" dirty="0">
                <a:solidFill>
                  <a:schemeClr val="accent4">
                    <a:lumMod val="50000"/>
                  </a:schemeClr>
                </a:solidFill>
              </a:rPr>
              <a:t>társadalmi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dirty="0"/>
              <a:t>	jelenség</a:t>
            </a:r>
          </a:p>
          <a:p>
            <a:pPr marL="0" indent="0" defTabSz="985838">
              <a:buNone/>
            </a:pPr>
            <a:r>
              <a:rPr lang="hu-HU" dirty="0"/>
              <a:t>	→ a vallás mint 	</a:t>
            </a:r>
            <a:r>
              <a:rPr lang="hu-HU" b="1" dirty="0">
                <a:solidFill>
                  <a:srgbClr val="7030A0"/>
                </a:solidFill>
              </a:rPr>
              <a:t>pszichológiai</a:t>
            </a:r>
            <a:r>
              <a:rPr lang="hu-HU" dirty="0">
                <a:solidFill>
                  <a:srgbClr val="7030A0"/>
                </a:solidFill>
              </a:rPr>
              <a:t> </a:t>
            </a:r>
            <a:r>
              <a:rPr lang="hu-HU" dirty="0"/>
              <a:t>	jelenség</a:t>
            </a:r>
          </a:p>
          <a:p>
            <a:pPr marL="0" indent="0" defTabSz="985838">
              <a:buNone/>
            </a:pPr>
            <a:r>
              <a:rPr lang="hu-HU" dirty="0"/>
              <a:t>	→ a vallás mint 	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biológiai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/>
              <a:t>	jelenség</a:t>
            </a:r>
          </a:p>
        </p:txBody>
      </p:sp>
      <p:pic>
        <p:nvPicPr>
          <p:cNvPr id="2052" name="Picture 4" descr="http://www.citisoft.com/web_images/blogs/Complex-System-G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68" y="562339"/>
            <a:ext cx="3405188" cy="275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9116130" y="62720"/>
            <a:ext cx="3015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i="1" dirty="0"/>
              <a:t>A kép forrása:</a:t>
            </a:r>
            <a:r>
              <a:rPr lang="hu-HU" sz="1600" dirty="0"/>
              <a:t> </a:t>
            </a:r>
            <a:r>
              <a:rPr lang="hu-HU" sz="1400" dirty="0">
                <a:hlinkClick r:id="rId3"/>
              </a:rPr>
              <a:t>http://www.citisoft.com/web_images/blogs/Complex-System-Gut.jpg</a:t>
            </a:r>
            <a:r>
              <a:rPr lang="hu-H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656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8902" cy="1325563"/>
          </a:xfrm>
        </p:spPr>
        <p:txBody>
          <a:bodyPr/>
          <a:lstStyle/>
          <a:p>
            <a:r>
              <a:rPr lang="hu-HU" noProof="0" dirty="0"/>
              <a:t>A vallás mint </a:t>
            </a:r>
            <a:r>
              <a:rPr lang="hu-HU" u="sng" noProof="0" dirty="0"/>
              <a:t>rendszer</a:t>
            </a:r>
            <a:r>
              <a:rPr lang="hu-HU" i="1" noProof="0" dirty="0"/>
              <a:t>       </a:t>
            </a:r>
            <a:r>
              <a:rPr lang="hu-HU" sz="3300" i="1" noProof="0" dirty="0"/>
              <a:t>(ismétlés, de még sokszor lesz)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78029" cy="48219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u-HU" b="1" noProof="0" dirty="0"/>
              <a:t>Gondolati elemek:</a:t>
            </a:r>
            <a:r>
              <a:rPr lang="hu-HU" noProof="0" dirty="0"/>
              <a:t> </a:t>
            </a:r>
            <a:r>
              <a:rPr lang="hu-HU" sz="2400" noProof="0" dirty="0"/>
              <a:t>fogalmak (p. Isten, démon, messiás, megváltás, bűn...), narratívák (pl. mítoszok), előírások (pl. törvények), a világban zajló eseményeket értelmező rendszer, etikai normák, várakozások (pl. jutalom és büntetés) stb.</a:t>
            </a:r>
          </a:p>
          <a:p>
            <a:pPr>
              <a:lnSpc>
                <a:spcPct val="120000"/>
              </a:lnSpc>
            </a:pPr>
            <a:r>
              <a:rPr lang="hu-HU" b="1" noProof="0" dirty="0"/>
              <a:t>Viselkedés:</a:t>
            </a:r>
            <a:r>
              <a:rPr lang="hu-HU" b="1" i="1" noProof="0" dirty="0"/>
              <a:t> </a:t>
            </a:r>
            <a:r>
              <a:rPr lang="hu-HU" sz="2400" noProof="0" dirty="0"/>
              <a:t>rítusok, kötelező és tiltott tevékenységek, megváltozott tudatállapotok... </a:t>
            </a:r>
          </a:p>
          <a:p>
            <a:pPr>
              <a:lnSpc>
                <a:spcPct val="120000"/>
              </a:lnSpc>
            </a:pPr>
            <a:r>
              <a:rPr lang="hu-HU" b="1" noProof="0" dirty="0">
                <a:solidFill>
                  <a:prstClr val="black"/>
                </a:solidFill>
              </a:rPr>
              <a:t>Fizikai valóság:</a:t>
            </a:r>
            <a:r>
              <a:rPr lang="hu-HU" b="1" i="1" noProof="0" dirty="0">
                <a:solidFill>
                  <a:prstClr val="black"/>
                </a:solidFill>
              </a:rPr>
              <a:t> </a:t>
            </a:r>
            <a:r>
              <a:rPr lang="hu-HU" sz="2400" noProof="0" dirty="0">
                <a:solidFill>
                  <a:prstClr val="black"/>
                </a:solidFill>
              </a:rPr>
              <a:t>szakrális tárgyak, szakrális épületek, zene, képzőművészet...</a:t>
            </a:r>
            <a:endParaRPr lang="hu-HU" sz="2400" b="1" noProof="0" dirty="0"/>
          </a:p>
          <a:p>
            <a:pPr>
              <a:lnSpc>
                <a:spcPct val="120000"/>
              </a:lnSpc>
            </a:pPr>
            <a:r>
              <a:rPr lang="hu-HU" b="1" noProof="0" dirty="0"/>
              <a:t>Intézmények: </a:t>
            </a:r>
            <a:r>
              <a:rPr lang="hu-HU" sz="2400" noProof="0" dirty="0"/>
              <a:t>egyházi szervezet, vallási specialisták (papok, sámánok, tanítók...)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b="1" dirty="0"/>
              <a:t>+ </a:t>
            </a:r>
            <a:r>
              <a:rPr lang="hu-HU" b="1" noProof="0" dirty="0"/>
              <a:t>Külső környezet: </a:t>
            </a:r>
            <a:r>
              <a:rPr lang="hu-HU" sz="2400" noProof="0" dirty="0"/>
              <a:t>adott társadalom, valamint az azt körülvevő más kultúrák, stb., 		amelybe a vallás rendszere be van ágyazva.</a:t>
            </a:r>
          </a:p>
        </p:txBody>
      </p:sp>
    </p:spTree>
    <p:extLst>
      <p:ext uri="{BB962C8B-B14F-4D97-AF65-F5344CB8AC3E}">
        <p14:creationId xmlns:p14="http://schemas.microsoft.com/office/powerpoint/2010/main" val="70227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D07EEDF7-9794-43C2-8AB5-F3B784A58813}"/>
              </a:ext>
            </a:extLst>
          </p:cNvPr>
          <p:cNvSpPr txBox="1"/>
          <p:nvPr/>
        </p:nvSpPr>
        <p:spPr>
          <a:xfrm rot="19733814">
            <a:off x="-1161" y="4734597"/>
            <a:ext cx="185726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2000" i="1" dirty="0"/>
              <a:t>ha az egyik elem elmozdul, a többit is elmozdítja magával</a:t>
            </a:r>
            <a:endParaRPr lang="en-US" sz="20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vallás mint </a:t>
            </a:r>
            <a:r>
              <a:rPr lang="hu-HU" u="sng" dirty="0"/>
              <a:t>komplex rendszer</a:t>
            </a:r>
            <a:r>
              <a:rPr lang="hu-HU" i="1" dirty="0"/>
              <a:t> </a:t>
            </a:r>
            <a:r>
              <a:rPr lang="hu-HU" sz="2200" i="1" dirty="0"/>
              <a:t>      	</a:t>
            </a:r>
            <a:r>
              <a:rPr lang="hu-HU" sz="3000" i="1" dirty="0"/>
              <a:t>(ismétlés)</a:t>
            </a:r>
            <a:endParaRPr lang="hu-HU" sz="3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36087" cy="4909004"/>
          </a:xfrm>
        </p:spPr>
        <p:txBody>
          <a:bodyPr>
            <a:normAutofit/>
          </a:bodyPr>
          <a:lstStyle/>
          <a:p>
            <a:r>
              <a:rPr lang="hu-HU" b="1" noProof="0" dirty="0"/>
              <a:t>Gondolati elemek, viselkedés, f</a:t>
            </a:r>
            <a:r>
              <a:rPr lang="hu-HU" b="1" noProof="0" dirty="0">
                <a:solidFill>
                  <a:prstClr val="black"/>
                </a:solidFill>
              </a:rPr>
              <a:t>izikai valóság, i</a:t>
            </a:r>
            <a:r>
              <a:rPr lang="hu-HU" b="1" noProof="0" dirty="0"/>
              <a:t>ntézmények…</a:t>
            </a:r>
            <a:endParaRPr lang="hu-HU" sz="2400" noProof="0" dirty="0"/>
          </a:p>
          <a:p>
            <a:pPr marL="0" indent="0">
              <a:buNone/>
            </a:pPr>
            <a:r>
              <a:rPr lang="hu-HU" b="1" noProof="0" dirty="0"/>
              <a:t>+ Külső környezet: </a:t>
            </a:r>
            <a:r>
              <a:rPr lang="hu-HU" sz="2400" noProof="0" dirty="0"/>
              <a:t>adott társadalom, valamint az azt körülvevő más kultúrák, stb.</a:t>
            </a:r>
          </a:p>
          <a:p>
            <a:pPr marL="0" indent="0">
              <a:buNone/>
            </a:pPr>
            <a:r>
              <a:rPr lang="hu-HU" sz="2400" u="sng" noProof="0" dirty="0"/>
              <a:t>Rendszer:</a:t>
            </a:r>
            <a:r>
              <a:rPr lang="hu-HU" sz="2400" noProof="0" dirty="0"/>
              <a:t> 	nem csak sok-sok </a:t>
            </a:r>
            <a:r>
              <a:rPr lang="hu-HU" sz="2400" b="1" noProof="0" dirty="0"/>
              <a:t>elem összessége</a:t>
            </a:r>
            <a:r>
              <a:rPr lang="hu-HU" sz="2400" noProof="0" dirty="0"/>
              <a:t>, </a:t>
            </a:r>
            <a:br>
              <a:rPr lang="hu-HU" sz="2400" noProof="0" dirty="0"/>
            </a:br>
            <a:r>
              <a:rPr lang="hu-HU" sz="2400" noProof="0" dirty="0"/>
              <a:t>		hanem ezek az elemek egymással komplex </a:t>
            </a:r>
            <a:r>
              <a:rPr lang="hu-HU" sz="2400" b="1" noProof="0" dirty="0"/>
              <a:t>kölcsönhatásban</a:t>
            </a:r>
            <a:r>
              <a:rPr lang="hu-HU" sz="2400" noProof="0" dirty="0"/>
              <a:t> is vannak.</a:t>
            </a:r>
          </a:p>
          <a:p>
            <a:pPr marL="0" indent="0">
              <a:buNone/>
            </a:pPr>
            <a:endParaRPr lang="hu-HU" sz="2400" u="sng" noProof="0" dirty="0"/>
          </a:p>
          <a:p>
            <a:pPr marL="0" indent="0">
              <a:buNone/>
            </a:pPr>
            <a:endParaRPr lang="hu-HU" sz="2400" u="sng" noProof="0" dirty="0"/>
          </a:p>
          <a:p>
            <a:pPr marL="0" indent="0">
              <a:buNone/>
            </a:pPr>
            <a:endParaRPr lang="hu-HU" sz="2400" u="sng" dirty="0"/>
          </a:p>
          <a:p>
            <a:pPr marL="0" indent="0">
              <a:buNone/>
            </a:pPr>
            <a:endParaRPr lang="hu-HU" sz="2400" u="sng" noProof="0" dirty="0"/>
          </a:p>
          <a:p>
            <a:pPr marL="0" indent="0">
              <a:buNone/>
            </a:pPr>
            <a:endParaRPr lang="hu-HU" sz="1800" noProof="0" dirty="0"/>
          </a:p>
          <a:p>
            <a:pPr marL="0" indent="0">
              <a:buNone/>
            </a:pPr>
            <a:endParaRPr lang="hu-HU" sz="1800" noProof="0" dirty="0"/>
          </a:p>
          <a:p>
            <a:pPr marL="0" indent="0">
              <a:buNone/>
            </a:pPr>
            <a:r>
              <a:rPr lang="hu-HU" noProof="0" dirty="0"/>
              <a:t>+ Mindez </a:t>
            </a:r>
            <a:r>
              <a:rPr lang="hu-HU" b="1" noProof="0" dirty="0"/>
              <a:t>dinamikus rendszer:</a:t>
            </a:r>
            <a:r>
              <a:rPr lang="hu-HU" sz="2400" noProof="0" dirty="0"/>
              <a:t> időben változik, fejlődik, átalakul, szakad...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1669143" y="3657599"/>
            <a:ext cx="9684657" cy="248194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hu-H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Környezet (társadalmi környezet, biológiai környezet…), amelybe </a:t>
            </a:r>
            <a:r>
              <a:rPr lang="hu-HU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beágyazva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015671" y="4261984"/>
            <a:ext cx="8781142" cy="1756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abályos ötszög 6"/>
          <p:cNvSpPr/>
          <p:nvPr/>
        </p:nvSpPr>
        <p:spPr>
          <a:xfrm>
            <a:off x="2446111" y="5019334"/>
            <a:ext cx="493485" cy="428172"/>
          </a:xfrm>
          <a:prstGeom prst="pentagon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Hatszög 7"/>
          <p:cNvSpPr/>
          <p:nvPr/>
        </p:nvSpPr>
        <p:spPr>
          <a:xfrm>
            <a:off x="8592457" y="4659086"/>
            <a:ext cx="508000" cy="481012"/>
          </a:xfrm>
          <a:prstGeom prst="hexag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Kereszt 8"/>
          <p:cNvSpPr/>
          <p:nvPr/>
        </p:nvSpPr>
        <p:spPr>
          <a:xfrm>
            <a:off x="5036457" y="5326743"/>
            <a:ext cx="580572" cy="511629"/>
          </a:xfrm>
          <a:prstGeom prst="plus">
            <a:avLst/>
          </a:prstGeom>
          <a:solidFill>
            <a:srgbClr val="92D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rapezoid 9"/>
          <p:cNvSpPr/>
          <p:nvPr/>
        </p:nvSpPr>
        <p:spPr>
          <a:xfrm>
            <a:off x="6406242" y="4557486"/>
            <a:ext cx="531587" cy="341085"/>
          </a:xfrm>
          <a:prstGeom prst="trapezoid">
            <a:avLst/>
          </a:prstGeom>
          <a:solidFill>
            <a:schemeClr val="accent6">
              <a:lumMod val="50000"/>
            </a:schemeClr>
          </a:solidFill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Körszelet 10"/>
          <p:cNvSpPr/>
          <p:nvPr/>
        </p:nvSpPr>
        <p:spPr>
          <a:xfrm>
            <a:off x="9711871" y="5315216"/>
            <a:ext cx="843644" cy="391886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omboid 11"/>
          <p:cNvSpPr/>
          <p:nvPr/>
        </p:nvSpPr>
        <p:spPr>
          <a:xfrm>
            <a:off x="3860800" y="4601030"/>
            <a:ext cx="609600" cy="453571"/>
          </a:xfrm>
          <a:prstGeom prst="parallelogram">
            <a:avLst/>
          </a:prstGeom>
          <a:solidFill>
            <a:srgbClr val="B52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Rombusz 12"/>
          <p:cNvSpPr/>
          <p:nvPr/>
        </p:nvSpPr>
        <p:spPr>
          <a:xfrm>
            <a:off x="7460343" y="5326743"/>
            <a:ext cx="654050" cy="511629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5818414" y="5582557"/>
            <a:ext cx="1525815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7024460" y="4815115"/>
            <a:ext cx="1525815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V="1">
            <a:off x="4557031" y="4715329"/>
            <a:ext cx="1836512" cy="13607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V="1">
            <a:off x="3012168" y="4949371"/>
            <a:ext cx="785132" cy="241527"/>
          </a:xfrm>
          <a:prstGeom prst="straightConnector1">
            <a:avLst/>
          </a:prstGeom>
          <a:ln w="508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 flipV="1">
            <a:off x="2692853" y="4280127"/>
            <a:ext cx="30843" cy="709046"/>
          </a:xfrm>
          <a:prstGeom prst="straightConnector1">
            <a:avLst/>
          </a:prstGeom>
          <a:ln w="508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3046412" y="5420915"/>
            <a:ext cx="1961017" cy="161642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>
            <a:off x="8198756" y="5582557"/>
            <a:ext cx="1525815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flipV="1">
            <a:off x="5643334" y="5019334"/>
            <a:ext cx="677637" cy="332638"/>
          </a:xfrm>
          <a:prstGeom prst="straightConnector1">
            <a:avLst/>
          </a:prstGeom>
          <a:ln w="508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>
            <a:off x="6755491" y="5054601"/>
            <a:ext cx="777424" cy="391714"/>
          </a:xfrm>
          <a:prstGeom prst="straightConnector1">
            <a:avLst/>
          </a:prstGeom>
          <a:ln w="38100" cmpd="sng">
            <a:solidFill>
              <a:schemeClr val="tx1"/>
            </a:solidFill>
            <a:prstDash val="lgDash"/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>
            <a:off x="9131989" y="4830663"/>
            <a:ext cx="624114" cy="54337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 flipV="1">
            <a:off x="9099784" y="4414838"/>
            <a:ext cx="1597245" cy="291407"/>
          </a:xfrm>
          <a:prstGeom prst="straightConnector1">
            <a:avLst/>
          </a:prstGeom>
          <a:ln w="508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flipV="1">
            <a:off x="2088242" y="5508399"/>
            <a:ext cx="634320" cy="432762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/>
          <p:cNvCxnSpPr>
            <a:endCxn id="11" idx="2"/>
          </p:cNvCxnSpPr>
          <p:nvPr/>
        </p:nvCxnSpPr>
        <p:spPr>
          <a:xfrm flipH="1" flipV="1">
            <a:off x="10222546" y="5502041"/>
            <a:ext cx="584404" cy="294672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/>
          <p:cNvCxnSpPr/>
          <p:nvPr/>
        </p:nvCxnSpPr>
        <p:spPr>
          <a:xfrm flipV="1">
            <a:off x="6914245" y="4223887"/>
            <a:ext cx="634320" cy="432762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124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2879</Words>
  <Application>Microsoft Office PowerPoint</Application>
  <PresentationFormat>Szélesvásznú</PresentationFormat>
  <Paragraphs>286</Paragraphs>
  <Slides>35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4" baseType="lpstr">
      <vt:lpstr>Algerian</vt:lpstr>
      <vt:lpstr>Arial</vt:lpstr>
      <vt:lpstr>Arial Narrow</vt:lpstr>
      <vt:lpstr>Berlin Sans FB</vt:lpstr>
      <vt:lpstr>Calibri</vt:lpstr>
      <vt:lpstr>Calibri Light</vt:lpstr>
      <vt:lpstr>Times New Roman</vt:lpstr>
      <vt:lpstr>Wingdings</vt:lpstr>
      <vt:lpstr>Office-téma</vt:lpstr>
      <vt:lpstr>Bevezetés a vallástudományba  2. Mi a vallástudomány? A vallástudomány haszna.</vt:lpstr>
      <vt:lpstr>PowerPoint-bemutató</vt:lpstr>
      <vt:lpstr>Praktikus dolgok (ismétlés):</vt:lpstr>
      <vt:lpstr>Praktikus dolgok (ismétlés):</vt:lpstr>
      <vt:lpstr>Hogyan kutassuk a vallást?   A vallás mint komplex rendszer</vt:lpstr>
      <vt:lpstr>Mi a vallás?</vt:lpstr>
      <vt:lpstr>A kurzus céljai       (ismétlés)</vt:lpstr>
      <vt:lpstr>A vallás mint rendszer       (ismétlés, de még sokszor lesz)</vt:lpstr>
      <vt:lpstr>A vallás mint komplex rendszer        (ismétlés)</vt:lpstr>
      <vt:lpstr>A vallás mint rendszer</vt:lpstr>
      <vt:lpstr>Feladat erre a hétre:</vt:lpstr>
      <vt:lpstr>Beérkezett válaszok</vt:lpstr>
      <vt:lpstr>Beérkezett válaszok</vt:lpstr>
      <vt:lpstr>Beérkezett válaszok</vt:lpstr>
      <vt:lpstr>Komplex rendszerek</vt:lpstr>
      <vt:lpstr>Komplex rendszerek</vt:lpstr>
      <vt:lpstr>Hogyan kutassuk a vallást? Hogyan ne kutassuk a vallást?  Vallástudomány ≠ vallással foglalkozó tudomány Vallástudomány ≠ vallásos tudomány</vt:lpstr>
      <vt:lpstr>Vallástudomány? Vallástudományok? Vallással foglalkozó tudományok:</vt:lpstr>
      <vt:lpstr>Mi nem a vallástudomány?</vt:lpstr>
      <vt:lpstr>Vallástudomány és teológia: mi a különbség és hol a határ?</vt:lpstr>
      <vt:lpstr>PowerPoint-bemutató</vt:lpstr>
      <vt:lpstr>PowerPoint-bemutató</vt:lpstr>
      <vt:lpstr>A vallástudomány:</vt:lpstr>
      <vt:lpstr>A vallástudomány:</vt:lpstr>
      <vt:lpstr>(Egy lábjegyzet)</vt:lpstr>
      <vt:lpstr>Mi nem a vallástudomány? (folytatás)</vt:lpstr>
      <vt:lpstr>Lehet a vallástudomány  világnézetileg semleges?</vt:lpstr>
      <vt:lpstr>Lehet a vallástudomány  világnézetileg semleges? (folyt.)</vt:lpstr>
      <vt:lpstr>A kutató egyes számú alapszabálya:</vt:lpstr>
      <vt:lpstr>Elsődleges (primer) adatok    ↔    rekonstrukció</vt:lpstr>
      <vt:lpstr> A vallástudomány haszna:   gyakorlati haszon és elméleti haszon</vt:lpstr>
      <vt:lpstr>A vallástudomány elméleti haszna</vt:lpstr>
      <vt:lpstr>A vallástudomány gyakorlati haszna</vt:lpstr>
      <vt:lpstr>Feladat a következő alkalomra:</vt:lpstr>
      <vt:lpstr>Viszlát következő alkalommal!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birot</dc:creator>
  <cp:lastModifiedBy>Biró Tamás</cp:lastModifiedBy>
  <cp:revision>188</cp:revision>
  <dcterms:created xsi:type="dcterms:W3CDTF">2014-09-22T10:01:53Z</dcterms:created>
  <dcterms:modified xsi:type="dcterms:W3CDTF">2023-02-21T13:28:41Z</dcterms:modified>
</cp:coreProperties>
</file>