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60" r:id="rId2"/>
    <p:sldId id="263" r:id="rId3"/>
    <p:sldId id="661" r:id="rId4"/>
    <p:sldId id="296" r:id="rId5"/>
    <p:sldId id="328" r:id="rId6"/>
    <p:sldId id="297" r:id="rId7"/>
    <p:sldId id="321" r:id="rId8"/>
    <p:sldId id="322" r:id="rId9"/>
    <p:sldId id="276" r:id="rId10"/>
    <p:sldId id="329" r:id="rId11"/>
    <p:sldId id="336" r:id="rId12"/>
    <p:sldId id="662" r:id="rId13"/>
    <p:sldId id="663" r:id="rId14"/>
    <p:sldId id="338" r:id="rId15"/>
    <p:sldId id="275" r:id="rId16"/>
    <p:sldId id="266" r:id="rId17"/>
    <p:sldId id="265" r:id="rId18"/>
    <p:sldId id="261" r:id="rId19"/>
    <p:sldId id="278" r:id="rId20"/>
    <p:sldId id="271" r:id="rId21"/>
    <p:sldId id="285" r:id="rId22"/>
    <p:sldId id="324" r:id="rId23"/>
    <p:sldId id="323" r:id="rId24"/>
    <p:sldId id="331" r:id="rId25"/>
    <p:sldId id="340" r:id="rId26"/>
    <p:sldId id="341" r:id="rId27"/>
    <p:sldId id="339" r:id="rId28"/>
    <p:sldId id="301" r:id="rId29"/>
    <p:sldId id="330" r:id="rId30"/>
    <p:sldId id="332" r:id="rId31"/>
    <p:sldId id="333" r:id="rId32"/>
    <p:sldId id="325" r:id="rId3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3C0C"/>
    <a:srgbClr val="5D4F46"/>
    <a:srgbClr val="B52F3C"/>
    <a:srgbClr val="385723"/>
    <a:srgbClr val="EEF6E8"/>
    <a:srgbClr val="A26B46"/>
    <a:srgbClr val="E6D8CE"/>
    <a:srgbClr val="000000"/>
    <a:srgbClr val="002060"/>
    <a:srgbClr val="D5DD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3" y="19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A0805-D6C8-4A54-87CF-203834D88F54}" type="datetimeFigureOut">
              <a:rPr lang="hu-HU" smtClean="0"/>
              <a:t>2023. 02. 13.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CC5B1-E9A6-4952-AF28-A1678388BCF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7426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2023. 02. 13.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887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2023. 02. 13.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4861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2023. 02. 13.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5260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2023. 02. 13.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232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2023. 02. 13.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378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2023. 02. 13.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409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2023. 02. 13.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1087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2023. 02. 13.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093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2023. 02. 13.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6056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2023. 02. 13.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2894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2023. 02. 13.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334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EBF4A-FF0D-4989-B846-6CF683751571}" type="datetimeFigureOut">
              <a:rPr lang="hu-HU" smtClean="0"/>
              <a:t>2023. 02. 13.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3504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ndex.hu/tudomany/brittudosok/2015/02/27/feher_es_arany_szinunek_latja_ezt_a_ruhat_valami_nem_stimmel_az_agyaban.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ndex.hu/tudomany/brittudosok/2015/02/27/feher_es_arany_szinunek_latja_ezt_a_ruhat_valami_nem_stimmel_az_agyaban.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ndex.hu/tudomany/brittudosok/2015/02/27/feher_es_arany_szinunek_latja_ezt_a_ruhat_valami_nem_stimmel_az_agyaban.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isoft.com/web_images/blogs/Complex-System-Gut.jpg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birot.web.elte.hu/courses/2023-Misna/" TargetMode="External"/><Relationship Id="rId7" Type="http://schemas.microsoft.com/office/2007/relationships/hdphoto" Target="../media/hdphoto2.wdp"/><Relationship Id="rId2" Type="http://schemas.openxmlformats.org/officeDocument/2006/relationships/hyperlink" Target="http://birot.web.elte.hu/Misn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microsoft.com/office/2007/relationships/hdphoto" Target="../media/hdphoto1.wdp"/><Relationship Id="rId4" Type="http://schemas.openxmlformats.org/officeDocument/2006/relationships/image" Target="../media/image1.png"/><Relationship Id="rId9" Type="http://schemas.microsoft.com/office/2007/relationships/hdphoto" Target="../media/hdphoto3.wdp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isoft.com/web_images/blogs/Complex-System-Gut.jpg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1"/>
          <p:cNvSpPr>
            <a:spLocks noGrp="1"/>
          </p:cNvSpPr>
          <p:nvPr>
            <p:ph type="ctrTitle"/>
          </p:nvPr>
        </p:nvSpPr>
        <p:spPr>
          <a:xfrm>
            <a:off x="679078" y="813084"/>
            <a:ext cx="10636624" cy="2387600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Bevezetés a vallástudományba</a:t>
            </a:r>
            <a:br>
              <a:rPr lang="hu-HU" b="1" dirty="0"/>
            </a:br>
            <a:br>
              <a:rPr lang="hu-HU" sz="2400" b="1" dirty="0"/>
            </a:br>
            <a:r>
              <a:rPr lang="hu-HU" sz="5400" i="1" dirty="0"/>
              <a:t>Bevezetés, követelmények. Mi a vallás?</a:t>
            </a:r>
            <a:endParaRPr lang="hu-HU" sz="4900" b="1" i="1" dirty="0"/>
          </a:p>
        </p:txBody>
      </p:sp>
      <p:sp>
        <p:nvSpPr>
          <p:cNvPr id="2051" name="Alcím 2"/>
          <p:cNvSpPr>
            <a:spLocks noGrp="1"/>
          </p:cNvSpPr>
          <p:nvPr>
            <p:ph type="subTitle" idx="1"/>
          </p:nvPr>
        </p:nvSpPr>
        <p:spPr>
          <a:xfrm>
            <a:off x="1519519" y="4128250"/>
            <a:ext cx="9144000" cy="1169894"/>
          </a:xfrm>
        </p:spPr>
        <p:txBody>
          <a:bodyPr/>
          <a:lstStyle/>
          <a:p>
            <a:r>
              <a:rPr lang="hu-HU" altLang="hu-HU" sz="2800" b="1" dirty="0" err="1"/>
              <a:t>Biró</a:t>
            </a:r>
            <a:r>
              <a:rPr lang="hu-HU" altLang="hu-HU" sz="2800" b="1" dirty="0"/>
              <a:t> Tamás</a:t>
            </a:r>
          </a:p>
          <a:p>
            <a:r>
              <a:rPr lang="hu-HU" altLang="hu-HU" i="1" dirty="0"/>
              <a:t>birot@or-zse.hu, http://birot.web.elte.hu/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3966884" y="551301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i="1" dirty="0"/>
              <a:t>2023. február 14.</a:t>
            </a:r>
          </a:p>
        </p:txBody>
      </p:sp>
    </p:spTree>
    <p:extLst>
      <p:ext uri="{BB962C8B-B14F-4D97-AF65-F5344CB8AC3E}">
        <p14:creationId xmlns:p14="http://schemas.microsoft.com/office/powerpoint/2010/main" val="3965946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83169" y="155265"/>
            <a:ext cx="10929079" cy="1325563"/>
          </a:xfrm>
        </p:spPr>
        <p:txBody>
          <a:bodyPr/>
          <a:lstStyle/>
          <a:p>
            <a:r>
              <a:rPr lang="hu-HU" dirty="0"/>
              <a:t>Thomas Kuhn és az „alakváltás” (</a:t>
            </a:r>
            <a:r>
              <a:rPr lang="hu-HU" i="1" dirty="0" err="1"/>
              <a:t>Gestalt-switch</a:t>
            </a:r>
            <a:r>
              <a:rPr lang="hu-HU" dirty="0"/>
              <a:t>)</a:t>
            </a:r>
          </a:p>
        </p:txBody>
      </p:sp>
      <p:pic>
        <p:nvPicPr>
          <p:cNvPr id="1026" name="Picture 2" descr="http://www.intropsych.com/ch04_senses/04vas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047" y="3376073"/>
            <a:ext cx="2793077" cy="2832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gestaltarte.com/img/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825" y="3430487"/>
            <a:ext cx="2562225" cy="2724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1.bp.blogspot.com/-tVM86_ZaNzU/TbDFWkUSgDI/AAAAAAAAA0k/LKwKnUlCj1Q/s1600/YoungOldWoma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352" y="2128230"/>
            <a:ext cx="2825496" cy="4026408"/>
          </a:xfrm>
          <a:prstGeom prst="rect">
            <a:avLst/>
          </a:prstGeom>
          <a:noFill/>
          <a:ln w="349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zövegdoboz 2"/>
          <p:cNvSpPr txBox="1"/>
          <p:nvPr/>
        </p:nvSpPr>
        <p:spPr>
          <a:xfrm>
            <a:off x="916151" y="1408138"/>
            <a:ext cx="89323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i="1" dirty="0"/>
              <a:t>Különböző tudományos paradigmák mint eltérő „szemléletmódok”:</a:t>
            </a:r>
          </a:p>
          <a:p>
            <a:r>
              <a:rPr lang="hu-HU" sz="2400" dirty="0"/>
              <a:t>ugyanarra a „képre” (adatokra, jelenségekre…) </a:t>
            </a:r>
            <a:br>
              <a:rPr lang="hu-HU" sz="2400" dirty="0"/>
            </a:br>
            <a:r>
              <a:rPr lang="hu-HU" sz="2400" dirty="0"/>
              <a:t>néznek, de mást és mást látnak benne.</a:t>
            </a:r>
          </a:p>
        </p:txBody>
      </p:sp>
    </p:spTree>
    <p:extLst>
      <p:ext uri="{BB962C8B-B14F-4D97-AF65-F5344CB8AC3E}">
        <p14:creationId xmlns:p14="http://schemas.microsoft.com/office/powerpoint/2010/main" val="2584804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ashed-out colour photograph of a lace dress">
            <a:extLst>
              <a:ext uri="{FF2B5EF4-FFF2-40B4-BE49-F238E27FC236}">
                <a16:creationId xmlns:a16="http://schemas.microsoft.com/office/drawing/2014/main" id="{FB558842-6AF4-072B-67C0-053B168151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2484" y="365125"/>
            <a:ext cx="4324096" cy="6570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Milyen színű ez a ruha?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682522" cy="4755057"/>
          </a:xfrm>
        </p:spPr>
        <p:txBody>
          <a:bodyPr>
            <a:normAutofit/>
          </a:bodyPr>
          <a:lstStyle/>
          <a:p>
            <a:r>
              <a:rPr lang="hu-HU" dirty="0"/>
              <a:t>Fehér és arany?</a:t>
            </a:r>
          </a:p>
          <a:p>
            <a:endParaRPr lang="hu-HU" dirty="0"/>
          </a:p>
          <a:p>
            <a:r>
              <a:rPr lang="hu-HU" dirty="0"/>
              <a:t>Kék és fekete?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/>
              <a:t>Késhegyre menő viták világszerte </a:t>
            </a:r>
            <a:br>
              <a:rPr lang="hu-HU" dirty="0"/>
            </a:br>
            <a:r>
              <a:rPr lang="hu-HU" dirty="0"/>
              <a:t>az interneten 2015-ben.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sz="2000" dirty="0"/>
              <a:t>Ld. például itt: </a:t>
            </a:r>
            <a:r>
              <a:rPr lang="hu-HU" sz="2000" dirty="0">
                <a:hlinkClick r:id="rId3"/>
              </a:rPr>
              <a:t>http://index.hu/tudomany/brittudosok/2015/02/27/feher_es_arany_szinunek_latja_ezt_a_ruhat_valami_nem_stimmel_az_agyaban./</a:t>
            </a:r>
            <a:r>
              <a:rPr lang="hu-HU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32684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ashed-out colour photograph of a lace dress">
            <a:extLst>
              <a:ext uri="{FF2B5EF4-FFF2-40B4-BE49-F238E27FC236}">
                <a16:creationId xmlns:a16="http://schemas.microsoft.com/office/drawing/2014/main" id="{FB558842-6AF4-072B-67C0-053B168151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2484" y="365125"/>
            <a:ext cx="4324096" cy="6570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Milyen színű ez a ruha?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682522" cy="4755057"/>
          </a:xfrm>
        </p:spPr>
        <p:txBody>
          <a:bodyPr>
            <a:normAutofit/>
          </a:bodyPr>
          <a:lstStyle/>
          <a:p>
            <a:r>
              <a:rPr lang="hu-HU" dirty="0"/>
              <a:t>Fehér és arany?</a:t>
            </a:r>
          </a:p>
          <a:p>
            <a:endParaRPr lang="hu-HU" dirty="0"/>
          </a:p>
          <a:p>
            <a:r>
              <a:rPr lang="hu-HU" dirty="0"/>
              <a:t>Kék és fekete?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/>
              <a:t>Késhegyre menő viták világszerte </a:t>
            </a:r>
            <a:br>
              <a:rPr lang="hu-HU" dirty="0"/>
            </a:br>
            <a:r>
              <a:rPr lang="hu-HU" dirty="0"/>
              <a:t>az interneten 2015-ben.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sz="2000" dirty="0"/>
              <a:t>Ld. például itt: </a:t>
            </a:r>
            <a:r>
              <a:rPr lang="hu-HU" sz="2000" dirty="0">
                <a:hlinkClick r:id="rId3"/>
              </a:rPr>
              <a:t>http://index.hu/tudomany/brittudosok/2015/02/27/feher_es_arany_szinunek_latja_ezt_a_ruhat_valami_nem_stimmel_az_agyaban./</a:t>
            </a:r>
            <a:r>
              <a:rPr lang="hu-HU" sz="2000" dirty="0"/>
              <a:t> </a:t>
            </a:r>
          </a:p>
        </p:txBody>
      </p:sp>
      <p:sp>
        <p:nvSpPr>
          <p:cNvPr id="4" name="Lekerekített téglalap 3"/>
          <p:cNvSpPr/>
          <p:nvPr/>
        </p:nvSpPr>
        <p:spPr>
          <a:xfrm>
            <a:off x="3491752" y="1358153"/>
            <a:ext cx="3899648" cy="2501152"/>
          </a:xfrm>
          <a:prstGeom prst="roundRect">
            <a:avLst/>
          </a:prstGeom>
          <a:solidFill>
            <a:srgbClr val="848DAD"/>
          </a:solidFill>
          <a:ln w="57150">
            <a:solidFill>
              <a:srgbClr val="7060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r>
              <a:rPr lang="hu-HU" sz="2400" b="1" i="1" dirty="0"/>
              <a:t>A „hívők” nem tudják </a:t>
            </a:r>
            <a:br>
              <a:rPr lang="hu-HU" sz="2400" b="1" i="1" dirty="0"/>
            </a:br>
            <a:r>
              <a:rPr lang="hu-HU" sz="2400" b="1" i="1" dirty="0"/>
              <a:t>és nem fogjak egymást meggyőzni. A kutató feladata mégis megérteni </a:t>
            </a:r>
            <a:br>
              <a:rPr lang="hu-HU" sz="2400" b="1" i="1" dirty="0"/>
            </a:br>
            <a:r>
              <a:rPr lang="hu-HU" sz="2400" b="1" i="1" dirty="0"/>
              <a:t>a különböző látásmódokat.</a:t>
            </a:r>
          </a:p>
        </p:txBody>
      </p:sp>
    </p:spTree>
    <p:extLst>
      <p:ext uri="{BB962C8B-B14F-4D97-AF65-F5344CB8AC3E}">
        <p14:creationId xmlns:p14="http://schemas.microsoft.com/office/powerpoint/2010/main" val="540777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ashed-out colour photograph of a lace dress">
            <a:extLst>
              <a:ext uri="{FF2B5EF4-FFF2-40B4-BE49-F238E27FC236}">
                <a16:creationId xmlns:a16="http://schemas.microsoft.com/office/drawing/2014/main" id="{FB558842-6AF4-072B-67C0-053B168151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2484" y="365125"/>
            <a:ext cx="4324096" cy="6570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Milyen színű ez a ruha?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682522" cy="4755057"/>
          </a:xfrm>
        </p:spPr>
        <p:txBody>
          <a:bodyPr>
            <a:normAutofit/>
          </a:bodyPr>
          <a:lstStyle/>
          <a:p>
            <a:r>
              <a:rPr lang="hu-HU" dirty="0"/>
              <a:t>Fehér és arany?</a:t>
            </a:r>
          </a:p>
          <a:p>
            <a:endParaRPr lang="hu-HU" dirty="0"/>
          </a:p>
          <a:p>
            <a:r>
              <a:rPr lang="hu-HU" dirty="0"/>
              <a:t>Kék és fekete?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/>
              <a:t>Késhegyre menő viták világszerte </a:t>
            </a:r>
            <a:br>
              <a:rPr lang="hu-HU" dirty="0"/>
            </a:br>
            <a:r>
              <a:rPr lang="hu-HU" dirty="0"/>
              <a:t>az interneten 2015-ben.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sz="2000" dirty="0"/>
              <a:t>Ld. például itt: </a:t>
            </a:r>
            <a:r>
              <a:rPr lang="hu-HU" sz="2000" dirty="0">
                <a:hlinkClick r:id="rId3"/>
              </a:rPr>
              <a:t>http://index.hu/tudomany/brittudosok/2015/02/27/feher_es_arany_szinunek_latja_ezt_a_ruhat_valami_nem_stimmel_az_agyaban./</a:t>
            </a:r>
            <a:r>
              <a:rPr lang="hu-HU" sz="2000" dirty="0"/>
              <a:t> </a:t>
            </a:r>
          </a:p>
        </p:txBody>
      </p:sp>
      <p:sp>
        <p:nvSpPr>
          <p:cNvPr id="4" name="Lekerekített téglalap 3"/>
          <p:cNvSpPr/>
          <p:nvPr/>
        </p:nvSpPr>
        <p:spPr>
          <a:xfrm>
            <a:off x="3491752" y="1358153"/>
            <a:ext cx="3899648" cy="2501152"/>
          </a:xfrm>
          <a:prstGeom prst="roundRect">
            <a:avLst/>
          </a:prstGeom>
          <a:solidFill>
            <a:srgbClr val="848DAD"/>
          </a:solidFill>
          <a:ln w="57150">
            <a:solidFill>
              <a:srgbClr val="7060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r>
              <a:rPr lang="hu-HU" sz="2400" b="1" i="1" dirty="0"/>
              <a:t>A „hívők” nem tudják </a:t>
            </a:r>
            <a:br>
              <a:rPr lang="hu-HU" sz="2400" b="1" i="1" dirty="0"/>
            </a:br>
            <a:r>
              <a:rPr lang="hu-HU" sz="2400" b="1" i="1" dirty="0"/>
              <a:t>és nem fogjak egymást meggyőzni. A kutató feladata mégis megérteni </a:t>
            </a:r>
            <a:br>
              <a:rPr lang="hu-HU" sz="2400" b="1" i="1" dirty="0"/>
            </a:br>
            <a:r>
              <a:rPr lang="hu-HU" sz="2400" b="1" i="1" dirty="0"/>
              <a:t>a különböző látásmódokat.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6096000" y="3815219"/>
            <a:ext cx="3078274" cy="2677656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dirty="0">
                <a:solidFill>
                  <a:schemeClr val="lt1"/>
                </a:solidFill>
              </a:rPr>
              <a:t>Egyes tud. kutatók látásmódja is nagyon eltérhet egymástól </a:t>
            </a:r>
            <a:r>
              <a:rPr lang="hu-HU" sz="2400" b="1" i="1" spc="-70" dirty="0">
                <a:solidFill>
                  <a:schemeClr val="lt1"/>
                </a:solidFill>
              </a:rPr>
              <a:t>(Th. Kuhn: paradigmák). </a:t>
            </a:r>
          </a:p>
          <a:p>
            <a:pPr algn="ctr"/>
            <a:r>
              <a:rPr lang="hu-HU" sz="2400" b="1" i="1" dirty="0">
                <a:solidFill>
                  <a:schemeClr val="lt1"/>
                </a:solidFill>
              </a:rPr>
              <a:t>A mi feladatunk mégis megérteni a különböző látásmódokat.</a:t>
            </a:r>
          </a:p>
        </p:txBody>
      </p:sp>
    </p:spTree>
    <p:extLst>
      <p:ext uri="{BB962C8B-B14F-4D97-AF65-F5344CB8AC3E}">
        <p14:creationId xmlns:p14="http://schemas.microsoft.com/office/powerpoint/2010/main" val="3032005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90425"/>
            <a:ext cx="10515600" cy="1214205"/>
          </a:xfrm>
        </p:spPr>
        <p:txBody>
          <a:bodyPr/>
          <a:lstStyle/>
          <a:p>
            <a:r>
              <a:rPr lang="hu-HU" dirty="0"/>
              <a:t>A kurzus céljai</a:t>
            </a:r>
            <a:endParaRPr lang="hu-HU" sz="3600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3452" y="1260386"/>
            <a:ext cx="11122742" cy="552387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hu-HU" dirty="0"/>
              <a:t>A laikus vallásfogalomtól eljutni</a:t>
            </a:r>
            <a:br>
              <a:rPr lang="hu-HU" dirty="0"/>
            </a:br>
            <a:r>
              <a:rPr lang="hu-HU" dirty="0"/>
              <a:t>a vallás komplexitásának megértéséig.</a:t>
            </a:r>
          </a:p>
          <a:p>
            <a:pPr marL="0" indent="0">
              <a:buNone/>
            </a:pPr>
            <a:r>
              <a:rPr lang="hu-HU" dirty="0"/>
              <a:t>	→ a vallás mint </a:t>
            </a: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komplex rendszer</a:t>
            </a:r>
          </a:p>
          <a:p>
            <a:endParaRPr lang="hu-HU" dirty="0"/>
          </a:p>
          <a:p>
            <a:r>
              <a:rPr lang="hu-HU" dirty="0"/>
              <a:t>A vallás tudományos kutatásának </a:t>
            </a:r>
            <a:r>
              <a:rPr lang="hu-HU" u="sng" dirty="0"/>
              <a:t>alapfogalmai</a:t>
            </a:r>
            <a:r>
              <a:rPr lang="hu-HU" dirty="0"/>
              <a:t>, valamint</a:t>
            </a:r>
          </a:p>
          <a:p>
            <a:r>
              <a:rPr lang="hu-HU" dirty="0"/>
              <a:t>különböző </a:t>
            </a:r>
            <a:r>
              <a:rPr lang="hu-HU" u="sng" dirty="0"/>
              <a:t>szemléletmódok</a:t>
            </a:r>
            <a:r>
              <a:rPr lang="hu-HU" dirty="0"/>
              <a:t>:			</a:t>
            </a:r>
            <a:r>
              <a:rPr lang="hu-HU" sz="2700" b="1" i="1" spc="300" dirty="0"/>
              <a:t>módszertani </a:t>
            </a:r>
            <a:r>
              <a:rPr lang="hu-HU" sz="2700" b="1" i="1" cap="small" spc="400" dirty="0">
                <a:solidFill>
                  <a:srgbClr val="C00000"/>
                </a:solidFill>
              </a:rPr>
              <a:t>s</a:t>
            </a:r>
            <a:r>
              <a:rPr lang="hu-HU" sz="2700" b="1" i="1" cap="small" spc="400" dirty="0">
                <a:solidFill>
                  <a:schemeClr val="accent4">
                    <a:lumMod val="50000"/>
                  </a:schemeClr>
                </a:solidFill>
              </a:rPr>
              <a:t>o</a:t>
            </a:r>
            <a:r>
              <a:rPr lang="hu-HU" sz="2700" b="1" i="1" cap="small" spc="400" dirty="0">
                <a:solidFill>
                  <a:srgbClr val="7030A0"/>
                </a:solidFill>
              </a:rPr>
              <a:t>k</a:t>
            </a:r>
            <a:r>
              <a:rPr lang="hu-HU" sz="2700" b="1" i="1" cap="small" spc="400" dirty="0">
                <a:solidFill>
                  <a:srgbClr val="C00000"/>
                </a:solidFill>
              </a:rPr>
              <a:t>s</a:t>
            </a:r>
            <a:r>
              <a:rPr lang="hu-HU" sz="2700" b="1" i="1" cap="small" spc="400" dirty="0">
                <a:solidFill>
                  <a:schemeClr val="accent6">
                    <a:lumMod val="50000"/>
                  </a:schemeClr>
                </a:solidFill>
              </a:rPr>
              <a:t>z</a:t>
            </a:r>
            <a:r>
              <a:rPr lang="hu-HU" sz="2700" b="1" i="1" cap="small" spc="400" dirty="0">
                <a:solidFill>
                  <a:schemeClr val="accent4">
                    <a:lumMod val="50000"/>
                  </a:schemeClr>
                </a:solidFill>
              </a:rPr>
              <a:t>í</a:t>
            </a:r>
            <a:r>
              <a:rPr lang="hu-HU" sz="2700" b="1" i="1" cap="small" spc="400" dirty="0">
                <a:solidFill>
                  <a:srgbClr val="7030A0"/>
                </a:solidFill>
              </a:rPr>
              <a:t>n</a:t>
            </a:r>
            <a:r>
              <a:rPr lang="hu-HU" sz="2700" b="1" i="1" cap="small" spc="400" dirty="0">
                <a:solidFill>
                  <a:srgbClr val="C00000"/>
                </a:solidFill>
              </a:rPr>
              <a:t>ű</a:t>
            </a:r>
            <a:r>
              <a:rPr lang="hu-HU" sz="2700" b="1" i="1" cap="small" spc="400" dirty="0">
                <a:solidFill>
                  <a:schemeClr val="accent6">
                    <a:lumMod val="50000"/>
                  </a:schemeClr>
                </a:solidFill>
              </a:rPr>
              <a:t>s</a:t>
            </a:r>
            <a:r>
              <a:rPr lang="hu-HU" sz="2700" b="1" i="1" cap="small" spc="400" dirty="0">
                <a:solidFill>
                  <a:schemeClr val="accent4">
                    <a:lumMod val="50000"/>
                  </a:schemeClr>
                </a:solidFill>
              </a:rPr>
              <a:t>é</a:t>
            </a:r>
            <a:r>
              <a:rPr lang="hu-HU" sz="2700" b="1" i="1" cap="small" spc="400" dirty="0">
                <a:solidFill>
                  <a:srgbClr val="7030A0"/>
                </a:solidFill>
              </a:rPr>
              <a:t>g</a:t>
            </a:r>
          </a:p>
          <a:p>
            <a:endParaRPr lang="hu-HU" sz="1200" dirty="0"/>
          </a:p>
          <a:p>
            <a:pPr marL="0" indent="0" defTabSz="985838">
              <a:buNone/>
            </a:pPr>
            <a:r>
              <a:rPr lang="hu-HU" dirty="0"/>
              <a:t>	→ a vallás mint 	</a:t>
            </a:r>
            <a:r>
              <a:rPr lang="hu-HU" b="1" dirty="0">
                <a:solidFill>
                  <a:srgbClr val="C00000"/>
                </a:solidFill>
              </a:rPr>
              <a:t>történelmi</a:t>
            </a:r>
            <a:r>
              <a:rPr lang="hu-HU" dirty="0">
                <a:solidFill>
                  <a:srgbClr val="C00000"/>
                </a:solidFill>
              </a:rPr>
              <a:t> </a:t>
            </a:r>
            <a:r>
              <a:rPr lang="hu-HU" dirty="0"/>
              <a:t>	jelenség</a:t>
            </a:r>
          </a:p>
          <a:p>
            <a:pPr marL="0" indent="0" defTabSz="985838">
              <a:buNone/>
            </a:pPr>
            <a:r>
              <a:rPr lang="hu-HU" dirty="0"/>
              <a:t>	→ a vallás mint 	</a:t>
            </a:r>
            <a:r>
              <a:rPr lang="hu-HU" b="1" dirty="0">
                <a:solidFill>
                  <a:schemeClr val="accent4">
                    <a:lumMod val="50000"/>
                  </a:schemeClr>
                </a:solidFill>
              </a:rPr>
              <a:t>társadalmi</a:t>
            </a:r>
            <a:r>
              <a:rPr lang="hu-HU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hu-HU" dirty="0"/>
              <a:t>	jelenség</a:t>
            </a:r>
          </a:p>
          <a:p>
            <a:pPr marL="0" indent="0" defTabSz="985838">
              <a:buNone/>
            </a:pPr>
            <a:r>
              <a:rPr lang="hu-HU" dirty="0"/>
              <a:t>	→ a vallás mint 	</a:t>
            </a:r>
            <a:r>
              <a:rPr lang="hu-HU" b="1" dirty="0">
                <a:solidFill>
                  <a:srgbClr val="7030A0"/>
                </a:solidFill>
              </a:rPr>
              <a:t>pszichológiai</a:t>
            </a:r>
            <a:r>
              <a:rPr lang="hu-HU" dirty="0">
                <a:solidFill>
                  <a:srgbClr val="7030A0"/>
                </a:solidFill>
              </a:rPr>
              <a:t> </a:t>
            </a:r>
            <a:r>
              <a:rPr lang="hu-HU" dirty="0"/>
              <a:t>	jelenség</a:t>
            </a:r>
          </a:p>
          <a:p>
            <a:pPr marL="0" indent="0" defTabSz="985838">
              <a:buNone/>
            </a:pPr>
            <a:r>
              <a:rPr lang="hu-HU" dirty="0"/>
              <a:t>	→ a vallás mint 	</a:t>
            </a:r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biológiai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u-HU" dirty="0"/>
              <a:t>	jelenség</a:t>
            </a:r>
          </a:p>
        </p:txBody>
      </p:sp>
      <p:pic>
        <p:nvPicPr>
          <p:cNvPr id="2052" name="Picture 4" descr="http://www.citisoft.com/web_images/blogs/Complex-System-Gu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816" y="461016"/>
            <a:ext cx="3405188" cy="2755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9116130" y="62720"/>
            <a:ext cx="30159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600" i="1" dirty="0"/>
              <a:t>A kép forrása:</a:t>
            </a:r>
            <a:r>
              <a:rPr lang="hu-HU" sz="1600" dirty="0"/>
              <a:t> </a:t>
            </a:r>
            <a:r>
              <a:rPr lang="hu-HU" sz="1400" dirty="0">
                <a:hlinkClick r:id="rId3"/>
              </a:rPr>
              <a:t>http://www.citisoft.com/web_images/blogs/Complex-System-Gut.jpg</a:t>
            </a:r>
            <a:r>
              <a:rPr lang="hu-HU" sz="1400" dirty="0"/>
              <a:t> 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F9EBC89E-B8D2-DC5C-C676-6A1F9D46848E}"/>
              </a:ext>
            </a:extLst>
          </p:cNvPr>
          <p:cNvSpPr txBox="1"/>
          <p:nvPr/>
        </p:nvSpPr>
        <p:spPr>
          <a:xfrm>
            <a:off x="10608382" y="2385602"/>
            <a:ext cx="14908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i="1" dirty="0"/>
              <a:t>„színes spagetti”</a:t>
            </a:r>
          </a:p>
        </p:txBody>
      </p:sp>
    </p:spTree>
    <p:extLst>
      <p:ext uri="{BB962C8B-B14F-4D97-AF65-F5344CB8AC3E}">
        <p14:creationId xmlns:p14="http://schemas.microsoft.com/office/powerpoint/2010/main" val="1388081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215225"/>
            <a:ext cx="10515600" cy="894049"/>
          </a:xfrm>
        </p:spPr>
        <p:txBody>
          <a:bodyPr/>
          <a:lstStyle/>
          <a:p>
            <a:r>
              <a:rPr lang="hu-HU" dirty="0"/>
              <a:t>Az óra céljai (folyt.)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99607" y="1319134"/>
            <a:ext cx="11482465" cy="5538866"/>
          </a:xfrm>
        </p:spPr>
        <p:txBody>
          <a:bodyPr>
            <a:normAutofit/>
          </a:bodyPr>
          <a:lstStyle/>
          <a:p>
            <a:pPr>
              <a:lnSpc>
                <a:spcPct val="99000"/>
              </a:lnSpc>
            </a:pPr>
            <a:r>
              <a:rPr lang="hu-HU" sz="2400" dirty="0"/>
              <a:t>A laikus vallásfogalomtól a vallás komplexitásának megértéséig.</a:t>
            </a:r>
          </a:p>
          <a:p>
            <a:pPr>
              <a:lnSpc>
                <a:spcPct val="99000"/>
              </a:lnSpc>
            </a:pPr>
            <a:r>
              <a:rPr lang="hu-HU" sz="2400" dirty="0"/>
              <a:t>A vallás tudományos kutatásának </a:t>
            </a:r>
            <a:r>
              <a:rPr lang="hu-HU" sz="2400" u="sng" dirty="0"/>
              <a:t>alapfogalmai</a:t>
            </a:r>
            <a:r>
              <a:rPr lang="hu-HU" sz="2400" dirty="0"/>
              <a:t>, lehetséges </a:t>
            </a:r>
            <a:r>
              <a:rPr lang="hu-HU" sz="2400" u="sng" dirty="0"/>
              <a:t>szemléletmódok</a:t>
            </a:r>
            <a:r>
              <a:rPr lang="hu-HU" sz="2400" dirty="0"/>
              <a:t>.</a:t>
            </a:r>
          </a:p>
          <a:p>
            <a:pPr>
              <a:lnSpc>
                <a:spcPct val="99000"/>
              </a:lnSpc>
            </a:pPr>
            <a:endParaRPr lang="hu-HU" sz="1200" dirty="0"/>
          </a:p>
          <a:p>
            <a:pPr>
              <a:lnSpc>
                <a:spcPct val="99000"/>
              </a:lnSpc>
            </a:pPr>
            <a:r>
              <a:rPr lang="hu-HU" b="1" dirty="0"/>
              <a:t>Bevezetés a „bevezetésekbe”</a:t>
            </a:r>
            <a:r>
              <a:rPr lang="hu-HU" dirty="0"/>
              <a:t> </a:t>
            </a:r>
          </a:p>
          <a:p>
            <a:pPr marL="0" indent="0" algn="ctr">
              <a:lnSpc>
                <a:spcPct val="99000"/>
              </a:lnSpc>
              <a:buNone/>
            </a:pPr>
            <a:r>
              <a:rPr lang="hu-HU" b="1" i="1" dirty="0">
                <a:solidFill>
                  <a:schemeClr val="accent2">
                    <a:lumMod val="50000"/>
                  </a:schemeClr>
                </a:solidFill>
              </a:rPr>
              <a:t>kérdések, amelyeket megtanulunk feltenni</a:t>
            </a:r>
          </a:p>
          <a:p>
            <a:pPr marL="803275" lvl="1" indent="-457200">
              <a:lnSpc>
                <a:spcPct val="99000"/>
              </a:lnSpc>
              <a:buFont typeface="+mj-lt"/>
              <a:buAutoNum type="arabicPeriod"/>
            </a:pPr>
            <a:r>
              <a:rPr lang="hu-HU" u="sng" dirty="0"/>
              <a:t>Mi a vallástudomány</a:t>
            </a:r>
            <a:r>
              <a:rPr lang="hu-HU" dirty="0"/>
              <a:t>? 			        (Például: miben különbözik a teológiától?)</a:t>
            </a:r>
          </a:p>
          <a:p>
            <a:pPr marL="803275" lvl="1" indent="-457200">
              <a:lnSpc>
                <a:spcPct val="99000"/>
              </a:lnSpc>
              <a:buFont typeface="+mj-lt"/>
              <a:buAutoNum type="arabicPeriod"/>
            </a:pPr>
            <a:r>
              <a:rPr lang="hu-HU" u="sng" dirty="0"/>
              <a:t>Milyen jelenségek tartoznak a valláshoz</a:t>
            </a:r>
            <a:r>
              <a:rPr lang="hu-HU" dirty="0"/>
              <a:t>? 	             (Pl.: mitológia, teológia, rítusok, szakrális tárgyak, vallási élmény, intézmények, specialisták</a:t>
            </a:r>
            <a:r>
              <a:rPr lang="en-GB" dirty="0"/>
              <a:t>, </a:t>
            </a:r>
            <a:r>
              <a:rPr lang="hu-HU" dirty="0"/>
              <a:t>irányzatok, szakadások...)</a:t>
            </a:r>
          </a:p>
          <a:p>
            <a:pPr marL="803275" lvl="1" indent="-457200">
              <a:lnSpc>
                <a:spcPct val="99000"/>
              </a:lnSpc>
              <a:buFont typeface="+mj-lt"/>
              <a:buAutoNum type="arabicPeriod"/>
            </a:pPr>
            <a:r>
              <a:rPr lang="hu-HU" u="sng" dirty="0"/>
              <a:t>Hogyan közelíthető meg a vallás</a:t>
            </a:r>
            <a:r>
              <a:rPr lang="hu-HU" dirty="0"/>
              <a:t>? 	       (Irányzatok, iskolák, elméletek, módszerek)</a:t>
            </a:r>
          </a:p>
          <a:p>
            <a:pPr marL="803275" lvl="1" indent="-457200">
              <a:lnSpc>
                <a:spcPct val="99000"/>
              </a:lnSpc>
              <a:buFont typeface="+mj-lt"/>
              <a:buAutoNum type="arabicPeriod"/>
            </a:pPr>
            <a:r>
              <a:rPr lang="hu-HU" u="sng" dirty="0"/>
              <a:t>Milyen vallások léteznek</a:t>
            </a:r>
            <a:r>
              <a:rPr lang="hu-HU" dirty="0"/>
              <a:t>? </a:t>
            </a:r>
          </a:p>
          <a:p>
            <a:pPr marL="457200" lvl="1" indent="0">
              <a:lnSpc>
                <a:spcPct val="99000"/>
              </a:lnSpc>
              <a:buNone/>
            </a:pPr>
            <a:r>
              <a:rPr lang="hu-HU" dirty="0"/>
              <a:t>	 	      (törzsi, ókori keleti, késő-antik, világvallások, mai vallásosság, ateizmus...)</a:t>
            </a:r>
          </a:p>
          <a:p>
            <a:pPr>
              <a:lnSpc>
                <a:spcPct val="99000"/>
              </a:lnSpc>
            </a:pPr>
            <a:r>
              <a:rPr lang="hu-HU" dirty="0"/>
              <a:t>Az általános vallástudomány hogy alkalmazható a zsidóság kutatása során?</a:t>
            </a:r>
          </a:p>
        </p:txBody>
      </p:sp>
    </p:spTree>
    <p:extLst>
      <p:ext uri="{BB962C8B-B14F-4D97-AF65-F5344CB8AC3E}">
        <p14:creationId xmlns:p14="http://schemas.microsoft.com/office/powerpoint/2010/main" val="1705156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Követelmények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3349" y="1690688"/>
            <a:ext cx="11168921" cy="5070330"/>
          </a:xfrm>
        </p:spPr>
        <p:txBody>
          <a:bodyPr>
            <a:normAutofit/>
          </a:bodyPr>
          <a:lstStyle/>
          <a:p>
            <a:r>
              <a:rPr lang="hu-HU" u="sng" dirty="0">
                <a:latin typeface="+mj-lt"/>
              </a:rPr>
              <a:t>Jegyszerzés</a:t>
            </a:r>
            <a:r>
              <a:rPr lang="hu-HU" dirty="0">
                <a:latin typeface="+mj-lt"/>
              </a:rPr>
              <a:t>:</a:t>
            </a:r>
          </a:p>
          <a:p>
            <a:pPr lvl="1"/>
            <a:endParaRPr lang="hu-HU" dirty="0">
              <a:latin typeface="+mj-lt"/>
            </a:endParaRPr>
          </a:p>
          <a:p>
            <a:pPr lvl="1"/>
            <a:r>
              <a:rPr lang="hu-HU" dirty="0">
                <a:latin typeface="+mj-lt"/>
              </a:rPr>
              <a:t>Beadandó feladatok (10 × 5%) a félév során: </a:t>
            </a:r>
          </a:p>
          <a:p>
            <a:pPr lvl="1"/>
            <a:r>
              <a:rPr lang="hu-HU" dirty="0">
                <a:latin typeface="+mj-lt"/>
              </a:rPr>
              <a:t>Néha könyvtári és otthoni munkát igényelnek, esetleg rövidebb cikkek elolvasását.</a:t>
            </a:r>
          </a:p>
          <a:p>
            <a:pPr lvl="1"/>
            <a:r>
              <a:rPr lang="hu-HU" dirty="0">
                <a:latin typeface="+mj-lt"/>
              </a:rPr>
              <a:t>Egy- vagy kéthetes határidők.</a:t>
            </a:r>
            <a:br>
              <a:rPr lang="hu-HU" dirty="0">
                <a:latin typeface="+mj-lt"/>
              </a:rPr>
            </a:br>
            <a:endParaRPr lang="hu-HU" sz="1000" dirty="0">
              <a:latin typeface="+mj-lt"/>
            </a:endParaRPr>
          </a:p>
          <a:p>
            <a:pPr marL="457200" lvl="1" indent="0">
              <a:buNone/>
            </a:pPr>
            <a:r>
              <a:rPr lang="hu-HU" b="1" i="1" spc="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				Határidők!</a:t>
            </a:r>
            <a:r>
              <a:rPr lang="hu-HU" b="1" i="1" spc="600" dirty="0">
                <a:latin typeface="+mj-lt"/>
              </a:rPr>
              <a:t>		</a:t>
            </a:r>
            <a:br>
              <a:rPr lang="hu-HU" b="1" i="1" spc="600" dirty="0">
                <a:latin typeface="+mj-lt"/>
              </a:rPr>
            </a:br>
            <a:r>
              <a:rPr lang="hu-HU" b="1" i="1" spc="600" dirty="0">
                <a:latin typeface="+mj-lt"/>
              </a:rPr>
              <a:t>					</a:t>
            </a:r>
            <a:r>
              <a:rPr lang="hu-HU" b="1" i="1" spc="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Formai követelmények!</a:t>
            </a:r>
            <a:r>
              <a:rPr lang="hu-HU" b="1" i="1" spc="600" dirty="0">
                <a:latin typeface="+mj-lt"/>
              </a:rPr>
              <a:t>		 </a:t>
            </a:r>
            <a:br>
              <a:rPr lang="hu-HU" b="1" i="1" spc="600" dirty="0">
                <a:latin typeface="+mj-lt"/>
              </a:rPr>
            </a:br>
            <a:r>
              <a:rPr lang="hu-HU" b="1" i="1" spc="600" dirty="0">
                <a:latin typeface="+mj-lt"/>
              </a:rPr>
              <a:t>					</a:t>
            </a:r>
            <a:r>
              <a:rPr lang="hu-HU" b="1" i="1" spc="6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Plágium!</a:t>
            </a:r>
          </a:p>
          <a:p>
            <a:pPr marL="457200" lvl="1" indent="0">
              <a:buNone/>
            </a:pPr>
            <a:endParaRPr lang="hu-HU" sz="1200" dirty="0">
              <a:latin typeface="+mj-lt"/>
            </a:endParaRPr>
          </a:p>
          <a:p>
            <a:pPr lvl="1"/>
            <a:r>
              <a:rPr lang="hu-HU" dirty="0">
                <a:latin typeface="+mj-lt"/>
              </a:rPr>
              <a:t>Félévvégi (írásbeli)</a:t>
            </a:r>
            <a:r>
              <a:rPr lang="hu-HU" i="1" dirty="0">
                <a:latin typeface="+mj-lt"/>
              </a:rPr>
              <a:t> </a:t>
            </a:r>
            <a:r>
              <a:rPr lang="hu-HU" dirty="0">
                <a:latin typeface="+mj-lt"/>
              </a:rPr>
              <a:t>vizsga (50%).</a:t>
            </a:r>
          </a:p>
          <a:p>
            <a:pPr lvl="1"/>
            <a:endParaRPr lang="hu-HU" sz="1200" dirty="0">
              <a:latin typeface="+mj-lt"/>
            </a:endParaRPr>
          </a:p>
          <a:p>
            <a:pPr marL="457200" lvl="1" indent="0">
              <a:buNone/>
            </a:pPr>
            <a:r>
              <a:rPr lang="hu-HU" dirty="0">
                <a:latin typeface="+mj-lt"/>
              </a:rPr>
              <a:t>+ Az előadásokon való részvéte a Tanulmányi- és Vizsgaszabályzat szerint </a:t>
            </a:r>
            <a:br>
              <a:rPr lang="hu-HU" dirty="0">
                <a:latin typeface="+mj-lt"/>
              </a:rPr>
            </a:br>
            <a:r>
              <a:rPr lang="hu-HU" dirty="0">
                <a:latin typeface="+mj-lt"/>
              </a:rPr>
              <a:t>	(min. 75% a félév végi aláíráshoz).</a:t>
            </a:r>
          </a:p>
        </p:txBody>
      </p:sp>
    </p:spTree>
    <p:extLst>
      <p:ext uri="{BB962C8B-B14F-4D97-AF65-F5344CB8AC3E}">
        <p14:creationId xmlns:p14="http://schemas.microsoft.com/office/powerpoint/2010/main" val="11949177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25604"/>
            <a:ext cx="10515600" cy="1325563"/>
          </a:xfrm>
        </p:spPr>
        <p:txBody>
          <a:bodyPr/>
          <a:lstStyle/>
          <a:p>
            <a:pPr algn="ctr"/>
            <a:r>
              <a:rPr lang="hu-HU" dirty="0"/>
              <a:t>Követelmények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91359"/>
            <a:ext cx="11019020" cy="519079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u-HU" b="1" dirty="0"/>
              <a:t>Kötelező irodalom:</a:t>
            </a:r>
            <a:r>
              <a:rPr lang="hu-HU" dirty="0"/>
              <a:t> </a:t>
            </a:r>
            <a:r>
              <a:rPr lang="en-US" dirty="0"/>
              <a:t> </a:t>
            </a:r>
            <a:endParaRPr lang="hu-HU" dirty="0"/>
          </a:p>
          <a:p>
            <a:pPr marL="809625" indent="-441325">
              <a:lnSpc>
                <a:spcPct val="100000"/>
              </a:lnSpc>
              <a:tabLst>
                <a:tab pos="806450" algn="l"/>
              </a:tabLst>
            </a:pPr>
            <a:r>
              <a:rPr lang="hu-HU" sz="2400" dirty="0"/>
              <a:t>Órai anyag (prezentációk a honlapon/</a:t>
            </a:r>
            <a:r>
              <a:rPr lang="hu-HU" sz="2400" dirty="0" err="1"/>
              <a:t>Moodle</a:t>
            </a:r>
            <a:r>
              <a:rPr lang="hu-HU" sz="2400" dirty="0"/>
              <a:t>-ban, hallgatótársak jegyzetei...)</a:t>
            </a:r>
          </a:p>
          <a:p>
            <a:pPr marL="809625" indent="-441325">
              <a:lnSpc>
                <a:spcPct val="100000"/>
              </a:lnSpc>
              <a:tabLst>
                <a:tab pos="806450" algn="l"/>
              </a:tabLst>
            </a:pPr>
            <a:r>
              <a:rPr lang="en-US" sz="2400" dirty="0"/>
              <a:t>Dieter Haller: </a:t>
            </a:r>
            <a:r>
              <a:rPr lang="en-US" sz="2400" dirty="0" err="1"/>
              <a:t>Atlasz</a:t>
            </a:r>
            <a:r>
              <a:rPr lang="en-US" sz="2400" dirty="0"/>
              <a:t>: </a:t>
            </a:r>
            <a:r>
              <a:rPr lang="en-US" sz="2400" i="1" dirty="0" err="1"/>
              <a:t>Etnológia</a:t>
            </a:r>
            <a:r>
              <a:rPr lang="en-US" sz="2400" dirty="0"/>
              <a:t> (Athenaeum 2000 </a:t>
            </a:r>
            <a:r>
              <a:rPr lang="hu-HU" sz="2400" dirty="0"/>
              <a:t>Kiadó</a:t>
            </a:r>
            <a:r>
              <a:rPr lang="en-US" sz="2400" dirty="0"/>
              <a:t>: Budapest, 2007</a:t>
            </a:r>
            <a:r>
              <a:rPr lang="hu-HU" sz="2400" dirty="0"/>
              <a:t>) </a:t>
            </a:r>
            <a:br>
              <a:rPr lang="hu-HU" sz="2400" dirty="0"/>
            </a:br>
            <a:r>
              <a:rPr lang="en-US" sz="2400" dirty="0"/>
              <a:t>pp. 228–255</a:t>
            </a:r>
            <a:r>
              <a:rPr lang="hu-HU" sz="2400" dirty="0"/>
              <a:t>.</a:t>
            </a:r>
          </a:p>
          <a:p>
            <a:pPr marL="809625" indent="-441325">
              <a:lnSpc>
                <a:spcPct val="100000"/>
              </a:lnSpc>
              <a:tabLst>
                <a:tab pos="806450" algn="l"/>
              </a:tabLst>
            </a:pPr>
            <a:r>
              <a:rPr lang="hu-HU" sz="2400" dirty="0"/>
              <a:t>Helmuth von </a:t>
            </a:r>
            <a:r>
              <a:rPr lang="hu-HU" sz="2400" dirty="0" err="1"/>
              <a:t>Glasenapp</a:t>
            </a:r>
            <a:r>
              <a:rPr lang="hu-HU" sz="2400" dirty="0"/>
              <a:t>: </a:t>
            </a:r>
            <a:r>
              <a:rPr lang="hu-HU" sz="2400" i="1" dirty="0"/>
              <a:t>Az öt világvallás</a:t>
            </a:r>
            <a:r>
              <a:rPr lang="hu-HU" sz="2400" dirty="0"/>
              <a:t> (Budapest: Gondolat Kiadó, </a:t>
            </a:r>
            <a:br>
              <a:rPr lang="hu-HU" sz="2400" dirty="0"/>
            </a:br>
            <a:r>
              <a:rPr lang="hu-HU" sz="2400" dirty="0"/>
              <a:t>1975. Reprint: Akkord Kiadó, 2012) pp. 195–211.</a:t>
            </a:r>
          </a:p>
          <a:p>
            <a:pPr marL="809625" indent="-441325">
              <a:lnSpc>
                <a:spcPct val="100000"/>
              </a:lnSpc>
              <a:tabLst>
                <a:tab pos="806450" algn="l"/>
              </a:tabLst>
            </a:pPr>
            <a:r>
              <a:rPr lang="hu-HU" sz="2400" dirty="0" err="1"/>
              <a:t>Komoróczy</a:t>
            </a:r>
            <a:r>
              <a:rPr lang="hu-HU" sz="2400" dirty="0"/>
              <a:t> Géza, ’</a:t>
            </a:r>
            <a:r>
              <a:rPr lang="hu-HU" sz="2400" dirty="0" err="1"/>
              <a:t>Elő-Ázsia</a:t>
            </a:r>
            <a:r>
              <a:rPr lang="hu-HU" sz="2400" dirty="0"/>
              <a:t>’, </a:t>
            </a:r>
            <a:r>
              <a:rPr lang="hu-HU" sz="2400" dirty="0" err="1"/>
              <a:t>in</a:t>
            </a:r>
            <a:r>
              <a:rPr lang="hu-HU" sz="2400" dirty="0"/>
              <a:t>: Bodrogi Tibor et. al., </a:t>
            </a:r>
            <a:r>
              <a:rPr lang="hu-HU" sz="2400" i="1" dirty="0"/>
              <a:t>Mitológiai ábécé </a:t>
            </a:r>
            <a:br>
              <a:rPr lang="hu-HU" sz="2400" i="1" dirty="0"/>
            </a:br>
            <a:r>
              <a:rPr lang="hu-HU" sz="2400" dirty="0"/>
              <a:t>(Budapest: Gondolat Kiadó, 1978, pp. 115–183) pp. 148–164.</a:t>
            </a:r>
          </a:p>
          <a:p>
            <a:pPr>
              <a:lnSpc>
                <a:spcPct val="100000"/>
              </a:lnSpc>
            </a:pPr>
            <a:r>
              <a:rPr lang="hu-HU" sz="2600" dirty="0"/>
              <a:t>Olvasmányok és az előadások videói:</a:t>
            </a:r>
            <a:br>
              <a:rPr lang="hu-HU" sz="2600" dirty="0"/>
            </a:br>
            <a:r>
              <a:rPr lang="hu-HU" sz="2600" dirty="0" err="1"/>
              <a:t>Teams</a:t>
            </a:r>
            <a:r>
              <a:rPr lang="hu-HU" sz="2600" dirty="0"/>
              <a:t>, </a:t>
            </a:r>
            <a:r>
              <a:rPr lang="hu-HU" sz="2600" dirty="0" err="1"/>
              <a:t>Moodle</a:t>
            </a:r>
            <a:r>
              <a:rPr lang="hu-HU" sz="2600" dirty="0"/>
              <a:t>, valamint a honlapon, jelszóval védve</a:t>
            </a:r>
            <a:r>
              <a:rPr lang="hu-HU" sz="2600" i="1" dirty="0"/>
              <a:t> 	(vall/tud).</a:t>
            </a:r>
          </a:p>
          <a:p>
            <a:pPr>
              <a:lnSpc>
                <a:spcPct val="100000"/>
              </a:lnSpc>
            </a:pPr>
            <a:r>
              <a:rPr lang="hu-HU" sz="2600" dirty="0"/>
              <a:t>Ajánlott irodalom: lásd a honlapon és a kurzusleírásban.</a:t>
            </a:r>
            <a:endParaRPr lang="hu-HU" sz="2600" i="1" dirty="0"/>
          </a:p>
        </p:txBody>
      </p:sp>
    </p:spTree>
    <p:extLst>
      <p:ext uri="{BB962C8B-B14F-4D97-AF65-F5344CB8AC3E}">
        <p14:creationId xmlns:p14="http://schemas.microsoft.com/office/powerpoint/2010/main" val="31332003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Előzetes tematika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30305" y="1825624"/>
            <a:ext cx="11618259" cy="4725077"/>
          </a:xfrm>
        </p:spPr>
        <p:txBody>
          <a:bodyPr>
            <a:normAutofit/>
          </a:bodyPr>
          <a:lstStyle/>
          <a:p>
            <a:r>
              <a:rPr lang="hu-HU" sz="2600" dirty="0"/>
              <a:t>1. Bevezetés: mi a vallás? </a:t>
            </a:r>
          </a:p>
          <a:p>
            <a:r>
              <a:rPr lang="hu-HU" sz="2600" dirty="0"/>
              <a:t>2. Mi a vallástudomány? </a:t>
            </a:r>
          </a:p>
          <a:p>
            <a:r>
              <a:rPr lang="hu-HU" sz="2600" dirty="0"/>
              <a:t>3. A zsidóság tudományos kutatása. </a:t>
            </a:r>
          </a:p>
          <a:p>
            <a:endParaRPr lang="hu-HU" sz="2600" dirty="0"/>
          </a:p>
          <a:p>
            <a:r>
              <a:rPr lang="hu-HU" sz="2600" dirty="0"/>
              <a:t>4. A vallás jelenségei 1: </a:t>
            </a:r>
            <a:br>
              <a:rPr lang="hu-HU" sz="2600" dirty="0"/>
            </a:br>
            <a:r>
              <a:rPr lang="hu-HU" sz="2600" dirty="0"/>
              <a:t>hiedelmek, mitológia, szent szövegek, teológia, vallásjog …</a:t>
            </a:r>
          </a:p>
          <a:p>
            <a:r>
              <a:rPr lang="hu-HU" sz="2600" dirty="0"/>
              <a:t>5. A vallás jelenségei 2: </a:t>
            </a:r>
            <a:br>
              <a:rPr lang="hu-HU" sz="2600" dirty="0"/>
            </a:br>
            <a:r>
              <a:rPr lang="hu-HU" sz="2600" dirty="0"/>
              <a:t>tér, idő, rítusok, szakrális tárgyak, vallási élmény …</a:t>
            </a:r>
          </a:p>
          <a:p>
            <a:r>
              <a:rPr lang="hu-HU" sz="2600" dirty="0"/>
              <a:t>6. A vallás jelenségei 3: </a:t>
            </a:r>
            <a:br>
              <a:rPr lang="hu-HU" sz="2600" dirty="0"/>
            </a:br>
            <a:r>
              <a:rPr lang="hu-HU" sz="2600" dirty="0"/>
              <a:t>kultuszhelyek, intézmények, specialisták, irányzatok, eretnekek …</a:t>
            </a:r>
          </a:p>
        </p:txBody>
      </p:sp>
      <p:sp>
        <p:nvSpPr>
          <p:cNvPr id="4" name="Jobb oldali kapcsos zárójel 3"/>
          <p:cNvSpPr/>
          <p:nvPr/>
        </p:nvSpPr>
        <p:spPr>
          <a:xfrm>
            <a:off x="7749915" y="1825624"/>
            <a:ext cx="569626" cy="1397286"/>
          </a:xfrm>
          <a:prstGeom prst="rightBrace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8319541" y="2114830"/>
            <a:ext cx="24496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i="1" dirty="0">
                <a:solidFill>
                  <a:srgbClr val="002060"/>
                </a:solidFill>
              </a:rPr>
              <a:t>Mivel foglalkozunk?</a:t>
            </a:r>
          </a:p>
        </p:txBody>
      </p:sp>
      <p:sp>
        <p:nvSpPr>
          <p:cNvPr id="6" name="Jobb oldali kapcsos zárójel 5"/>
          <p:cNvSpPr/>
          <p:nvPr/>
        </p:nvSpPr>
        <p:spPr>
          <a:xfrm>
            <a:off x="9405077" y="3790133"/>
            <a:ext cx="569626" cy="2550705"/>
          </a:xfrm>
          <a:prstGeom prst="rightBrace">
            <a:avLst/>
          </a:prstGeom>
          <a:ln w="635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10114009" y="4588431"/>
            <a:ext cx="19345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>
                <a:solidFill>
                  <a:schemeClr val="accent6">
                    <a:lumMod val="75000"/>
                  </a:schemeClr>
                </a:solidFill>
              </a:rPr>
              <a:t>A vallás jelenségei</a:t>
            </a:r>
          </a:p>
        </p:txBody>
      </p:sp>
    </p:spTree>
    <p:extLst>
      <p:ext uri="{BB962C8B-B14F-4D97-AF65-F5344CB8AC3E}">
        <p14:creationId xmlns:p14="http://schemas.microsoft.com/office/powerpoint/2010/main" val="37213759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Előzetes tematika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30305" y="1634552"/>
            <a:ext cx="11647964" cy="5032376"/>
          </a:xfrm>
        </p:spPr>
        <p:txBody>
          <a:bodyPr>
            <a:normAutofit fontScale="92500"/>
          </a:bodyPr>
          <a:lstStyle/>
          <a:p>
            <a:r>
              <a:rPr lang="hu-HU" dirty="0"/>
              <a:t>7. A valláskutatás módszerei 1: bevezetés; </a:t>
            </a:r>
            <a:br>
              <a:rPr lang="hu-HU" dirty="0"/>
            </a:br>
            <a:r>
              <a:rPr lang="hu-HU" dirty="0"/>
              <a:t>a vallás, mint </a:t>
            </a:r>
            <a:r>
              <a:rPr lang="hu-HU" i="1" dirty="0"/>
              <a:t>sui generis </a:t>
            </a:r>
            <a:r>
              <a:rPr lang="hu-HU" dirty="0"/>
              <a:t>jelenség: teológia, vallásfenomenológia </a:t>
            </a:r>
          </a:p>
          <a:p>
            <a:r>
              <a:rPr lang="hu-HU" dirty="0"/>
              <a:t>8. A valláskutatás módszerei 2: a vallás, mint történeti jelenség, vallástörténet </a:t>
            </a:r>
          </a:p>
          <a:p>
            <a:r>
              <a:rPr lang="hu-HU" dirty="0"/>
              <a:t>9. A valláskutatás módszerei 3: a vallás, mint antropológiai jelenség, vallásetnológia </a:t>
            </a:r>
          </a:p>
          <a:p>
            <a:r>
              <a:rPr lang="hu-HU" dirty="0"/>
              <a:t>10. A valláskutatás módszerei 4: a vallás, mint társadalmi jelenség, vallásszociológia </a:t>
            </a:r>
          </a:p>
          <a:p>
            <a:r>
              <a:rPr lang="hu-HU" dirty="0"/>
              <a:t>11. A valláskutatás módszerei 5: a vallás, mint pszichológiai-biológiai jelenség, valláspszichológia. kognitív vall.tud., funkcionalista és evolúciós megközelítések </a:t>
            </a:r>
          </a:p>
          <a:p>
            <a:endParaRPr lang="hu-HU" dirty="0"/>
          </a:p>
          <a:p>
            <a:r>
              <a:rPr lang="hu-HU" dirty="0"/>
              <a:t>12. Törzsi vallások; ókori keleti vallások; késő-antik vallások </a:t>
            </a:r>
          </a:p>
          <a:p>
            <a:r>
              <a:rPr lang="hu-HU" dirty="0"/>
              <a:t>13. Világvallások és a zsidóság helye. Modernkori vallásosság.</a:t>
            </a:r>
          </a:p>
          <a:p>
            <a:r>
              <a:rPr lang="hu-HU" dirty="0"/>
              <a:t>14. Összefoglalás: hogyan lehetséges a zsidóság tudományos kutatása? 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9723033" y="1634552"/>
            <a:ext cx="20386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i="1" dirty="0">
                <a:solidFill>
                  <a:schemeClr val="accent4">
                    <a:lumMod val="50000"/>
                  </a:schemeClr>
                </a:solidFill>
              </a:rPr>
              <a:t>Módszerek</a:t>
            </a:r>
          </a:p>
        </p:txBody>
      </p:sp>
      <p:sp>
        <p:nvSpPr>
          <p:cNvPr id="5" name="Lekerekített téglalap 4"/>
          <p:cNvSpPr/>
          <p:nvPr/>
        </p:nvSpPr>
        <p:spPr>
          <a:xfrm>
            <a:off x="359763" y="1517833"/>
            <a:ext cx="11632368" cy="3417758"/>
          </a:xfrm>
          <a:prstGeom prst="roundRect">
            <a:avLst/>
          </a:prstGeom>
          <a:noFill/>
          <a:ln w="635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Lekerekített téglalap 5"/>
          <p:cNvSpPr/>
          <p:nvPr/>
        </p:nvSpPr>
        <p:spPr>
          <a:xfrm>
            <a:off x="299803" y="5156618"/>
            <a:ext cx="11778466" cy="1581462"/>
          </a:xfrm>
          <a:prstGeom prst="roundRect">
            <a:avLst/>
          </a:prstGeom>
          <a:noFill/>
          <a:ln w="50800">
            <a:solidFill>
              <a:srgbClr val="3957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9750973" y="5170495"/>
            <a:ext cx="23378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>
                <a:solidFill>
                  <a:srgbClr val="657467"/>
                </a:solidFill>
              </a:rPr>
              <a:t>Egyes vallási hagyományok</a:t>
            </a:r>
          </a:p>
        </p:txBody>
      </p:sp>
    </p:spTree>
    <p:extLst>
      <p:ext uri="{BB962C8B-B14F-4D97-AF65-F5344CB8AC3E}">
        <p14:creationId xmlns:p14="http://schemas.microsoft.com/office/powerpoint/2010/main" val="930384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78240" y="125285"/>
            <a:ext cx="10515600" cy="1325563"/>
          </a:xfrm>
        </p:spPr>
        <p:txBody>
          <a:bodyPr/>
          <a:lstStyle/>
          <a:p>
            <a:r>
              <a:rPr lang="hu-HU" dirty="0"/>
              <a:t>Praktikus dolgok: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4558" y="1534673"/>
            <a:ext cx="11302583" cy="5254052"/>
          </a:xfrm>
        </p:spPr>
        <p:txBody>
          <a:bodyPr>
            <a:normAutofit/>
          </a:bodyPr>
          <a:lstStyle/>
          <a:p>
            <a:r>
              <a:rPr lang="hu-HU" dirty="0"/>
              <a:t>A kurzus honlapja:	http://birot.web.elte.hu/courses/2023-valltud/</a:t>
            </a:r>
            <a:endParaRPr lang="hu-HU" sz="2400" i="1" dirty="0"/>
          </a:p>
          <a:p>
            <a:pPr marL="0" indent="0">
              <a:buNone/>
            </a:pPr>
            <a:r>
              <a:rPr lang="hu-HU" sz="2400" i="1" dirty="0"/>
              <a:t>				</a:t>
            </a:r>
            <a:r>
              <a:rPr lang="hu-HU" sz="2400" dirty="0"/>
              <a:t>http://birot.web.elte.hu/valltud/</a:t>
            </a:r>
            <a:r>
              <a:rPr lang="hu-HU" sz="2400" dirty="0">
                <a:solidFill>
                  <a:prstClr val="black"/>
                </a:solidFill>
              </a:rPr>
              <a:t>    	</a:t>
            </a:r>
            <a:r>
              <a:rPr lang="hu-HU" sz="2400" i="1" dirty="0">
                <a:solidFill>
                  <a:prstClr val="black"/>
                </a:solidFill>
              </a:rPr>
              <a:t>(a félév végéig)</a:t>
            </a:r>
            <a:endParaRPr lang="hu-HU" sz="2400" dirty="0"/>
          </a:p>
          <a:p>
            <a:pPr marL="0" indent="0">
              <a:buNone/>
            </a:pPr>
            <a:endParaRPr lang="hu-HU" sz="1000" i="1" dirty="0"/>
          </a:p>
          <a:p>
            <a:r>
              <a:rPr lang="hu-HU" sz="2200" dirty="0"/>
              <a:t>Tárgyi követelményrendszer:	http://birot.web.elte.hu/courses/2023-valltud/bev_valltud.pdf</a:t>
            </a:r>
          </a:p>
          <a:p>
            <a:pPr marL="0" indent="0">
              <a:buNone/>
            </a:pPr>
            <a:r>
              <a:rPr lang="hu-HU" sz="2200" dirty="0"/>
              <a:t>				http://or-zse.hu/targyak/ujud/judaisztika1-bev-vallastud1.htm</a:t>
            </a:r>
          </a:p>
          <a:p>
            <a:pPr marL="0" indent="0">
              <a:buNone/>
            </a:pPr>
            <a:endParaRPr lang="hu-HU" sz="1000" dirty="0"/>
          </a:p>
          <a:p>
            <a:pPr defTabSz="941388"/>
            <a:r>
              <a:rPr lang="hu-HU" dirty="0"/>
              <a:t>Biró Tamás: 		birot@or-zse.hu, 	birot@birot.hu</a:t>
            </a:r>
          </a:p>
          <a:p>
            <a:pPr marL="0" indent="0" defTabSz="941388">
              <a:buNone/>
            </a:pPr>
            <a:r>
              <a:rPr lang="hu-HU" dirty="0"/>
              <a:t>				http://birot.web.elte.hu/, http://www.birot.hu/</a:t>
            </a:r>
          </a:p>
          <a:p>
            <a:pPr marL="0" indent="0" defTabSz="941388">
              <a:buNone/>
            </a:pPr>
            <a:endParaRPr lang="hu-HU" sz="1000" dirty="0"/>
          </a:p>
          <a:p>
            <a:r>
              <a:rPr lang="hu-HU" dirty="0"/>
              <a:t>Fogadóóra: 		</a:t>
            </a:r>
            <a:r>
              <a:rPr lang="hu-HU" dirty="0" err="1"/>
              <a:t>emailes</a:t>
            </a:r>
            <a:r>
              <a:rPr lang="hu-HU" dirty="0"/>
              <a:t> bejelentkezéssel.</a:t>
            </a:r>
          </a:p>
          <a:p>
            <a:pPr marL="0" indent="0">
              <a:buNone/>
            </a:pPr>
            <a:endParaRPr lang="hu-HU" sz="1000" dirty="0"/>
          </a:p>
          <a:p>
            <a:r>
              <a:rPr lang="hu-HU" dirty="0"/>
              <a:t>Pótórák:			</a:t>
            </a:r>
            <a:r>
              <a:rPr lang="hu-HU" i="1" dirty="0"/>
              <a:t>ha szükséges lesz elmaradó órák miatt.</a:t>
            </a:r>
            <a:endParaRPr lang="hu-HU" dirty="0"/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8BFF4CB0-3111-2C0B-7581-270E4B65184D}"/>
              </a:ext>
            </a:extLst>
          </p:cNvPr>
          <p:cNvSpPr/>
          <p:nvPr/>
        </p:nvSpPr>
        <p:spPr>
          <a:xfrm>
            <a:off x="2471895" y="3181889"/>
            <a:ext cx="1708220" cy="41198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843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i="1" spc="300" dirty="0"/>
              <a:t>átalakul?</a:t>
            </a:r>
          </a:p>
        </p:txBody>
      </p:sp>
    </p:spTree>
    <p:extLst>
      <p:ext uri="{BB962C8B-B14F-4D97-AF65-F5344CB8AC3E}">
        <p14:creationId xmlns:p14="http://schemas.microsoft.com/office/powerpoint/2010/main" val="12152617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dirty="0"/>
              <a:t>Mi a vallás?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sz="3000" i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492186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Ez egy üres dia: ide jönnek a hallgatók válaszai.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r>
              <a:rPr lang="hu-HU" dirty="0"/>
              <a:t>További válaszok a félév során.</a:t>
            </a:r>
          </a:p>
        </p:txBody>
      </p:sp>
    </p:spTree>
    <p:extLst>
      <p:ext uri="{BB962C8B-B14F-4D97-AF65-F5344CB8AC3E}">
        <p14:creationId xmlns:p14="http://schemas.microsoft.com/office/powerpoint/2010/main" val="12344202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áromszög 3"/>
          <p:cNvSpPr/>
          <p:nvPr/>
        </p:nvSpPr>
        <p:spPr>
          <a:xfrm rot="21390554">
            <a:off x="9821261" y="1935239"/>
            <a:ext cx="3066323" cy="24230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100" dirty="0"/>
              <a:t>A </a:t>
            </a:r>
            <a:br>
              <a:rPr lang="hu-HU" sz="2100" dirty="0"/>
            </a:br>
            <a:r>
              <a:rPr lang="hu-HU" sz="2100" dirty="0"/>
              <a:t>vallás mint dogmák rendszere</a:t>
            </a:r>
          </a:p>
        </p:txBody>
      </p:sp>
      <p:sp>
        <p:nvSpPr>
          <p:cNvPr id="16" name="Háromszög 15"/>
          <p:cNvSpPr/>
          <p:nvPr/>
        </p:nvSpPr>
        <p:spPr>
          <a:xfrm rot="21426950">
            <a:off x="5028189" y="5800164"/>
            <a:ext cx="3864800" cy="941295"/>
          </a:xfrm>
          <a:prstGeom prst="triangle">
            <a:avLst/>
          </a:prstGeom>
          <a:solidFill>
            <a:schemeClr val="accent4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</a:pPr>
            <a:r>
              <a:rPr lang="hu-HU" sz="2200" b="1" dirty="0">
                <a:solidFill>
                  <a:schemeClr val="tx2">
                    <a:lumMod val="50000"/>
                  </a:schemeClr>
                </a:solidFill>
              </a:rPr>
              <a:t>A vallás mint életvitel</a:t>
            </a:r>
          </a:p>
        </p:txBody>
      </p:sp>
      <p:sp>
        <p:nvSpPr>
          <p:cNvPr id="3" name="Háromszög 2"/>
          <p:cNvSpPr/>
          <p:nvPr/>
        </p:nvSpPr>
        <p:spPr>
          <a:xfrm>
            <a:off x="-5494" y="5916705"/>
            <a:ext cx="3864800" cy="941295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</a:pPr>
            <a:r>
              <a:rPr lang="hu-HU" sz="2200" b="1" dirty="0">
                <a:solidFill>
                  <a:schemeClr val="tx2">
                    <a:lumMod val="50000"/>
                  </a:schemeClr>
                </a:solidFill>
              </a:rPr>
              <a:t>A vallás mint szokásrendszer</a:t>
            </a:r>
          </a:p>
        </p:txBody>
      </p:sp>
      <p:sp>
        <p:nvSpPr>
          <p:cNvPr id="13" name="Lekerekített téglalap 12"/>
          <p:cNvSpPr/>
          <p:nvPr/>
        </p:nvSpPr>
        <p:spPr>
          <a:xfrm>
            <a:off x="8645092" y="4502084"/>
            <a:ext cx="3456191" cy="86145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b="1" i="1" spc="3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A vallás  mint</a:t>
            </a:r>
            <a:br>
              <a:rPr lang="hu-HU" sz="2200" b="1" i="1" spc="300" dirty="0">
                <a:solidFill>
                  <a:schemeClr val="accent1">
                    <a:lumMod val="50000"/>
                  </a:schemeClr>
                </a:solidFill>
                <a:latin typeface="+mj-lt"/>
              </a:rPr>
            </a:br>
            <a:r>
              <a:rPr lang="hu-HU" sz="2200" b="1" i="1" spc="3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pszichológiai támasz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5504" y="205831"/>
            <a:ext cx="10515600" cy="856930"/>
          </a:xfrm>
        </p:spPr>
        <p:txBody>
          <a:bodyPr>
            <a:normAutofit/>
          </a:bodyPr>
          <a:lstStyle/>
          <a:p>
            <a:r>
              <a:rPr lang="hu-HU" sz="4800" b="1" dirty="0"/>
              <a:t>Mi a vallás?</a:t>
            </a:r>
          </a:p>
        </p:txBody>
      </p:sp>
      <p:sp>
        <p:nvSpPr>
          <p:cNvPr id="5" name="Lekerekített téglalap 4"/>
          <p:cNvSpPr/>
          <p:nvPr/>
        </p:nvSpPr>
        <p:spPr>
          <a:xfrm rot="-3600000">
            <a:off x="-447868" y="2195638"/>
            <a:ext cx="4002374" cy="128915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/>
              <a:t>A vallás mint egyéni élmény, személyes érzés, érzelem</a:t>
            </a:r>
          </a:p>
        </p:txBody>
      </p:sp>
      <p:sp>
        <p:nvSpPr>
          <p:cNvPr id="6" name="Lekerekített téglalap 5"/>
          <p:cNvSpPr/>
          <p:nvPr/>
        </p:nvSpPr>
        <p:spPr>
          <a:xfrm rot="1200000">
            <a:off x="6628148" y="1300942"/>
            <a:ext cx="4002374" cy="1289153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A vallás mint intézményrendszer</a:t>
            </a:r>
          </a:p>
        </p:txBody>
      </p:sp>
      <p:sp>
        <p:nvSpPr>
          <p:cNvPr id="7" name="Lekerekített téglalap 6"/>
          <p:cNvSpPr/>
          <p:nvPr/>
        </p:nvSpPr>
        <p:spPr>
          <a:xfrm rot="-1200000">
            <a:off x="6783515" y="3033663"/>
            <a:ext cx="4002374" cy="128915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i="1" spc="600" dirty="0">
                <a:solidFill>
                  <a:schemeClr val="accent2">
                    <a:lumMod val="50000"/>
                  </a:schemeClr>
                </a:solidFill>
                <a:latin typeface="Algerian" panose="04020705040A02060702" pitchFamily="82" charset="0"/>
              </a:rPr>
              <a:t>A vallás </a:t>
            </a:r>
            <a:br>
              <a:rPr lang="hu-HU" sz="2400" i="1" spc="600" dirty="0">
                <a:solidFill>
                  <a:schemeClr val="accent2">
                    <a:lumMod val="50000"/>
                  </a:schemeClr>
                </a:solidFill>
                <a:latin typeface="Algerian" panose="04020705040A02060702" pitchFamily="82" charset="0"/>
              </a:rPr>
            </a:br>
            <a:r>
              <a:rPr lang="hu-HU" sz="2400" i="1" spc="600" dirty="0">
                <a:solidFill>
                  <a:schemeClr val="accent2">
                    <a:lumMod val="50000"/>
                  </a:schemeClr>
                </a:solidFill>
                <a:latin typeface="Algerian" panose="04020705040A02060702" pitchFamily="82" charset="0"/>
              </a:rPr>
              <a:t>mint hit</a:t>
            </a:r>
          </a:p>
        </p:txBody>
      </p:sp>
      <p:sp>
        <p:nvSpPr>
          <p:cNvPr id="8" name="Lekerekített téglalap 7"/>
          <p:cNvSpPr/>
          <p:nvPr/>
        </p:nvSpPr>
        <p:spPr>
          <a:xfrm rot="600000">
            <a:off x="240925" y="4967894"/>
            <a:ext cx="4002374" cy="1289153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>
                <a:latin typeface="+mj-lt"/>
              </a:rPr>
              <a:t>A vallás mint identitásforma</a:t>
            </a:r>
          </a:p>
        </p:txBody>
      </p:sp>
      <p:sp>
        <p:nvSpPr>
          <p:cNvPr id="9" name="Lekerekített téglalap 8"/>
          <p:cNvSpPr/>
          <p:nvPr/>
        </p:nvSpPr>
        <p:spPr>
          <a:xfrm rot="300000">
            <a:off x="1857362" y="3744849"/>
            <a:ext cx="4002374" cy="1289153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spc="3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A vallás mint </a:t>
            </a:r>
            <a:br>
              <a:rPr lang="hu-HU" sz="2400" spc="3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</a:br>
            <a:r>
              <a:rPr lang="hu-HU" sz="2400" spc="3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családi hagyomány</a:t>
            </a:r>
          </a:p>
        </p:txBody>
      </p:sp>
      <p:sp>
        <p:nvSpPr>
          <p:cNvPr id="11" name="Lekerekített téglalap 10"/>
          <p:cNvSpPr/>
          <p:nvPr/>
        </p:nvSpPr>
        <p:spPr>
          <a:xfrm>
            <a:off x="8274570" y="158359"/>
            <a:ext cx="3805786" cy="1289153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600" b="1" i="1" spc="300" dirty="0">
                <a:solidFill>
                  <a:schemeClr val="tx1"/>
                </a:solidFill>
              </a:rPr>
              <a:t>A vallás </a:t>
            </a:r>
            <a:br>
              <a:rPr lang="hu-HU" sz="2600" b="1" i="1" spc="300" dirty="0">
                <a:solidFill>
                  <a:schemeClr val="tx1"/>
                </a:solidFill>
              </a:rPr>
            </a:br>
            <a:r>
              <a:rPr lang="hu-HU" sz="2600" b="1" i="1" spc="300" dirty="0">
                <a:solidFill>
                  <a:schemeClr val="tx1"/>
                </a:solidFill>
              </a:rPr>
              <a:t>mint erkölcs</a:t>
            </a:r>
          </a:p>
        </p:txBody>
      </p:sp>
      <p:sp>
        <p:nvSpPr>
          <p:cNvPr id="12" name="Lekerekített téglalap 11"/>
          <p:cNvSpPr/>
          <p:nvPr/>
        </p:nvSpPr>
        <p:spPr>
          <a:xfrm rot="-900000">
            <a:off x="4178115" y="4947917"/>
            <a:ext cx="3734737" cy="1289153"/>
          </a:xfrm>
          <a:prstGeom prst="roundRect">
            <a:avLst/>
          </a:prstGeom>
          <a:solidFill>
            <a:srgbClr val="B52F3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/>
              <a:t>A vallás mint </a:t>
            </a:r>
            <a:br>
              <a:rPr lang="hu-HU" sz="2400" dirty="0"/>
            </a:br>
            <a:r>
              <a:rPr lang="hu-HU" sz="2400" dirty="0"/>
              <a:t>világmagyarázat</a:t>
            </a:r>
          </a:p>
        </p:txBody>
      </p:sp>
      <p:sp>
        <p:nvSpPr>
          <p:cNvPr id="10" name="Lekerekített téglalap 9"/>
          <p:cNvSpPr/>
          <p:nvPr/>
        </p:nvSpPr>
        <p:spPr>
          <a:xfrm rot="-300000">
            <a:off x="8007972" y="5372412"/>
            <a:ext cx="4002374" cy="1289153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600" b="1" spc="300" dirty="0"/>
              <a:t>A vallás mint rítus</a:t>
            </a:r>
          </a:p>
        </p:txBody>
      </p:sp>
      <p:sp>
        <p:nvSpPr>
          <p:cNvPr id="14" name="Lekerekített téglalap 13"/>
          <p:cNvSpPr/>
          <p:nvPr/>
        </p:nvSpPr>
        <p:spPr>
          <a:xfrm rot="-1200000">
            <a:off x="2819068" y="629329"/>
            <a:ext cx="4002374" cy="1289153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i="1" spc="600" dirty="0">
                <a:solidFill>
                  <a:schemeClr val="bg2">
                    <a:lumMod val="90000"/>
                  </a:schemeClr>
                </a:solidFill>
                <a:latin typeface="Arial Narrow" panose="020B0606020202030204" pitchFamily="34" charset="0"/>
              </a:rPr>
              <a:t>A vallás mint szabályrendszer</a:t>
            </a:r>
          </a:p>
        </p:txBody>
      </p:sp>
      <p:sp>
        <p:nvSpPr>
          <p:cNvPr id="15" name="Lekerekített téglalap 14"/>
          <p:cNvSpPr/>
          <p:nvPr/>
        </p:nvSpPr>
        <p:spPr>
          <a:xfrm>
            <a:off x="3682117" y="2338127"/>
            <a:ext cx="4002374" cy="1289153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vallás mint </a:t>
            </a:r>
            <a:br>
              <a:rPr lang="hu-HU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társadalmi kohéziós erő</a:t>
            </a:r>
          </a:p>
        </p:txBody>
      </p:sp>
      <p:sp>
        <p:nvSpPr>
          <p:cNvPr id="17" name="Ellipszis 16"/>
          <p:cNvSpPr/>
          <p:nvPr/>
        </p:nvSpPr>
        <p:spPr>
          <a:xfrm rot="2183453">
            <a:off x="10730294" y="1680882"/>
            <a:ext cx="1328616" cy="107576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Isten? Felsőbb erő?</a:t>
            </a:r>
          </a:p>
        </p:txBody>
      </p:sp>
    </p:spTree>
    <p:extLst>
      <p:ext uri="{BB962C8B-B14F-4D97-AF65-F5344CB8AC3E}">
        <p14:creationId xmlns:p14="http://schemas.microsoft.com/office/powerpoint/2010/main" val="41660977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/>
              <a:t>A vallás </a:t>
            </a:r>
            <a:r>
              <a:rPr lang="hu-HU" noProof="0" dirty="0"/>
              <a:t>mint </a:t>
            </a:r>
            <a:r>
              <a:rPr lang="hu-HU" u="sng" noProof="0" dirty="0"/>
              <a:t>rendszer</a:t>
            </a:r>
            <a:endParaRPr lang="hu-HU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78029" cy="4821918"/>
          </a:xfrm>
        </p:spPr>
        <p:txBody>
          <a:bodyPr>
            <a:normAutofit/>
          </a:bodyPr>
          <a:lstStyle/>
          <a:p>
            <a:pPr algn="just"/>
            <a:r>
              <a:rPr lang="hu-HU" b="1" noProof="0" dirty="0"/>
              <a:t>Gondolati elemek:</a:t>
            </a:r>
            <a:r>
              <a:rPr lang="hu-HU" noProof="0" dirty="0"/>
              <a:t> </a:t>
            </a:r>
            <a:r>
              <a:rPr lang="hu-HU" sz="2400" noProof="0" dirty="0"/>
              <a:t>fogalmak (pl. Isten, démon, messiás, megváltás, bűn...), narratívák (pl. mítoszok), előírások (pl. törvények), a világban zajló eseményeket értelmező rendszer, etikai normák, várakozások (pl. jutalom és büntetés) stb.</a:t>
            </a:r>
          </a:p>
          <a:p>
            <a:r>
              <a:rPr lang="hu-HU" b="1" noProof="0" dirty="0"/>
              <a:t>Viselkedés:</a:t>
            </a:r>
            <a:r>
              <a:rPr lang="hu-HU" b="1" i="1" noProof="0" dirty="0"/>
              <a:t> </a:t>
            </a:r>
            <a:r>
              <a:rPr lang="hu-HU" sz="2400" noProof="0" dirty="0"/>
              <a:t>rítusok, kötelező és tiltott tevékenységek, megváltozott tudatállapotok... </a:t>
            </a:r>
          </a:p>
          <a:p>
            <a:r>
              <a:rPr lang="hu-HU" b="1" noProof="0" dirty="0">
                <a:solidFill>
                  <a:prstClr val="black"/>
                </a:solidFill>
              </a:rPr>
              <a:t>Fizikai valóság:</a:t>
            </a:r>
            <a:r>
              <a:rPr lang="hu-HU" b="1" i="1" noProof="0" dirty="0">
                <a:solidFill>
                  <a:prstClr val="black"/>
                </a:solidFill>
              </a:rPr>
              <a:t> </a:t>
            </a:r>
            <a:r>
              <a:rPr lang="hu-HU" sz="2400" noProof="0" dirty="0">
                <a:solidFill>
                  <a:prstClr val="black"/>
                </a:solidFill>
              </a:rPr>
              <a:t>szakrális tárgyak, szakrális épületek, zene, képzőművészet...</a:t>
            </a:r>
            <a:endParaRPr lang="hu-HU" sz="2400" b="1" noProof="0" dirty="0"/>
          </a:p>
          <a:p>
            <a:r>
              <a:rPr lang="hu-HU" b="1" noProof="0" dirty="0"/>
              <a:t>Intézmények: </a:t>
            </a:r>
            <a:r>
              <a:rPr lang="hu-HU" sz="2400" noProof="0" dirty="0"/>
              <a:t>egyházi szervezet, vallási specialisták (papok, sámánok, tanítók...)</a:t>
            </a:r>
          </a:p>
          <a:p>
            <a:r>
              <a:rPr lang="hu-HU" b="1" noProof="0" dirty="0"/>
              <a:t>Külső környezet: </a:t>
            </a:r>
            <a:r>
              <a:rPr lang="hu-HU" sz="2400" noProof="0" dirty="0"/>
              <a:t>adott társadalom, valamint az azt körülvevő más kultúrák, stb.</a:t>
            </a:r>
          </a:p>
          <a:p>
            <a:pPr marL="0" indent="0">
              <a:buNone/>
            </a:pPr>
            <a:endParaRPr lang="hu-HU" sz="2400" noProof="0" dirty="0"/>
          </a:p>
          <a:p>
            <a:pPr marL="0" indent="0">
              <a:buNone/>
            </a:pPr>
            <a:r>
              <a:rPr lang="hu-HU" noProof="0" dirty="0"/>
              <a:t>+ Mindez </a:t>
            </a:r>
            <a:r>
              <a:rPr lang="hu-HU" b="1" noProof="0" dirty="0"/>
              <a:t>dinamikus rendszer:</a:t>
            </a:r>
            <a:r>
              <a:rPr lang="hu-HU" sz="2400" noProof="0" dirty="0"/>
              <a:t> időben változik, fejlődik, átalakul, szakad...</a:t>
            </a:r>
          </a:p>
          <a:p>
            <a:pPr marL="0" indent="0">
              <a:buNone/>
            </a:pPr>
            <a:r>
              <a:rPr lang="hu-HU" sz="2400" noProof="0" dirty="0"/>
              <a:t>Leírás lehet: </a:t>
            </a:r>
            <a:r>
              <a:rPr lang="hu-HU" sz="2400" u="sng" noProof="0" dirty="0"/>
              <a:t>szinkrón</a:t>
            </a:r>
            <a:r>
              <a:rPr lang="hu-HU" sz="2400" noProof="0" dirty="0"/>
              <a:t> (adott időpontra vonatkozik) vs. </a:t>
            </a:r>
            <a:r>
              <a:rPr lang="hu-HU" sz="2400" u="sng" noProof="0" dirty="0" err="1"/>
              <a:t>diakrón</a:t>
            </a:r>
            <a:r>
              <a:rPr lang="hu-HU" sz="2400" noProof="0" dirty="0"/>
              <a:t> (időbeli változás).</a:t>
            </a:r>
          </a:p>
        </p:txBody>
      </p:sp>
    </p:spTree>
    <p:extLst>
      <p:ext uri="{BB962C8B-B14F-4D97-AF65-F5344CB8AC3E}">
        <p14:creationId xmlns:p14="http://schemas.microsoft.com/office/powerpoint/2010/main" val="3694745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A vallás mint </a:t>
            </a:r>
            <a:r>
              <a:rPr lang="hu-HU" u="sng" noProof="0" dirty="0"/>
              <a:t>komplex rendszer</a:t>
            </a:r>
            <a:endParaRPr lang="hu-HU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36087" cy="4909004"/>
          </a:xfrm>
        </p:spPr>
        <p:txBody>
          <a:bodyPr>
            <a:normAutofit/>
          </a:bodyPr>
          <a:lstStyle/>
          <a:p>
            <a:r>
              <a:rPr lang="hu-HU" b="1" noProof="0" dirty="0"/>
              <a:t>Gondolati elemek, viselkedés, f</a:t>
            </a:r>
            <a:r>
              <a:rPr lang="hu-HU" b="1" noProof="0" dirty="0">
                <a:solidFill>
                  <a:prstClr val="black"/>
                </a:solidFill>
              </a:rPr>
              <a:t>izikai valóság, i</a:t>
            </a:r>
            <a:r>
              <a:rPr lang="hu-HU" b="1" noProof="0" dirty="0"/>
              <a:t>ntézmények…</a:t>
            </a:r>
            <a:endParaRPr lang="hu-HU" sz="2400" noProof="0" dirty="0"/>
          </a:p>
          <a:p>
            <a:pPr marL="0" indent="0">
              <a:buNone/>
            </a:pPr>
            <a:r>
              <a:rPr lang="hu-HU" b="1" noProof="0" dirty="0"/>
              <a:t>+ Külső környezet: </a:t>
            </a:r>
            <a:r>
              <a:rPr lang="hu-HU" sz="2400" noProof="0" dirty="0"/>
              <a:t>adott társadalom, valamint az azt körülvevő más kultúrák, stb.</a:t>
            </a:r>
          </a:p>
          <a:p>
            <a:pPr marL="0" indent="0">
              <a:buNone/>
            </a:pPr>
            <a:r>
              <a:rPr lang="hu-HU" sz="2400" u="sng" noProof="0" dirty="0"/>
              <a:t>Rendszer:</a:t>
            </a:r>
            <a:r>
              <a:rPr lang="hu-HU" sz="2400" noProof="0" dirty="0"/>
              <a:t> 	nem csak sok-sok </a:t>
            </a:r>
            <a:r>
              <a:rPr lang="hu-HU" sz="2400" b="1" noProof="0" dirty="0"/>
              <a:t>elem összessége</a:t>
            </a:r>
            <a:r>
              <a:rPr lang="hu-HU" sz="2400" noProof="0" dirty="0"/>
              <a:t>, </a:t>
            </a:r>
            <a:br>
              <a:rPr lang="hu-HU" sz="2400" noProof="0" dirty="0"/>
            </a:br>
            <a:r>
              <a:rPr lang="hu-HU" sz="2400" noProof="0" dirty="0"/>
              <a:t>		hanem ezek az elemek egymással komplex </a:t>
            </a:r>
            <a:r>
              <a:rPr lang="hu-HU" sz="2400" b="1" noProof="0" dirty="0"/>
              <a:t>kölcsönhatásban</a:t>
            </a:r>
            <a:r>
              <a:rPr lang="hu-HU" sz="2400" noProof="0" dirty="0"/>
              <a:t> is vannak.</a:t>
            </a:r>
          </a:p>
          <a:p>
            <a:pPr marL="0" indent="0">
              <a:buNone/>
            </a:pPr>
            <a:endParaRPr lang="hu-HU" sz="2400" u="sng" noProof="0" dirty="0"/>
          </a:p>
          <a:p>
            <a:pPr marL="0" indent="0">
              <a:buNone/>
            </a:pPr>
            <a:endParaRPr lang="hu-HU" sz="2400" u="sng" noProof="0" dirty="0"/>
          </a:p>
          <a:p>
            <a:pPr marL="0" indent="0">
              <a:buNone/>
            </a:pPr>
            <a:endParaRPr lang="hu-HU" sz="2400" u="sng" dirty="0"/>
          </a:p>
          <a:p>
            <a:pPr marL="0" indent="0">
              <a:buNone/>
            </a:pPr>
            <a:endParaRPr lang="hu-HU" sz="2400" u="sng" noProof="0" dirty="0"/>
          </a:p>
          <a:p>
            <a:pPr marL="0" indent="0">
              <a:buNone/>
            </a:pPr>
            <a:endParaRPr lang="hu-HU" sz="1800" noProof="0" dirty="0"/>
          </a:p>
          <a:p>
            <a:pPr marL="0" indent="0">
              <a:buNone/>
            </a:pPr>
            <a:endParaRPr lang="hu-HU" sz="1800" noProof="0" dirty="0"/>
          </a:p>
          <a:p>
            <a:pPr marL="0" indent="0">
              <a:buNone/>
            </a:pPr>
            <a:r>
              <a:rPr lang="hu-HU" noProof="0" dirty="0"/>
              <a:t>+ Mindez </a:t>
            </a:r>
            <a:r>
              <a:rPr lang="hu-HU" b="1" noProof="0" dirty="0"/>
              <a:t>dinamikus rendszer:</a:t>
            </a:r>
            <a:r>
              <a:rPr lang="hu-HU" sz="2400" noProof="0" dirty="0"/>
              <a:t> időben változik, fejlődik, átalakul, szakad...</a:t>
            </a:r>
          </a:p>
        </p:txBody>
      </p:sp>
      <p:sp>
        <p:nvSpPr>
          <p:cNvPr id="4" name="Lekerekített téglalap 3"/>
          <p:cNvSpPr/>
          <p:nvPr/>
        </p:nvSpPr>
        <p:spPr>
          <a:xfrm>
            <a:off x="1669143" y="3657599"/>
            <a:ext cx="9684657" cy="2481944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lang="hu-H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Környezet (társadalmi környezet, biológiai környezet…), amelybe </a:t>
            </a:r>
            <a:r>
              <a:rPr lang="hu-HU" sz="2400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beágyazva</a:t>
            </a:r>
          </a:p>
        </p:txBody>
      </p:sp>
      <p:sp>
        <p:nvSpPr>
          <p:cNvPr id="5" name="Lekerekített téglalap 4"/>
          <p:cNvSpPr/>
          <p:nvPr/>
        </p:nvSpPr>
        <p:spPr>
          <a:xfrm>
            <a:off x="2015671" y="4261984"/>
            <a:ext cx="8781142" cy="17562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7" name="Szabályos ötszög 6"/>
          <p:cNvSpPr/>
          <p:nvPr/>
        </p:nvSpPr>
        <p:spPr>
          <a:xfrm>
            <a:off x="2446111" y="5019334"/>
            <a:ext cx="493485" cy="428172"/>
          </a:xfrm>
          <a:prstGeom prst="pentagon">
            <a:avLst/>
          </a:prstGeom>
          <a:solidFill>
            <a:srgbClr val="843C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Hatszög 7"/>
          <p:cNvSpPr/>
          <p:nvPr/>
        </p:nvSpPr>
        <p:spPr>
          <a:xfrm>
            <a:off x="8592457" y="4659086"/>
            <a:ext cx="508000" cy="481012"/>
          </a:xfrm>
          <a:prstGeom prst="hexagon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Kereszt 8"/>
          <p:cNvSpPr/>
          <p:nvPr/>
        </p:nvSpPr>
        <p:spPr>
          <a:xfrm>
            <a:off x="5036457" y="5326743"/>
            <a:ext cx="580572" cy="511629"/>
          </a:xfrm>
          <a:prstGeom prst="plus">
            <a:avLst/>
          </a:prstGeom>
          <a:solidFill>
            <a:srgbClr val="92D050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Trapezoid 9"/>
          <p:cNvSpPr/>
          <p:nvPr/>
        </p:nvSpPr>
        <p:spPr>
          <a:xfrm>
            <a:off x="6406242" y="4557486"/>
            <a:ext cx="531587" cy="341085"/>
          </a:xfrm>
          <a:prstGeom prst="trapezoid">
            <a:avLst/>
          </a:prstGeom>
          <a:solidFill>
            <a:schemeClr val="accent6">
              <a:lumMod val="50000"/>
            </a:schemeClr>
          </a:solidFill>
          <a:ln>
            <a:solidFill>
              <a:srgbClr val="3857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Körszelet 10"/>
          <p:cNvSpPr/>
          <p:nvPr/>
        </p:nvSpPr>
        <p:spPr>
          <a:xfrm>
            <a:off x="9711871" y="5315216"/>
            <a:ext cx="843644" cy="391886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Romboid 11"/>
          <p:cNvSpPr/>
          <p:nvPr/>
        </p:nvSpPr>
        <p:spPr>
          <a:xfrm>
            <a:off x="3860800" y="4601030"/>
            <a:ext cx="609600" cy="453571"/>
          </a:xfrm>
          <a:prstGeom prst="parallelogram">
            <a:avLst/>
          </a:prstGeom>
          <a:solidFill>
            <a:srgbClr val="B52F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Rombusz 12"/>
          <p:cNvSpPr/>
          <p:nvPr/>
        </p:nvSpPr>
        <p:spPr>
          <a:xfrm>
            <a:off x="7460343" y="5326743"/>
            <a:ext cx="654050" cy="511629"/>
          </a:xfrm>
          <a:prstGeom prst="diamond">
            <a:avLst/>
          </a:prstGeom>
          <a:solidFill>
            <a:schemeClr val="accent3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5" name="Egyenes összekötő nyíllal 14"/>
          <p:cNvCxnSpPr/>
          <p:nvPr/>
        </p:nvCxnSpPr>
        <p:spPr>
          <a:xfrm>
            <a:off x="5818414" y="5582557"/>
            <a:ext cx="1525815" cy="0"/>
          </a:xfrm>
          <a:prstGeom prst="straightConnector1">
            <a:avLst/>
          </a:prstGeom>
          <a:ln w="50800">
            <a:solidFill>
              <a:schemeClr val="tx1"/>
            </a:solidFill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nyíllal 16"/>
          <p:cNvCxnSpPr/>
          <p:nvPr/>
        </p:nvCxnSpPr>
        <p:spPr>
          <a:xfrm>
            <a:off x="7024460" y="4815115"/>
            <a:ext cx="1525815" cy="0"/>
          </a:xfrm>
          <a:prstGeom prst="straightConnector1">
            <a:avLst/>
          </a:prstGeom>
          <a:ln w="50800">
            <a:solidFill>
              <a:schemeClr val="tx1"/>
            </a:solidFill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 flipV="1">
            <a:off x="4557031" y="4715329"/>
            <a:ext cx="1836512" cy="136072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nyíllal 20"/>
          <p:cNvCxnSpPr/>
          <p:nvPr/>
        </p:nvCxnSpPr>
        <p:spPr>
          <a:xfrm flipV="1">
            <a:off x="3012168" y="4949371"/>
            <a:ext cx="785132" cy="241527"/>
          </a:xfrm>
          <a:prstGeom prst="straightConnector1">
            <a:avLst/>
          </a:prstGeom>
          <a:ln w="50800">
            <a:solidFill>
              <a:schemeClr val="tx1"/>
            </a:solidFill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nyíllal 24"/>
          <p:cNvCxnSpPr/>
          <p:nvPr/>
        </p:nvCxnSpPr>
        <p:spPr>
          <a:xfrm flipH="1" flipV="1">
            <a:off x="2692853" y="4280127"/>
            <a:ext cx="30843" cy="709046"/>
          </a:xfrm>
          <a:prstGeom prst="straightConnector1">
            <a:avLst/>
          </a:prstGeom>
          <a:ln w="50800">
            <a:solidFill>
              <a:schemeClr val="tx1"/>
            </a:solidFill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nyíllal 28"/>
          <p:cNvCxnSpPr/>
          <p:nvPr/>
        </p:nvCxnSpPr>
        <p:spPr>
          <a:xfrm>
            <a:off x="3046412" y="5420915"/>
            <a:ext cx="1961017" cy="161642"/>
          </a:xfrm>
          <a:prstGeom prst="straightConnector1">
            <a:avLst/>
          </a:prstGeom>
          <a:ln w="50800">
            <a:solidFill>
              <a:schemeClr val="tx1"/>
            </a:solidFill>
            <a:prstDash val="sysDot"/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>
            <a:off x="8198756" y="5582557"/>
            <a:ext cx="1525815" cy="0"/>
          </a:xfrm>
          <a:prstGeom prst="straightConnector1">
            <a:avLst/>
          </a:prstGeom>
          <a:ln w="50800">
            <a:solidFill>
              <a:schemeClr val="tx1"/>
            </a:solidFill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nyíllal 32"/>
          <p:cNvCxnSpPr/>
          <p:nvPr/>
        </p:nvCxnSpPr>
        <p:spPr>
          <a:xfrm flipV="1">
            <a:off x="5643334" y="5019334"/>
            <a:ext cx="677637" cy="332638"/>
          </a:xfrm>
          <a:prstGeom prst="straightConnector1">
            <a:avLst/>
          </a:prstGeom>
          <a:ln w="50800">
            <a:solidFill>
              <a:schemeClr val="tx1"/>
            </a:solidFill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nyíllal 34"/>
          <p:cNvCxnSpPr/>
          <p:nvPr/>
        </p:nvCxnSpPr>
        <p:spPr>
          <a:xfrm>
            <a:off x="6755491" y="5054601"/>
            <a:ext cx="777424" cy="391714"/>
          </a:xfrm>
          <a:prstGeom prst="straightConnector1">
            <a:avLst/>
          </a:prstGeom>
          <a:ln w="38100" cmpd="sng">
            <a:solidFill>
              <a:schemeClr val="tx1"/>
            </a:solidFill>
            <a:prstDash val="lgDash"/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nyíllal 37"/>
          <p:cNvCxnSpPr/>
          <p:nvPr/>
        </p:nvCxnSpPr>
        <p:spPr>
          <a:xfrm>
            <a:off x="9131989" y="4830663"/>
            <a:ext cx="624114" cy="543378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nyíllal 39"/>
          <p:cNvCxnSpPr/>
          <p:nvPr/>
        </p:nvCxnSpPr>
        <p:spPr>
          <a:xfrm flipV="1">
            <a:off x="9099784" y="4414838"/>
            <a:ext cx="1597245" cy="291407"/>
          </a:xfrm>
          <a:prstGeom prst="straightConnector1">
            <a:avLst/>
          </a:prstGeom>
          <a:ln w="50800">
            <a:solidFill>
              <a:schemeClr val="tx1"/>
            </a:solidFill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nyíllal 41"/>
          <p:cNvCxnSpPr/>
          <p:nvPr/>
        </p:nvCxnSpPr>
        <p:spPr>
          <a:xfrm flipV="1">
            <a:off x="2088242" y="5508399"/>
            <a:ext cx="634320" cy="432762"/>
          </a:xfrm>
          <a:prstGeom prst="straightConnector1">
            <a:avLst/>
          </a:prstGeom>
          <a:ln w="50800">
            <a:solidFill>
              <a:schemeClr val="tx1"/>
            </a:solidFill>
            <a:prstDash val="sysDot"/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gyenes összekötő nyíllal 47"/>
          <p:cNvCxnSpPr>
            <a:endCxn id="11" idx="2"/>
          </p:cNvCxnSpPr>
          <p:nvPr/>
        </p:nvCxnSpPr>
        <p:spPr>
          <a:xfrm flipH="1" flipV="1">
            <a:off x="10222546" y="5502041"/>
            <a:ext cx="584404" cy="294672"/>
          </a:xfrm>
          <a:prstGeom prst="straightConnector1">
            <a:avLst/>
          </a:prstGeom>
          <a:ln w="50800">
            <a:solidFill>
              <a:schemeClr val="tx1"/>
            </a:solidFill>
            <a:prstDash val="solid"/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gyenes összekötő nyíllal 53"/>
          <p:cNvCxnSpPr/>
          <p:nvPr/>
        </p:nvCxnSpPr>
        <p:spPr>
          <a:xfrm flipV="1">
            <a:off x="6914245" y="4223887"/>
            <a:ext cx="634320" cy="432762"/>
          </a:xfrm>
          <a:prstGeom prst="straightConnector1">
            <a:avLst/>
          </a:prstGeom>
          <a:ln w="50800">
            <a:solidFill>
              <a:schemeClr val="tx1"/>
            </a:solidFill>
            <a:prstDash val="sysDot"/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91244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93CDC90-7871-42A1-8463-CC35691EB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 a vallástudomány?</a:t>
            </a:r>
            <a:endParaRPr lang="en-US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F13ECAF-F9AE-4ADB-B770-D6A0FD67E7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1055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Ez egy üres dia: ide jönnek a hallgatók válaszai.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r>
              <a:rPr lang="hu-HU" dirty="0"/>
              <a:t>További válaszok a félév során.</a:t>
            </a:r>
          </a:p>
        </p:txBody>
      </p:sp>
    </p:spTree>
    <p:extLst>
      <p:ext uri="{BB962C8B-B14F-4D97-AF65-F5344CB8AC3E}">
        <p14:creationId xmlns:p14="http://schemas.microsoft.com/office/powerpoint/2010/main" val="41023789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Összefoglalás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52954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Összefoglalás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noProof="0" dirty="0"/>
              <a:t>Hogyan jutunk el </a:t>
            </a:r>
            <a:br>
              <a:rPr lang="hu-HU" noProof="0" dirty="0"/>
            </a:br>
            <a:r>
              <a:rPr lang="hu-HU" noProof="0" dirty="0"/>
              <a:t>innen: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noProof="0" dirty="0"/>
              <a:t>ide:</a:t>
            </a:r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468" y="2708347"/>
            <a:ext cx="2988679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Content Placeholder 8" descr="http://1.bp.blogspot.com/-tVM86_ZaNzU/TbDFWkUSgDI/AAAAAAAAA0k/LKwKnUlCj1Q/s1600/YoungOldWoman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0950" y="2737303"/>
            <a:ext cx="2778894" cy="3960000"/>
          </a:xfrm>
          <a:prstGeom prst="rect">
            <a:avLst/>
          </a:prstGeom>
          <a:noFill/>
          <a:ln w="349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80488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Összefoglalás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noProof="0" dirty="0"/>
              <a:t>Hogyan jutunk el </a:t>
            </a:r>
            <a:br>
              <a:rPr lang="hu-HU" noProof="0" dirty="0"/>
            </a:br>
            <a:r>
              <a:rPr lang="hu-HU" noProof="0" dirty="0"/>
              <a:t>innen: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noProof="0" dirty="0"/>
              <a:t>ide:</a:t>
            </a:r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468" y="2708347"/>
            <a:ext cx="2988679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Content Placeholder 8" descr="http://1.bp.blogspot.com/-tVM86_ZaNzU/TbDFWkUSgDI/AAAAAAAAA0k/LKwKnUlCj1Q/s1600/YoungOldWoman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0950" y="2737303"/>
            <a:ext cx="2778894" cy="3960000"/>
          </a:xfrm>
          <a:prstGeom prst="rect">
            <a:avLst/>
          </a:prstGeom>
          <a:noFill/>
          <a:ln w="349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églalap 2"/>
          <p:cNvSpPr/>
          <p:nvPr/>
        </p:nvSpPr>
        <p:spPr>
          <a:xfrm rot="1281281">
            <a:off x="4260843" y="4709519"/>
            <a:ext cx="2724859" cy="13903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i="1" u="sng" dirty="0">
                <a:solidFill>
                  <a:srgbClr val="C00000"/>
                </a:solidFill>
              </a:rPr>
              <a:t>Vallástörténet</a:t>
            </a:r>
            <a:r>
              <a:rPr lang="hu-HU" sz="2800" b="1" i="1" dirty="0">
                <a:solidFill>
                  <a:srgbClr val="C00000"/>
                </a:solidFill>
              </a:rPr>
              <a:t>: </a:t>
            </a:r>
            <a:br>
              <a:rPr lang="hu-HU" sz="2800" b="1" i="1" dirty="0">
                <a:solidFill>
                  <a:srgbClr val="C00000"/>
                </a:solidFill>
              </a:rPr>
            </a:br>
            <a:r>
              <a:rPr lang="hu-HU" sz="2800" i="1" dirty="0">
                <a:solidFill>
                  <a:srgbClr val="C00000"/>
                </a:solidFill>
              </a:rPr>
              <a:t>a vallás mint történeti jelenség</a:t>
            </a:r>
            <a:endParaRPr lang="hu-HU" sz="2800" b="1" i="1" dirty="0">
              <a:solidFill>
                <a:srgbClr val="C00000"/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 rot="1281281">
            <a:off x="9226371" y="1691539"/>
            <a:ext cx="2889773" cy="13903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i="1" u="sng" dirty="0">
                <a:solidFill>
                  <a:srgbClr val="C00000"/>
                </a:solidFill>
              </a:rPr>
              <a:t>Vallástudomány</a:t>
            </a:r>
            <a:r>
              <a:rPr lang="hu-HU" sz="2800" b="1" i="1" dirty="0">
                <a:solidFill>
                  <a:srgbClr val="C00000"/>
                </a:solidFill>
              </a:rPr>
              <a:t>:</a:t>
            </a:r>
            <a:br>
              <a:rPr lang="hu-HU" sz="2800" b="1" i="1" dirty="0">
                <a:solidFill>
                  <a:srgbClr val="C00000"/>
                </a:solidFill>
              </a:rPr>
            </a:br>
            <a:r>
              <a:rPr lang="hu-HU" sz="2800" i="1" dirty="0">
                <a:solidFill>
                  <a:srgbClr val="C00000"/>
                </a:solidFill>
              </a:rPr>
              <a:t>a vallás mint sokoldalú jelenség</a:t>
            </a:r>
            <a:endParaRPr lang="hu-HU" sz="2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13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78240" y="67235"/>
            <a:ext cx="10515600" cy="1143000"/>
          </a:xfrm>
        </p:spPr>
        <p:txBody>
          <a:bodyPr>
            <a:normAutofit/>
          </a:bodyPr>
          <a:lstStyle/>
          <a:p>
            <a:r>
              <a:rPr lang="hu-HU" dirty="0"/>
              <a:t>Praktikus dolgok	 		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4558" y="1574004"/>
            <a:ext cx="11302583" cy="5190016"/>
          </a:xfrm>
        </p:spPr>
        <p:txBody>
          <a:bodyPr>
            <a:normAutofit/>
          </a:bodyPr>
          <a:lstStyle/>
          <a:p>
            <a:pPr defTabSz="917575">
              <a:lnSpc>
                <a:spcPct val="120000"/>
              </a:lnSpc>
              <a:spcBef>
                <a:spcPts val="1800"/>
              </a:spcBef>
              <a:spcAft>
                <a:spcPts val="600"/>
              </a:spcAft>
              <a:tabLst>
                <a:tab pos="3052763" algn="l"/>
              </a:tabLst>
            </a:pPr>
            <a:r>
              <a:rPr lang="hu-HU" sz="2400" dirty="0">
                <a:hlinkClick r:id="rId2"/>
              </a:rPr>
              <a:t>http://birot.web.elte.hu/Misna </a:t>
            </a:r>
            <a:br>
              <a:rPr lang="hu-HU" sz="2400" dirty="0"/>
            </a:br>
            <a:r>
              <a:rPr lang="hu-HU" sz="2400" dirty="0">
                <a:hlinkClick r:id="rId3"/>
              </a:rPr>
              <a:t>http://birot.web.elte.hu/courses/2023-Misna/</a:t>
            </a:r>
            <a:endParaRPr lang="hu-HU" sz="2600" dirty="0"/>
          </a:p>
          <a:p>
            <a:pPr defTabSz="917575">
              <a:spcBef>
                <a:spcPts val="1800"/>
              </a:spcBef>
              <a:spcAft>
                <a:spcPts val="600"/>
              </a:spcAft>
              <a:tabLst>
                <a:tab pos="3052763" algn="l"/>
              </a:tabLst>
            </a:pPr>
            <a:r>
              <a:rPr lang="hu-HU" sz="2600" u="sng" dirty="0" err="1"/>
              <a:t>Teams</a:t>
            </a:r>
            <a:r>
              <a:rPr lang="hu-HU" sz="2600" u="sng" dirty="0"/>
              <a:t>-csoport</a:t>
            </a:r>
            <a:r>
              <a:rPr lang="hu-HU" sz="2600" dirty="0"/>
              <a:t> 		és 	</a:t>
            </a:r>
            <a:r>
              <a:rPr lang="hu-HU" sz="2600" u="sng" dirty="0" err="1"/>
              <a:t>Moodle</a:t>
            </a:r>
            <a:r>
              <a:rPr lang="hu-HU" sz="2600" u="sng" dirty="0"/>
              <a:t>-kurzus</a:t>
            </a: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17CD3C6C-608F-9DFB-A158-F8610CC8A4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4859" y="3190410"/>
            <a:ext cx="4001058" cy="3532363"/>
          </a:xfrm>
          <a:prstGeom prst="rect">
            <a:avLst/>
          </a:prstGeom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id="{EDA297E5-48A1-3155-C753-6B2C22DD2CD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27736" y="169632"/>
            <a:ext cx="3621529" cy="2808743"/>
          </a:xfrm>
          <a:prstGeom prst="rect">
            <a:avLst/>
          </a:prstGeom>
          <a:ln>
            <a:solidFill>
              <a:srgbClr val="5D4F46"/>
            </a:solidFill>
          </a:ln>
        </p:spPr>
      </p:pic>
      <p:pic>
        <p:nvPicPr>
          <p:cNvPr id="12" name="Kép 11">
            <a:extLst>
              <a:ext uri="{FF2B5EF4-FFF2-40B4-BE49-F238E27FC236}">
                <a16:creationId xmlns:a16="http://schemas.microsoft.com/office/drawing/2014/main" id="{BEB6940A-36F2-55DE-B24F-DA8CA784969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456050" y="3484058"/>
            <a:ext cx="7343371" cy="294506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851412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90425"/>
            <a:ext cx="10515600" cy="1214205"/>
          </a:xfrm>
        </p:spPr>
        <p:txBody>
          <a:bodyPr/>
          <a:lstStyle/>
          <a:p>
            <a:r>
              <a:rPr lang="hu-HU" dirty="0"/>
              <a:t>A kurzus céljai</a:t>
            </a:r>
            <a:endParaRPr lang="hu-HU" sz="3600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3452" y="1260386"/>
            <a:ext cx="11122742" cy="552387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hu-HU" dirty="0"/>
              <a:t>A laikus vallásfogalomtól eljutni</a:t>
            </a:r>
            <a:br>
              <a:rPr lang="hu-HU" dirty="0"/>
            </a:br>
            <a:r>
              <a:rPr lang="hu-HU" dirty="0"/>
              <a:t>a vallás komplexitásának megértéséig.</a:t>
            </a:r>
          </a:p>
          <a:p>
            <a:pPr marL="0" indent="0">
              <a:buNone/>
            </a:pPr>
            <a:r>
              <a:rPr lang="hu-HU" dirty="0"/>
              <a:t>	→ a vallás mint </a:t>
            </a: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komplex rendszer</a:t>
            </a:r>
          </a:p>
          <a:p>
            <a:endParaRPr lang="hu-HU" dirty="0"/>
          </a:p>
          <a:p>
            <a:r>
              <a:rPr lang="hu-HU" dirty="0"/>
              <a:t>A vallás tudományos kutatásának </a:t>
            </a:r>
            <a:r>
              <a:rPr lang="hu-HU" u="sng" dirty="0"/>
              <a:t>alapfogalmai</a:t>
            </a:r>
            <a:r>
              <a:rPr lang="hu-HU" dirty="0"/>
              <a:t>, valamint</a:t>
            </a:r>
          </a:p>
          <a:p>
            <a:r>
              <a:rPr lang="hu-HU" dirty="0"/>
              <a:t>különböző </a:t>
            </a:r>
            <a:r>
              <a:rPr lang="hu-HU" u="sng" dirty="0"/>
              <a:t>szemléletmódok</a:t>
            </a:r>
            <a:r>
              <a:rPr lang="hu-HU" dirty="0"/>
              <a:t>:			</a:t>
            </a:r>
            <a:r>
              <a:rPr lang="hu-HU" sz="2700" b="1" i="1" spc="300" dirty="0"/>
              <a:t>módszertani </a:t>
            </a:r>
            <a:r>
              <a:rPr lang="hu-HU" sz="2700" b="1" i="1" cap="small" spc="400" dirty="0">
                <a:solidFill>
                  <a:srgbClr val="C00000"/>
                </a:solidFill>
              </a:rPr>
              <a:t>s</a:t>
            </a:r>
            <a:r>
              <a:rPr lang="hu-HU" sz="2700" b="1" i="1" cap="small" spc="400" dirty="0">
                <a:solidFill>
                  <a:schemeClr val="accent4">
                    <a:lumMod val="50000"/>
                  </a:schemeClr>
                </a:solidFill>
              </a:rPr>
              <a:t>o</a:t>
            </a:r>
            <a:r>
              <a:rPr lang="hu-HU" sz="2700" b="1" i="1" cap="small" spc="400" dirty="0">
                <a:solidFill>
                  <a:srgbClr val="7030A0"/>
                </a:solidFill>
              </a:rPr>
              <a:t>k</a:t>
            </a:r>
            <a:r>
              <a:rPr lang="hu-HU" sz="2700" b="1" i="1" cap="small" spc="400" dirty="0">
                <a:solidFill>
                  <a:srgbClr val="C00000"/>
                </a:solidFill>
              </a:rPr>
              <a:t>s</a:t>
            </a:r>
            <a:r>
              <a:rPr lang="hu-HU" sz="2700" b="1" i="1" cap="small" spc="400" dirty="0">
                <a:solidFill>
                  <a:schemeClr val="accent6">
                    <a:lumMod val="50000"/>
                  </a:schemeClr>
                </a:solidFill>
              </a:rPr>
              <a:t>z</a:t>
            </a:r>
            <a:r>
              <a:rPr lang="hu-HU" sz="2700" b="1" i="1" cap="small" spc="400" dirty="0">
                <a:solidFill>
                  <a:schemeClr val="accent4">
                    <a:lumMod val="50000"/>
                  </a:schemeClr>
                </a:solidFill>
              </a:rPr>
              <a:t>í</a:t>
            </a:r>
            <a:r>
              <a:rPr lang="hu-HU" sz="2700" b="1" i="1" cap="small" spc="400" dirty="0">
                <a:solidFill>
                  <a:srgbClr val="7030A0"/>
                </a:solidFill>
              </a:rPr>
              <a:t>n</a:t>
            </a:r>
            <a:r>
              <a:rPr lang="hu-HU" sz="2700" b="1" i="1" cap="small" spc="400" dirty="0">
                <a:solidFill>
                  <a:srgbClr val="C00000"/>
                </a:solidFill>
              </a:rPr>
              <a:t>ű</a:t>
            </a:r>
            <a:r>
              <a:rPr lang="hu-HU" sz="2700" b="1" i="1" cap="small" spc="400" dirty="0">
                <a:solidFill>
                  <a:schemeClr val="accent6">
                    <a:lumMod val="50000"/>
                  </a:schemeClr>
                </a:solidFill>
              </a:rPr>
              <a:t>s</a:t>
            </a:r>
            <a:r>
              <a:rPr lang="hu-HU" sz="2700" b="1" i="1" cap="small" spc="400" dirty="0">
                <a:solidFill>
                  <a:schemeClr val="accent4">
                    <a:lumMod val="50000"/>
                  </a:schemeClr>
                </a:solidFill>
              </a:rPr>
              <a:t>é</a:t>
            </a:r>
            <a:r>
              <a:rPr lang="hu-HU" sz="2700" b="1" i="1" cap="small" spc="400" dirty="0">
                <a:solidFill>
                  <a:srgbClr val="7030A0"/>
                </a:solidFill>
              </a:rPr>
              <a:t>g</a:t>
            </a:r>
          </a:p>
          <a:p>
            <a:endParaRPr lang="hu-HU" sz="1200" dirty="0"/>
          </a:p>
          <a:p>
            <a:pPr marL="0" indent="0" defTabSz="985838">
              <a:buNone/>
            </a:pPr>
            <a:r>
              <a:rPr lang="hu-HU" dirty="0"/>
              <a:t>	→ a vallás mint 	</a:t>
            </a:r>
            <a:r>
              <a:rPr lang="hu-HU" b="1" dirty="0">
                <a:solidFill>
                  <a:srgbClr val="C00000"/>
                </a:solidFill>
              </a:rPr>
              <a:t>történelmi</a:t>
            </a:r>
            <a:r>
              <a:rPr lang="hu-HU" dirty="0">
                <a:solidFill>
                  <a:srgbClr val="C00000"/>
                </a:solidFill>
              </a:rPr>
              <a:t> </a:t>
            </a:r>
            <a:r>
              <a:rPr lang="hu-HU" dirty="0"/>
              <a:t>	jelenség</a:t>
            </a:r>
          </a:p>
          <a:p>
            <a:pPr marL="0" indent="0" defTabSz="985838">
              <a:buNone/>
            </a:pPr>
            <a:r>
              <a:rPr lang="hu-HU" dirty="0"/>
              <a:t>	→ a vallás mint 	</a:t>
            </a:r>
            <a:r>
              <a:rPr lang="hu-HU" b="1" dirty="0">
                <a:solidFill>
                  <a:schemeClr val="accent4">
                    <a:lumMod val="50000"/>
                  </a:schemeClr>
                </a:solidFill>
              </a:rPr>
              <a:t>társadalmi</a:t>
            </a:r>
            <a:r>
              <a:rPr lang="hu-HU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hu-HU" dirty="0"/>
              <a:t>	jelenség</a:t>
            </a:r>
          </a:p>
          <a:p>
            <a:pPr marL="0" indent="0" defTabSz="985838">
              <a:buNone/>
            </a:pPr>
            <a:r>
              <a:rPr lang="hu-HU" dirty="0"/>
              <a:t>	→ a vallás mint 	</a:t>
            </a:r>
            <a:r>
              <a:rPr lang="hu-HU" b="1" dirty="0">
                <a:solidFill>
                  <a:srgbClr val="7030A0"/>
                </a:solidFill>
              </a:rPr>
              <a:t>pszichológiai</a:t>
            </a:r>
            <a:r>
              <a:rPr lang="hu-HU" dirty="0">
                <a:solidFill>
                  <a:srgbClr val="7030A0"/>
                </a:solidFill>
              </a:rPr>
              <a:t> </a:t>
            </a:r>
            <a:r>
              <a:rPr lang="hu-HU" dirty="0"/>
              <a:t>	jelenség</a:t>
            </a:r>
          </a:p>
          <a:p>
            <a:pPr marL="0" indent="0" defTabSz="985838">
              <a:buNone/>
            </a:pPr>
            <a:r>
              <a:rPr lang="hu-HU" dirty="0"/>
              <a:t>	→ a vallás mint 	</a:t>
            </a:r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biológiai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u-HU" dirty="0"/>
              <a:t>	jelenség</a:t>
            </a:r>
          </a:p>
        </p:txBody>
      </p:sp>
      <p:pic>
        <p:nvPicPr>
          <p:cNvPr id="2052" name="Picture 4" descr="http://www.citisoft.com/web_images/blogs/Complex-System-Gu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068" y="562339"/>
            <a:ext cx="3405188" cy="2755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9116130" y="62720"/>
            <a:ext cx="30159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600" i="1" dirty="0"/>
              <a:t>A kép forrása:</a:t>
            </a:r>
            <a:r>
              <a:rPr lang="hu-HU" sz="1600" dirty="0"/>
              <a:t> </a:t>
            </a:r>
            <a:r>
              <a:rPr lang="hu-HU" sz="1400" dirty="0">
                <a:hlinkClick r:id="rId3"/>
              </a:rPr>
              <a:t>http://www.citisoft.com/web_images/blogs/Complex-System-Gut.jpg</a:t>
            </a:r>
            <a:r>
              <a:rPr lang="hu-HU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65674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Feladat a következő hétre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825624"/>
            <a:ext cx="11353801" cy="4926868"/>
          </a:xfrm>
        </p:spPr>
        <p:txBody>
          <a:bodyPr>
            <a:noAutofit/>
          </a:bodyPr>
          <a:lstStyle/>
          <a:p>
            <a:pPr marL="514350" indent="-514350">
              <a:lnSpc>
                <a:spcPct val="120000"/>
              </a:lnSpc>
              <a:buAutoNum type="arabicPeriod"/>
            </a:pPr>
            <a:r>
              <a:rPr lang="hu-HU" dirty="0"/>
              <a:t>Gyűjtsenek példákat „komplex rendszerekre”.</a:t>
            </a:r>
            <a:br>
              <a:rPr lang="hu-HU" dirty="0"/>
            </a:br>
            <a:r>
              <a:rPr lang="hu-HU" sz="2200" dirty="0"/>
              <a:t>(A </a:t>
            </a:r>
            <a:r>
              <a:rPr lang="hu-HU" sz="2200" i="1" dirty="0"/>
              <a:t>komplex rendszer</a:t>
            </a:r>
            <a:r>
              <a:rPr lang="hu-HU" sz="2200" dirty="0"/>
              <a:t> fogalmát nem definiáltuk egzakt módon. Most a cél: „ráérzés”.)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hu-HU" dirty="0"/>
              <a:t>Miben hasonlítanak, és miben nem hasonlítanak a példák a vallásra? Milyen értelemben tartja őket „komplex rendszereknek”? </a:t>
            </a:r>
            <a:br>
              <a:rPr lang="hu-HU" dirty="0"/>
            </a:br>
            <a:r>
              <a:rPr lang="hu-HU" dirty="0"/>
              <a:t>A részek hogyan adják ki az egészet? </a:t>
            </a:r>
            <a:br>
              <a:rPr lang="hu-HU" dirty="0"/>
            </a:br>
            <a:r>
              <a:rPr lang="hu-HU" dirty="0"/>
              <a:t>Hogyan vizsgálhatjuk, hogyan érthetjük meg őket?</a:t>
            </a:r>
          </a:p>
          <a:p>
            <a:pPr marL="0" indent="0" defTabSz="900113">
              <a:lnSpc>
                <a:spcPct val="130000"/>
              </a:lnSpc>
              <a:spcBef>
                <a:spcPts val="2400"/>
              </a:spcBef>
              <a:buNone/>
              <a:tabLst>
                <a:tab pos="1519238" algn="l"/>
              </a:tabLst>
            </a:pPr>
            <a:r>
              <a:rPr lang="hu-HU" dirty="0" err="1"/>
              <a:t>Moodle</a:t>
            </a:r>
            <a:r>
              <a:rPr lang="hu-HU" dirty="0"/>
              <a:t>, hétfő este 23:59-ig.</a:t>
            </a:r>
            <a:br>
              <a:rPr lang="hu-HU" dirty="0"/>
            </a:br>
            <a:r>
              <a:rPr lang="hu-HU" dirty="0"/>
              <a:t>Pont: 5 pont (a szorgalmi időszakban szerezhető </a:t>
            </a:r>
            <a:r>
              <a:rPr lang="hu-HU" dirty="0" err="1"/>
              <a:t>max</a:t>
            </a:r>
            <a:r>
              <a:rPr lang="hu-HU" dirty="0"/>
              <a:t>. 50 pontból).</a:t>
            </a:r>
          </a:p>
        </p:txBody>
      </p:sp>
    </p:spTree>
    <p:extLst>
      <p:ext uri="{BB962C8B-B14F-4D97-AF65-F5344CB8AC3E}">
        <p14:creationId xmlns:p14="http://schemas.microsoft.com/office/powerpoint/2010/main" val="26826159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175558"/>
            <a:ext cx="10515600" cy="1325563"/>
          </a:xfrm>
        </p:spPr>
        <p:txBody>
          <a:bodyPr/>
          <a:lstStyle/>
          <a:p>
            <a:pPr algn="ctr"/>
            <a:r>
              <a:rPr lang="hu-HU" i="1" noProof="0" dirty="0"/>
              <a:t>Viszlát a következő alkalommal!</a:t>
            </a:r>
          </a:p>
        </p:txBody>
      </p:sp>
    </p:spTree>
    <p:extLst>
      <p:ext uri="{BB962C8B-B14F-4D97-AF65-F5344CB8AC3E}">
        <p14:creationId xmlns:p14="http://schemas.microsoft.com/office/powerpoint/2010/main" val="2673116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Vallástudomány a </a:t>
            </a:r>
            <a:r>
              <a:rPr lang="hu-HU" noProof="0" dirty="0" err="1"/>
              <a:t>Rabbiképzőben</a:t>
            </a:r>
            <a:endParaRPr lang="hu-HU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8744" y="1549857"/>
            <a:ext cx="709748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pc="70" noProof="0" dirty="0">
                <a:latin typeface="+mj-lt"/>
              </a:rPr>
              <a:t>„mi a vallás, hogyan keletkezett, hogyan fejlődött, mily </a:t>
            </a:r>
            <a:r>
              <a:rPr lang="hu-HU" spc="70" noProof="0" dirty="0" err="1">
                <a:latin typeface="+mj-lt"/>
              </a:rPr>
              <a:t>factorok</a:t>
            </a:r>
            <a:r>
              <a:rPr lang="hu-HU" spc="70" noProof="0" dirty="0">
                <a:latin typeface="+mj-lt"/>
              </a:rPr>
              <a:t> működtek közre fejlődésén, milyenek fejlődésének általános törvényei és tapasztalatai, tüneményei; [...] a zsidó vallás mily helyet foglal el ezen fejlődési menetben, miképpen nyilvánul benne a történelem különböző korszakaiban a vallás fogalma, mily irányban fejlődnek benne a vallásalakulás tényezői [...] mindazon fontos tudományos igazságokkal együtt, melyek ezen </a:t>
            </a:r>
            <a:r>
              <a:rPr lang="hu-HU" spc="70" noProof="0" dirty="0" err="1">
                <a:latin typeface="+mj-lt"/>
              </a:rPr>
              <a:t>tudománynyal</a:t>
            </a:r>
            <a:r>
              <a:rPr lang="hu-HU" spc="70" noProof="0" dirty="0">
                <a:latin typeface="+mj-lt"/>
              </a:rPr>
              <a:t> kapcsolatban állnak [...]”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035" y="1541496"/>
            <a:ext cx="3429000" cy="454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4171" y="6284890"/>
            <a:ext cx="44303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i="1" dirty="0"/>
              <a:t>Forrás: </a:t>
            </a:r>
            <a:r>
              <a:rPr lang="hu-HU" sz="1600" dirty="0"/>
              <a:t>http://mta.hu/tortenetitar?PersonId=28589</a:t>
            </a:r>
            <a:endParaRPr lang="en-GB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4804229" y="5915558"/>
            <a:ext cx="7271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/>
              <a:t>Forrás: Schmelzer Hermann Imre: Goldziher Ignác beadványa az Országos Rabbiképző Intézet tantervének ügyében. Landeszman Gy. és Deutsch R. (szerk.): </a:t>
            </a:r>
            <a:r>
              <a:rPr lang="hu-HU" sz="1600" i="1" dirty="0"/>
              <a:t>Hetven év. Emlékkönyv dr. Schweitzer József születésnapjára</a:t>
            </a:r>
            <a:r>
              <a:rPr lang="hu-HU" sz="1600" dirty="0"/>
              <a:t> (BZSH, 1992, 127–136) p. 131.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563945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Vallástudomány a </a:t>
            </a:r>
            <a:r>
              <a:rPr lang="hu-HU" noProof="0" dirty="0" err="1"/>
              <a:t>Rabbiképzőben</a:t>
            </a:r>
            <a:endParaRPr lang="hu-HU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8744" y="1549857"/>
            <a:ext cx="709748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pc="70" noProof="0" dirty="0">
                <a:latin typeface="+mj-lt"/>
              </a:rPr>
              <a:t>„mi a vallás, hogyan keletkezett, hogyan fejlődött, mily </a:t>
            </a:r>
            <a:r>
              <a:rPr lang="hu-HU" spc="70" noProof="0" dirty="0" err="1">
                <a:latin typeface="+mj-lt"/>
              </a:rPr>
              <a:t>factorok</a:t>
            </a:r>
            <a:r>
              <a:rPr lang="hu-HU" spc="70" noProof="0" dirty="0">
                <a:latin typeface="+mj-lt"/>
              </a:rPr>
              <a:t> működtek közre fejlődésén, milyenek fejlődésének általános törvényei és tapasztalatai, tüneményei; [...] a zsidó vallás mily helyet foglal el ezen fejlődési menetben, miképpen nyilvánul benne a történelem különböző korszakaiban a vallás fogalma, mily irányban fejlődnek benne a vallásalakulás tényezői [...] mindazon fontos tudományos igazságokkal együtt, melyek ezen </a:t>
            </a:r>
            <a:r>
              <a:rPr lang="hu-HU" spc="70" noProof="0" dirty="0" err="1">
                <a:latin typeface="+mj-lt"/>
              </a:rPr>
              <a:t>tudománynyal</a:t>
            </a:r>
            <a:r>
              <a:rPr lang="hu-HU" spc="70" noProof="0" dirty="0">
                <a:latin typeface="+mj-lt"/>
              </a:rPr>
              <a:t> kapcsolatban állnak [...]”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035" y="1541496"/>
            <a:ext cx="3429000" cy="454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4171" y="6284890"/>
            <a:ext cx="44303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i="1" dirty="0"/>
              <a:t>Forrás: </a:t>
            </a:r>
            <a:r>
              <a:rPr lang="hu-HU" sz="1600" dirty="0"/>
              <a:t>http://mta.hu/tortenetitar?PersonId=28589</a:t>
            </a:r>
            <a:endParaRPr lang="en-GB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4804229" y="5915558"/>
            <a:ext cx="7271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/>
              <a:t>Forrás: Schmelzer Hermann Imre: Goldziher Ignác beadványa az Országos Rabbiképző Intézet tantervének ügyében. Landeszman Gy. és Deutsch R. (szerk.): </a:t>
            </a:r>
            <a:r>
              <a:rPr lang="hu-HU" sz="1600" i="1" dirty="0"/>
              <a:t>Hetven év. Emlékkönyv dr. Schweitzer József születésnapjára</a:t>
            </a:r>
            <a:r>
              <a:rPr lang="hu-HU" sz="1600" dirty="0"/>
              <a:t> (BZSH, 1992, 127–136) p. 131.</a:t>
            </a:r>
            <a:endParaRPr lang="en-GB" sz="1600" dirty="0"/>
          </a:p>
        </p:txBody>
      </p:sp>
      <p:sp>
        <p:nvSpPr>
          <p:cNvPr id="3" name="Lekerekített téglalap 2"/>
          <p:cNvSpPr/>
          <p:nvPr/>
        </p:nvSpPr>
        <p:spPr>
          <a:xfrm>
            <a:off x="4991725" y="1549857"/>
            <a:ext cx="1691463" cy="480649"/>
          </a:xfrm>
          <a:prstGeom prst="roundRect">
            <a:avLst/>
          </a:prstGeom>
          <a:solidFill>
            <a:schemeClr val="accent5">
              <a:lumMod val="75000"/>
              <a:alpha val="2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Lekerekített téglalap 6"/>
          <p:cNvSpPr/>
          <p:nvPr/>
        </p:nvSpPr>
        <p:spPr>
          <a:xfrm>
            <a:off x="6820525" y="1541496"/>
            <a:ext cx="4533275" cy="1606438"/>
          </a:xfrm>
          <a:prstGeom prst="roundRect">
            <a:avLst/>
          </a:prstGeom>
          <a:solidFill>
            <a:schemeClr val="accent6">
              <a:lumMod val="60000"/>
              <a:lumOff val="40000"/>
              <a:alpha val="2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Lekerekített téglalap 7"/>
          <p:cNvSpPr/>
          <p:nvPr/>
        </p:nvSpPr>
        <p:spPr>
          <a:xfrm>
            <a:off x="4804229" y="3207895"/>
            <a:ext cx="7112003" cy="1034321"/>
          </a:xfrm>
          <a:prstGeom prst="roundRect">
            <a:avLst/>
          </a:prstGeom>
          <a:solidFill>
            <a:schemeClr val="accent2">
              <a:lumMod val="50000"/>
              <a:alpha val="2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Téglalapbuborék 8"/>
          <p:cNvSpPr/>
          <p:nvPr/>
        </p:nvSpPr>
        <p:spPr>
          <a:xfrm>
            <a:off x="2939358" y="271427"/>
            <a:ext cx="3416472" cy="404734"/>
          </a:xfrm>
          <a:prstGeom prst="wedgeRectCallout">
            <a:avLst>
              <a:gd name="adj1" fmla="val 46801"/>
              <a:gd name="adj2" fmla="val 264167"/>
            </a:avLst>
          </a:prstGeom>
          <a:solidFill>
            <a:srgbClr val="D5DDEA">
              <a:alpha val="20000"/>
            </a:srgb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i="1" dirty="0">
                <a:solidFill>
                  <a:srgbClr val="002060"/>
                </a:solidFill>
              </a:rPr>
              <a:t>általános meghatározás</a:t>
            </a:r>
          </a:p>
        </p:txBody>
      </p:sp>
      <p:sp>
        <p:nvSpPr>
          <p:cNvPr id="11" name="Téglalapbuborék 10"/>
          <p:cNvSpPr/>
          <p:nvPr/>
        </p:nvSpPr>
        <p:spPr>
          <a:xfrm>
            <a:off x="9259189" y="230728"/>
            <a:ext cx="2657043" cy="404734"/>
          </a:xfrm>
          <a:prstGeom prst="wedgeRectCallout">
            <a:avLst>
              <a:gd name="adj1" fmla="val -60391"/>
              <a:gd name="adj2" fmla="val 256759"/>
            </a:avLst>
          </a:prstGeom>
          <a:solidFill>
            <a:srgbClr val="EEF6E8"/>
          </a:solidFill>
          <a:ln w="38100">
            <a:solidFill>
              <a:srgbClr val="3857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i="1" dirty="0">
                <a:solidFill>
                  <a:srgbClr val="385723"/>
                </a:solidFill>
              </a:rPr>
              <a:t>történeti szemlélet</a:t>
            </a:r>
          </a:p>
        </p:txBody>
      </p:sp>
      <p:sp>
        <p:nvSpPr>
          <p:cNvPr id="12" name="Téglalapbuborék 11"/>
          <p:cNvSpPr/>
          <p:nvPr/>
        </p:nvSpPr>
        <p:spPr>
          <a:xfrm>
            <a:off x="8367488" y="5957862"/>
            <a:ext cx="3623840" cy="746388"/>
          </a:xfrm>
          <a:prstGeom prst="wedgeRectCallout">
            <a:avLst>
              <a:gd name="adj1" fmla="val -68131"/>
              <a:gd name="adj2" fmla="val -270339"/>
            </a:avLst>
          </a:prstGeom>
          <a:solidFill>
            <a:srgbClr val="E6D8CE"/>
          </a:solidFill>
          <a:ln w="38100">
            <a:solidFill>
              <a:srgbClr val="843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i="1" dirty="0">
                <a:solidFill>
                  <a:srgbClr val="A26B46"/>
                </a:solidFill>
              </a:rPr>
              <a:t>a zsidóság megértése a vallástörténet tükrében</a:t>
            </a:r>
          </a:p>
        </p:txBody>
      </p:sp>
    </p:spTree>
    <p:extLst>
      <p:ext uri="{BB962C8B-B14F-4D97-AF65-F5344CB8AC3E}">
        <p14:creationId xmlns:p14="http://schemas.microsoft.com/office/powerpoint/2010/main" val="792071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/>
              <a:t>Goldziher</a:t>
            </a:r>
            <a:r>
              <a:rPr lang="hu-HU" b="1" dirty="0"/>
              <a:t> Ignác</a:t>
            </a:r>
            <a:r>
              <a:rPr lang="hu-HU" dirty="0"/>
              <a:t>	 </a:t>
            </a:r>
            <a:r>
              <a:rPr lang="hu-HU" sz="3600" dirty="0"/>
              <a:t>(1850 – 1921)</a:t>
            </a:r>
            <a:endParaRPr lang="hu-HU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659256" cy="4889969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hu-HU" noProof="0" dirty="0"/>
              <a:t>Az iszlám tudományos kutatásának nemzetközileg elismert, meghatározó alakja:</a:t>
            </a:r>
          </a:p>
          <a:p>
            <a:pPr lvl="1">
              <a:lnSpc>
                <a:spcPct val="130000"/>
              </a:lnSpc>
            </a:pPr>
            <a:r>
              <a:rPr lang="hu-HU" noProof="0" dirty="0" err="1"/>
              <a:t>Goldziher</a:t>
            </a:r>
            <a:r>
              <a:rPr lang="hu-HU" noProof="0" dirty="0"/>
              <a:t> hagyományos zsidó családból származott, és ezért más perspektívából közelített az iszlámhoz, mint a kortárs (keresztény hátterű) kutatók: jobban megértette a vallásjog és az </a:t>
            </a:r>
            <a:r>
              <a:rPr lang="hu-HU" noProof="0" dirty="0" err="1"/>
              <a:t>exegetikai</a:t>
            </a:r>
            <a:r>
              <a:rPr lang="hu-HU" noProof="0" dirty="0"/>
              <a:t> hagyomány szerepét.</a:t>
            </a:r>
          </a:p>
          <a:p>
            <a:pPr>
              <a:lnSpc>
                <a:spcPct val="130000"/>
              </a:lnSpc>
            </a:pPr>
            <a:r>
              <a:rPr lang="hu-HU" noProof="0" dirty="0"/>
              <a:t>Mint ilyen, a magyarországi vallástudomány legnevesebb alakja.</a:t>
            </a:r>
          </a:p>
          <a:p>
            <a:pPr>
              <a:lnSpc>
                <a:spcPct val="130000"/>
              </a:lnSpc>
            </a:pPr>
            <a:r>
              <a:rPr lang="hu-HU" noProof="0" dirty="0"/>
              <a:t>Pályája utolsó szakaszában: a Rabbiképző óraadó tanára (1900-tól), </a:t>
            </a:r>
            <a:br>
              <a:rPr lang="hu-HU" noProof="0" dirty="0"/>
            </a:br>
            <a:r>
              <a:rPr lang="hu-HU" noProof="0" dirty="0"/>
              <a:t>de ezt megelőzően is sok rabbijelölt tanult nála, támogatta őket.</a:t>
            </a:r>
          </a:p>
        </p:txBody>
      </p:sp>
    </p:spTree>
    <p:extLst>
      <p:ext uri="{BB962C8B-B14F-4D97-AF65-F5344CB8AC3E}">
        <p14:creationId xmlns:p14="http://schemas.microsoft.com/office/powerpoint/2010/main" val="1113414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dirty="0"/>
              <a:t>Mi a vallás?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sz="3000" i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5492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Ez egy üres dia: ide jönnek a hallgatók válaszai.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r>
              <a:rPr lang="hu-HU" dirty="0"/>
              <a:t>További válaszok a félév során.</a:t>
            </a:r>
          </a:p>
        </p:txBody>
      </p:sp>
    </p:spTree>
    <p:extLst>
      <p:ext uri="{BB962C8B-B14F-4D97-AF65-F5344CB8AC3E}">
        <p14:creationId xmlns:p14="http://schemas.microsoft.com/office/powerpoint/2010/main" val="1304570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83169" y="155265"/>
            <a:ext cx="10929079" cy="1325563"/>
          </a:xfrm>
        </p:spPr>
        <p:txBody>
          <a:bodyPr/>
          <a:lstStyle/>
          <a:p>
            <a:r>
              <a:rPr lang="hu-HU" dirty="0"/>
              <a:t>Thomas Kuhn és az „alakváltás” (</a:t>
            </a:r>
            <a:r>
              <a:rPr lang="hu-HU" i="1" dirty="0" err="1"/>
              <a:t>Gestalt-switch</a:t>
            </a:r>
            <a:r>
              <a:rPr lang="hu-HU" dirty="0"/>
              <a:t>)</a:t>
            </a:r>
          </a:p>
        </p:txBody>
      </p:sp>
      <p:pic>
        <p:nvPicPr>
          <p:cNvPr id="1026" name="Picture 2" descr="http://www.intropsych.com/ch04_senses/04vas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047" y="3376073"/>
            <a:ext cx="2793077" cy="2832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gestaltarte.com/img/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825" y="3430487"/>
            <a:ext cx="2562225" cy="2724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1.bp.blogspot.com/-tVM86_ZaNzU/TbDFWkUSgDI/AAAAAAAAA0k/LKwKnUlCj1Q/s1600/YoungOldWoma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352" y="2128230"/>
            <a:ext cx="2825496" cy="4026408"/>
          </a:xfrm>
          <a:prstGeom prst="rect">
            <a:avLst/>
          </a:prstGeom>
          <a:noFill/>
          <a:ln w="349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439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1622</TotalTime>
  <Words>2132</Words>
  <Application>Microsoft Office PowerPoint</Application>
  <PresentationFormat>Szélesvásznú</PresentationFormat>
  <Paragraphs>225</Paragraphs>
  <Slides>32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32</vt:i4>
      </vt:variant>
    </vt:vector>
  </HeadingPairs>
  <TitlesOfParts>
    <vt:vector size="40" baseType="lpstr">
      <vt:lpstr>Algerian</vt:lpstr>
      <vt:lpstr>Arial</vt:lpstr>
      <vt:lpstr>Arial Narrow</vt:lpstr>
      <vt:lpstr>Berlin Sans FB</vt:lpstr>
      <vt:lpstr>Calibri</vt:lpstr>
      <vt:lpstr>Calibri Light</vt:lpstr>
      <vt:lpstr>Times New Roman</vt:lpstr>
      <vt:lpstr>Office-téma</vt:lpstr>
      <vt:lpstr>Bevezetés a vallástudományba  Bevezetés, követelmények. Mi a vallás?</vt:lpstr>
      <vt:lpstr>Praktikus dolgok:</vt:lpstr>
      <vt:lpstr>Praktikus dolgok    </vt:lpstr>
      <vt:lpstr>Vallástudomány a Rabbiképzőben</vt:lpstr>
      <vt:lpstr>Vallástudomány a Rabbiképzőben</vt:lpstr>
      <vt:lpstr>Goldziher Ignác  (1850 – 1921)</vt:lpstr>
      <vt:lpstr>Mi a vallás?</vt:lpstr>
      <vt:lpstr>PowerPoint-bemutató</vt:lpstr>
      <vt:lpstr>Thomas Kuhn és az „alakváltás” (Gestalt-switch)</vt:lpstr>
      <vt:lpstr>Thomas Kuhn és az „alakváltás” (Gestalt-switch)</vt:lpstr>
      <vt:lpstr>Milyen színű ez a ruha?</vt:lpstr>
      <vt:lpstr>Milyen színű ez a ruha?</vt:lpstr>
      <vt:lpstr>Milyen színű ez a ruha?</vt:lpstr>
      <vt:lpstr>A kurzus céljai</vt:lpstr>
      <vt:lpstr>Az óra céljai (folyt.)</vt:lpstr>
      <vt:lpstr>Követelmények</vt:lpstr>
      <vt:lpstr>Követelmények</vt:lpstr>
      <vt:lpstr>Előzetes tematika</vt:lpstr>
      <vt:lpstr>Előzetes tematika</vt:lpstr>
      <vt:lpstr>Mi a vallás?</vt:lpstr>
      <vt:lpstr>PowerPoint-bemutató</vt:lpstr>
      <vt:lpstr>Mi a vallás?</vt:lpstr>
      <vt:lpstr>A vallás mint rendszer</vt:lpstr>
      <vt:lpstr>A vallás mint komplex rendszer</vt:lpstr>
      <vt:lpstr>Mi a vallástudomány?</vt:lpstr>
      <vt:lpstr>PowerPoint-bemutató</vt:lpstr>
      <vt:lpstr>Összefoglalás</vt:lpstr>
      <vt:lpstr>Összefoglalás</vt:lpstr>
      <vt:lpstr>Összefoglalás</vt:lpstr>
      <vt:lpstr>A kurzus céljai</vt:lpstr>
      <vt:lpstr>Feladat a következő hétre</vt:lpstr>
      <vt:lpstr>Viszlát a következő alkalommal!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birot</dc:creator>
  <cp:lastModifiedBy>Biró Tamás</cp:lastModifiedBy>
  <cp:revision>157</cp:revision>
  <dcterms:created xsi:type="dcterms:W3CDTF">2014-09-22T10:01:53Z</dcterms:created>
  <dcterms:modified xsi:type="dcterms:W3CDTF">2023-02-14T13:28:28Z</dcterms:modified>
</cp:coreProperties>
</file>