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4" r:id="rId6"/>
    <p:sldId id="259" r:id="rId7"/>
    <p:sldId id="260" r:id="rId8"/>
    <p:sldId id="265" r:id="rId9"/>
    <p:sldId id="261" r:id="rId10"/>
    <p:sldId id="262" r:id="rId11"/>
    <p:sldId id="266" r:id="rId12"/>
    <p:sldId id="269" r:id="rId13"/>
    <p:sldId id="268" r:id="rId14"/>
    <p:sldId id="267" r:id="rId15"/>
    <p:sldId id="270" r:id="rId16"/>
    <p:sldId id="271" r:id="rId17"/>
    <p:sldId id="272" r:id="rId18"/>
    <p:sldId id="273" r:id="rId19"/>
    <p:sldId id="274" r:id="rId20"/>
    <p:sldId id="275" r:id="rId21"/>
    <p:sldId id="279"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2015.05.13.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2015.05.13.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2015.05.13.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DF4919B-4047-4DB1-8B39-23A42AEBA556}" type="datetimeFigureOut">
              <a:rPr lang="hu-HU" smtClean="0"/>
              <a:t>2015.05.13.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9DF4919B-4047-4DB1-8B39-23A42AEBA556}" type="datetimeFigureOut">
              <a:rPr lang="hu-HU" smtClean="0"/>
              <a:t>2015.05.13.</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9DF4919B-4047-4DB1-8B39-23A42AEBA556}" type="datetimeFigureOut">
              <a:rPr lang="hu-HU" smtClean="0"/>
              <a:t>2015.05.13.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9DF4919B-4047-4DB1-8B39-23A42AEBA556}" type="datetimeFigureOut">
              <a:rPr lang="hu-HU" smtClean="0"/>
              <a:t>2015.05.13.</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9DF4919B-4047-4DB1-8B39-23A42AEBA556}" type="datetimeFigureOut">
              <a:rPr lang="hu-HU" smtClean="0"/>
              <a:t>2015.05.13.</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DF4919B-4047-4DB1-8B39-23A42AEBA556}" type="datetimeFigureOut">
              <a:rPr lang="hu-HU" smtClean="0"/>
              <a:t>2015.05.13.</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DF4919B-4047-4DB1-8B39-23A42AEBA556}" type="datetimeFigureOut">
              <a:rPr lang="hu-HU" smtClean="0"/>
              <a:t>2015.05.13.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DF4919B-4047-4DB1-8B39-23A42AEBA556}" type="datetimeFigureOut">
              <a:rPr lang="hu-HU" smtClean="0"/>
              <a:t>2015.05.13.</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F450ADBC-3396-4FFB-9E58-A6AB70DCADD4}" type="slidenum">
              <a:rPr lang="hu-HU" smtClean="0"/>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4919B-4047-4DB1-8B39-23A42AEBA556}" type="datetimeFigureOut">
              <a:rPr lang="hu-HU" smtClean="0"/>
              <a:t>2015.05.13.</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0ADBC-3396-4FFB-9E58-A6AB70DCADD4}" type="slidenum">
              <a:rPr lang="hu-HU" smtClean="0"/>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fontScale="90000"/>
          </a:bodyPr>
          <a:lstStyle/>
          <a:p>
            <a:r>
              <a:rPr lang="hu-HU" dirty="0"/>
              <a:t/>
            </a:r>
            <a:br>
              <a:rPr lang="hu-HU" dirty="0"/>
            </a:br>
            <a:r>
              <a:rPr lang="hu-HU" dirty="0"/>
              <a:t> Középkori és modern zsidó </a:t>
            </a:r>
            <a:r>
              <a:rPr lang="hu-HU" dirty="0" smtClean="0"/>
              <a:t>irodalom</a:t>
            </a:r>
            <a:br>
              <a:rPr lang="hu-HU" dirty="0" smtClean="0"/>
            </a:br>
            <a:r>
              <a:rPr lang="hu-HU" dirty="0"/>
              <a:t/>
            </a:r>
            <a:br>
              <a:rPr lang="hu-HU" dirty="0"/>
            </a:br>
            <a:r>
              <a:rPr lang="hu-HU" dirty="0" smtClean="0"/>
              <a:t>BBN-HEB11-313.1</a:t>
            </a:r>
            <a:r>
              <a:rPr lang="hu-HU" dirty="0"/>
              <a:t>, BMVD-101.77, </a:t>
            </a:r>
            <a:r>
              <a:rPr lang="hu-HU" dirty="0" smtClean="0"/>
              <a:t>BBV-101.50</a:t>
            </a:r>
            <a:r>
              <a:rPr lang="hu-HU" dirty="0"/>
              <a:t/>
            </a:r>
            <a:br>
              <a:rPr lang="hu-HU" dirty="0"/>
            </a:br>
            <a:r>
              <a:rPr lang="hu-HU" dirty="0" smtClean="0"/>
              <a:t>Panelóra</a:t>
            </a:r>
            <a:r>
              <a:rPr lang="hu-HU" dirty="0"/>
              <a:t>, koordinálja: </a:t>
            </a:r>
            <a:r>
              <a:rPr lang="hu-HU" i="1" dirty="0" err="1" smtClean="0"/>
              <a:t>Biró</a:t>
            </a:r>
            <a:r>
              <a:rPr lang="hu-HU" i="1" dirty="0" smtClean="0"/>
              <a:t> Tamás</a:t>
            </a:r>
            <a:br>
              <a:rPr lang="hu-HU" i="1" dirty="0" smtClean="0"/>
            </a:br>
            <a:r>
              <a:rPr lang="hu-HU" dirty="0"/>
              <a:t/>
            </a:r>
            <a:br>
              <a:rPr lang="hu-HU" dirty="0"/>
            </a:br>
            <a:r>
              <a:rPr lang="hu-HU" i="1" dirty="0"/>
              <a:t>2015. </a:t>
            </a:r>
            <a:r>
              <a:rPr lang="hu-HU" i="1" dirty="0" smtClean="0"/>
              <a:t>május 13.</a:t>
            </a:r>
            <a:r>
              <a:rPr lang="hu-HU" dirty="0"/>
              <a:t/>
            </a:r>
            <a:br>
              <a:rPr lang="hu-HU" dirty="0"/>
            </a:br>
            <a:r>
              <a:rPr lang="hu-HU" dirty="0"/>
              <a:t>Magyar(-)zsidó </a:t>
            </a:r>
            <a:r>
              <a:rPr lang="hu-HU" dirty="0" smtClean="0"/>
              <a:t>irodalom</a:t>
            </a:r>
            <a:br>
              <a:rPr lang="hu-HU" dirty="0" smtClean="0"/>
            </a:br>
            <a:r>
              <a:rPr lang="hu-HU" dirty="0" smtClean="0"/>
              <a:t>Koltai </a:t>
            </a:r>
            <a:r>
              <a:rPr lang="hu-HU" dirty="0"/>
              <a:t>Kornélia</a:t>
            </a:r>
          </a:p>
        </p:txBody>
      </p:sp>
    </p:spTree>
    <p:extLst>
      <p:ext uri="{BB962C8B-B14F-4D97-AF65-F5344CB8AC3E}">
        <p14:creationId xmlns:p14="http://schemas.microsoft.com/office/powerpoint/2010/main" val="2137199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435280" cy="1143000"/>
          </a:xfrm>
        </p:spPr>
        <p:txBody>
          <a:bodyPr>
            <a:noAutofit/>
          </a:bodyPr>
          <a:lstStyle/>
          <a:p>
            <a:r>
              <a:rPr lang="hu-HU" sz="3200" dirty="0" smtClean="0"/>
              <a:t>A </a:t>
            </a:r>
            <a:r>
              <a:rPr lang="hu-HU" sz="3200" dirty="0"/>
              <a:t>magyar-zsidó irodalmi </a:t>
            </a:r>
            <a:r>
              <a:rPr lang="hu-HU" sz="3200" dirty="0" smtClean="0"/>
              <a:t>élet </a:t>
            </a:r>
            <a:r>
              <a:rPr lang="hu-HU" sz="3200" dirty="0"/>
              <a:t>a </a:t>
            </a:r>
            <a:r>
              <a:rPr lang="hu-HU" sz="3200" i="1" dirty="0"/>
              <a:t>forradalom és szabadságharc </a:t>
            </a:r>
            <a:r>
              <a:rPr lang="hu-HU" sz="3200" dirty="0" smtClean="0"/>
              <a:t>alatt</a:t>
            </a:r>
            <a:r>
              <a:rPr lang="hu-HU" sz="3200" dirty="0"/>
              <a:t/>
            </a:r>
            <a:br>
              <a:rPr lang="hu-HU" sz="3200" dirty="0"/>
            </a:br>
            <a:endParaRPr lang="hu-HU" sz="3200" dirty="0"/>
          </a:p>
        </p:txBody>
      </p:sp>
      <p:sp>
        <p:nvSpPr>
          <p:cNvPr id="3" name="Tartalom helye 2"/>
          <p:cNvSpPr>
            <a:spLocks noGrp="1"/>
          </p:cNvSpPr>
          <p:nvPr>
            <p:ph idx="1"/>
          </p:nvPr>
        </p:nvSpPr>
        <p:spPr>
          <a:xfrm>
            <a:off x="457200" y="1484784"/>
            <a:ext cx="8363272" cy="4641379"/>
          </a:xfrm>
        </p:spPr>
        <p:txBody>
          <a:bodyPr>
            <a:normAutofit/>
          </a:bodyPr>
          <a:lstStyle/>
          <a:p>
            <a:r>
              <a:rPr lang="hu-HU" dirty="0" smtClean="0"/>
              <a:t>Forradalmi versek</a:t>
            </a:r>
          </a:p>
          <a:p>
            <a:pPr lvl="3"/>
            <a:r>
              <a:rPr lang="hu-HU" sz="2400" cap="small" dirty="0" err="1" smtClean="0"/>
              <a:t>Heilprin</a:t>
            </a:r>
            <a:r>
              <a:rPr lang="hu-HU" sz="2400" cap="small" dirty="0" smtClean="0"/>
              <a:t> </a:t>
            </a:r>
            <a:r>
              <a:rPr lang="hu-HU" sz="2400" dirty="0" smtClean="0"/>
              <a:t>Mihály</a:t>
            </a:r>
            <a:r>
              <a:rPr lang="hu-HU" sz="2400" cap="small" dirty="0" smtClean="0"/>
              <a:t>: </a:t>
            </a:r>
            <a:r>
              <a:rPr lang="hu-HU" sz="2400" i="1" dirty="0"/>
              <a:t>Nemzeti őrdal </a:t>
            </a:r>
            <a:r>
              <a:rPr lang="hu-HU" sz="2400" dirty="0"/>
              <a:t>(Petőfi-hatás, 1848)</a:t>
            </a:r>
            <a:r>
              <a:rPr lang="hu-HU" sz="2400" i="1" dirty="0"/>
              <a:t>, Kaszához, ki magyar! </a:t>
            </a:r>
            <a:r>
              <a:rPr lang="hu-HU" sz="2400" dirty="0"/>
              <a:t>(</a:t>
            </a:r>
            <a:r>
              <a:rPr lang="hu-HU" sz="2400" i="1" dirty="0"/>
              <a:t>Köztársasági dalok </a:t>
            </a:r>
            <a:r>
              <a:rPr lang="hu-HU" sz="2400" dirty="0"/>
              <a:t>c. kötetben, 1849) </a:t>
            </a:r>
          </a:p>
          <a:p>
            <a:pPr lvl="3"/>
            <a:r>
              <a:rPr lang="hu-HU" sz="2400" cap="small" dirty="0" err="1" smtClean="0"/>
              <a:t>Rosenzweig</a:t>
            </a:r>
            <a:r>
              <a:rPr lang="hu-HU" sz="2400" dirty="0" smtClean="0"/>
              <a:t> Salamon: </a:t>
            </a:r>
            <a:r>
              <a:rPr lang="hu-HU" sz="2400" i="1" dirty="0" smtClean="0"/>
              <a:t>Egy magyar izraelitának bús dala megvetett szerelméről </a:t>
            </a:r>
            <a:r>
              <a:rPr lang="hu-HU" sz="2400" dirty="0" smtClean="0"/>
              <a:t>(az </a:t>
            </a:r>
            <a:r>
              <a:rPr lang="hu-HU" sz="2400" i="1" dirty="0" smtClean="0"/>
              <a:t>Első </a:t>
            </a:r>
            <a:r>
              <a:rPr lang="hu-HU" sz="2400" i="1" dirty="0"/>
              <a:t>Magyar Izraelita Naptár és </a:t>
            </a:r>
            <a:r>
              <a:rPr lang="hu-HU" sz="2400" i="1" dirty="0" smtClean="0"/>
              <a:t>Évkönyv</a:t>
            </a:r>
            <a:r>
              <a:rPr lang="hu-HU" sz="2400" dirty="0" smtClean="0"/>
              <a:t>ben</a:t>
            </a:r>
            <a:r>
              <a:rPr lang="hu-HU" sz="2400" i="1" dirty="0" smtClean="0"/>
              <a:t>) </a:t>
            </a:r>
            <a:endParaRPr lang="hu-HU" sz="2400" i="1" dirty="0"/>
          </a:p>
          <a:p>
            <a:pPr lvl="3"/>
            <a:r>
              <a:rPr lang="hu-HU" sz="2400" cap="small" dirty="0" smtClean="0"/>
              <a:t>Reich</a:t>
            </a:r>
            <a:r>
              <a:rPr lang="hu-HU" sz="2400" dirty="0" smtClean="0"/>
              <a:t> </a:t>
            </a:r>
            <a:r>
              <a:rPr lang="hu-HU" sz="2400" dirty="0"/>
              <a:t>Ignác: </a:t>
            </a:r>
            <a:r>
              <a:rPr lang="hu-HU" sz="2400" i="1" dirty="0"/>
              <a:t>Honszerelmi dalok </a:t>
            </a:r>
            <a:r>
              <a:rPr lang="hu-HU" sz="2400" dirty="0"/>
              <a:t>(1848, önálló </a:t>
            </a:r>
            <a:r>
              <a:rPr lang="hu-HU" sz="2400" dirty="0" err="1"/>
              <a:t>versesfüzet</a:t>
            </a:r>
            <a:r>
              <a:rPr lang="hu-HU" sz="2400" dirty="0"/>
              <a:t>, alig tud magyarul</a:t>
            </a:r>
            <a:r>
              <a:rPr lang="hu-HU" sz="2400" dirty="0" smtClean="0"/>
              <a:t>)</a:t>
            </a:r>
          </a:p>
          <a:p>
            <a:pPr lvl="3"/>
            <a:r>
              <a:rPr lang="hu-HU" sz="2400" cap="small" dirty="0" err="1" smtClean="0"/>
              <a:t>Szegfi</a:t>
            </a:r>
            <a:r>
              <a:rPr lang="hu-HU" sz="2400" dirty="0" smtClean="0"/>
              <a:t> Mór versei az </a:t>
            </a:r>
            <a:r>
              <a:rPr lang="hu-HU" sz="2400" i="1" dirty="0" smtClean="0"/>
              <a:t>Évkönyv</a:t>
            </a:r>
            <a:r>
              <a:rPr lang="hu-HU" sz="2400" dirty="0" smtClean="0"/>
              <a:t>ben </a:t>
            </a:r>
            <a:endParaRPr lang="hu-HU" sz="2400" dirty="0"/>
          </a:p>
          <a:p>
            <a:endParaRPr lang="hu-HU" dirty="0"/>
          </a:p>
          <a:p>
            <a:endParaRPr lang="hu-HU" dirty="0"/>
          </a:p>
        </p:txBody>
      </p:sp>
    </p:spTree>
    <p:extLst>
      <p:ext uri="{BB962C8B-B14F-4D97-AF65-F5344CB8AC3E}">
        <p14:creationId xmlns:p14="http://schemas.microsoft.com/office/powerpoint/2010/main" val="3368457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200" dirty="0" smtClean="0"/>
              <a:t>A </a:t>
            </a:r>
            <a:r>
              <a:rPr lang="hu-HU" sz="3200" dirty="0"/>
              <a:t>magyar-zsidó irodalmi élet a </a:t>
            </a:r>
            <a:r>
              <a:rPr lang="hu-HU" sz="3200" i="1" dirty="0"/>
              <a:t>forradalom és szabadságharc </a:t>
            </a:r>
            <a:r>
              <a:rPr lang="hu-HU" sz="3200" dirty="0" smtClean="0"/>
              <a:t>után</a:t>
            </a:r>
            <a:r>
              <a:rPr lang="hu-HU" sz="3200" dirty="0"/>
              <a:t/>
            </a:r>
            <a:br>
              <a:rPr lang="hu-HU" sz="3200" dirty="0"/>
            </a:br>
            <a:endParaRPr lang="hu-HU" sz="3200" dirty="0"/>
          </a:p>
        </p:txBody>
      </p:sp>
      <p:sp>
        <p:nvSpPr>
          <p:cNvPr id="3" name="Tartalom helye 2"/>
          <p:cNvSpPr>
            <a:spLocks noGrp="1"/>
          </p:cNvSpPr>
          <p:nvPr>
            <p:ph idx="1"/>
          </p:nvPr>
        </p:nvSpPr>
        <p:spPr>
          <a:xfrm>
            <a:off x="457200" y="1600200"/>
            <a:ext cx="8229600" cy="4781128"/>
          </a:xfrm>
        </p:spPr>
        <p:txBody>
          <a:bodyPr/>
          <a:lstStyle/>
          <a:p>
            <a:r>
              <a:rPr lang="hu-HU" dirty="0" smtClean="0"/>
              <a:t>Az események sodrában</a:t>
            </a:r>
          </a:p>
          <a:p>
            <a:pPr lvl="3"/>
            <a:r>
              <a:rPr lang="hu-HU" sz="2400" dirty="0"/>
              <a:t>1849. júl. 29. (2 héttel a világosi fegyverletétel előtt): Szemere Bertalan elismeri a zsidóság helytállását</a:t>
            </a:r>
          </a:p>
          <a:p>
            <a:pPr lvl="3"/>
            <a:r>
              <a:rPr lang="hu-HU" sz="2400" dirty="0"/>
              <a:t>a zsidók egyenjogúsításáról szóló törvényjavaslat elfogadása,</a:t>
            </a:r>
          </a:p>
          <a:p>
            <a:pPr lvl="3"/>
            <a:r>
              <a:rPr lang="hu-HU" sz="2400" dirty="0"/>
              <a:t>a törvényt azonban nem hajtják </a:t>
            </a:r>
            <a:r>
              <a:rPr lang="hu-HU" sz="2400" dirty="0" smtClean="0"/>
              <a:t>végre</a:t>
            </a:r>
            <a:endParaRPr lang="hu-HU" dirty="0" smtClean="0"/>
          </a:p>
          <a:p>
            <a:r>
              <a:rPr lang="hu-HU" dirty="0" smtClean="0"/>
              <a:t>Csalódottság, letargia, emigráció</a:t>
            </a:r>
          </a:p>
          <a:p>
            <a:pPr lvl="3"/>
            <a:r>
              <a:rPr lang="hu-HU" sz="2400" dirty="0" smtClean="0"/>
              <a:t>Központi Kivándorlási Egylet</a:t>
            </a:r>
          </a:p>
          <a:p>
            <a:pPr lvl="3"/>
            <a:r>
              <a:rPr lang="hu-HU" sz="2400" cap="small" dirty="0" err="1"/>
              <a:t>Heilprin</a:t>
            </a:r>
            <a:r>
              <a:rPr lang="hu-HU" sz="2400" dirty="0"/>
              <a:t> </a:t>
            </a:r>
            <a:r>
              <a:rPr lang="hu-HU" sz="2400" dirty="0" smtClean="0"/>
              <a:t>Mihály, </a:t>
            </a:r>
            <a:r>
              <a:rPr lang="hu-HU" sz="2400" cap="small" dirty="0" err="1" smtClean="0"/>
              <a:t>Szegfi</a:t>
            </a:r>
            <a:r>
              <a:rPr lang="hu-HU" sz="2400" dirty="0" smtClean="0"/>
              <a:t> Mór</a:t>
            </a:r>
          </a:p>
          <a:p>
            <a:endParaRPr lang="hu-HU" dirty="0" smtClean="0"/>
          </a:p>
        </p:txBody>
      </p:sp>
    </p:spTree>
    <p:extLst>
      <p:ext uri="{BB962C8B-B14F-4D97-AF65-F5344CB8AC3E}">
        <p14:creationId xmlns:p14="http://schemas.microsoft.com/office/powerpoint/2010/main" val="389567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dirty="0" smtClean="0"/>
              <a:t>A </a:t>
            </a:r>
            <a:r>
              <a:rPr lang="hu-HU" sz="3200" dirty="0"/>
              <a:t>magyar-zsidó irodalmi élet a </a:t>
            </a:r>
            <a:r>
              <a:rPr lang="hu-HU" sz="3200" i="1" dirty="0"/>
              <a:t>forradalom és szabadságharc </a:t>
            </a:r>
            <a:r>
              <a:rPr lang="hu-HU" sz="3200" dirty="0"/>
              <a:t>után</a:t>
            </a:r>
          </a:p>
        </p:txBody>
      </p:sp>
      <p:sp>
        <p:nvSpPr>
          <p:cNvPr id="3" name="Tartalom helye 2"/>
          <p:cNvSpPr>
            <a:spLocks noGrp="1"/>
          </p:cNvSpPr>
          <p:nvPr>
            <p:ph idx="1"/>
          </p:nvPr>
        </p:nvSpPr>
        <p:spPr>
          <a:xfrm>
            <a:off x="457200" y="1484784"/>
            <a:ext cx="8229600" cy="5256584"/>
          </a:xfrm>
        </p:spPr>
        <p:txBody>
          <a:bodyPr>
            <a:normAutofit lnSpcReduction="10000"/>
          </a:bodyPr>
          <a:lstStyle/>
          <a:p>
            <a:r>
              <a:rPr lang="hu-HU" dirty="0"/>
              <a:t>T</a:t>
            </a:r>
            <a:r>
              <a:rPr lang="hu-HU" dirty="0" smtClean="0"/>
              <a:t>udományos és közéleti tevékenység</a:t>
            </a:r>
          </a:p>
          <a:p>
            <a:pPr lvl="3"/>
            <a:r>
              <a:rPr lang="hu-HU" sz="2400" dirty="0" smtClean="0"/>
              <a:t>’50-es években hanyatlás</a:t>
            </a:r>
          </a:p>
          <a:p>
            <a:pPr lvl="3"/>
            <a:endParaRPr lang="hu-HU" sz="1000" dirty="0" smtClean="0"/>
          </a:p>
          <a:p>
            <a:pPr lvl="3"/>
            <a:r>
              <a:rPr lang="hu-HU" sz="2400" dirty="0" smtClean="0"/>
              <a:t>1860: Izraelita Magyar Egylet (cél: nyelv-, kultúra-, műveltségterjesztés: az elnémetesedés megakadályozására magyar nyelvtankönyvek kiadása, felolvasások ) </a:t>
            </a:r>
            <a:r>
              <a:rPr lang="hu-HU" sz="2400" dirty="0" smtClean="0">
                <a:sym typeface="Symbol"/>
              </a:rPr>
              <a:t></a:t>
            </a:r>
            <a:r>
              <a:rPr lang="hu-HU" sz="2400" dirty="0" smtClean="0"/>
              <a:t> </a:t>
            </a:r>
            <a:r>
              <a:rPr lang="hu-HU" sz="2400" i="1" dirty="0"/>
              <a:t>Első Magyar Izraelita Naptár és </a:t>
            </a:r>
            <a:r>
              <a:rPr lang="hu-HU" sz="2400" i="1" dirty="0" smtClean="0"/>
              <a:t>Évkönyv </a:t>
            </a:r>
            <a:r>
              <a:rPr lang="hu-HU" sz="2400" dirty="0" smtClean="0"/>
              <a:t>II. évf.</a:t>
            </a:r>
          </a:p>
          <a:p>
            <a:pPr lvl="3"/>
            <a:r>
              <a:rPr lang="hu-HU" sz="2400" i="1" dirty="0" smtClean="0"/>
              <a:t>Magyar Izraelita </a:t>
            </a:r>
            <a:r>
              <a:rPr lang="hu-HU" sz="2400" dirty="0" smtClean="0"/>
              <a:t>c. hetilap megalapítása (1861), benne: a „magyar </a:t>
            </a:r>
            <a:r>
              <a:rPr lang="hu-HU" sz="2400" dirty="0" err="1" smtClean="0"/>
              <a:t>paponda</a:t>
            </a:r>
            <a:r>
              <a:rPr lang="hu-HU" sz="2400" dirty="0" smtClean="0"/>
              <a:t>” létesítésének  sürgőssége (</a:t>
            </a:r>
            <a:r>
              <a:rPr lang="hu-HU" sz="2400" cap="small" dirty="0" err="1" smtClean="0"/>
              <a:t>Rokonstein</a:t>
            </a:r>
            <a:r>
              <a:rPr lang="hu-HU" sz="2400" dirty="0" smtClean="0"/>
              <a:t> Lipót; </a:t>
            </a:r>
            <a:r>
              <a:rPr lang="hu-HU" sz="2400" cap="small" dirty="0" err="1" smtClean="0"/>
              <a:t>Tenczer</a:t>
            </a:r>
            <a:r>
              <a:rPr lang="hu-HU" sz="2400" dirty="0" smtClean="0"/>
              <a:t> Pál, </a:t>
            </a:r>
            <a:r>
              <a:rPr lang="hu-HU" sz="2400" cap="small" dirty="0" smtClean="0"/>
              <a:t>Mezei</a:t>
            </a:r>
            <a:r>
              <a:rPr lang="hu-HU" sz="2400" dirty="0" smtClean="0"/>
              <a:t> Mór, szerk.)</a:t>
            </a:r>
          </a:p>
          <a:p>
            <a:pPr lvl="3"/>
            <a:r>
              <a:rPr lang="hu-HU" sz="2400" i="1" dirty="0" smtClean="0"/>
              <a:t>Izraelita Magyar Néptanító </a:t>
            </a:r>
            <a:r>
              <a:rPr lang="hu-HU" sz="2400" dirty="0" smtClean="0"/>
              <a:t>c. pedagógiai szaklap (1866, </a:t>
            </a:r>
            <a:r>
              <a:rPr lang="hu-HU" sz="2400" cap="small" dirty="0" smtClean="0"/>
              <a:t>Fischer</a:t>
            </a:r>
            <a:r>
              <a:rPr lang="hu-HU" sz="2400" dirty="0" smtClean="0"/>
              <a:t> (Halász) Nátán, szerk.)</a:t>
            </a:r>
            <a:endParaRPr lang="hu-HU" sz="2400" i="1" dirty="0" smtClean="0"/>
          </a:p>
          <a:p>
            <a:pPr lvl="3"/>
            <a:endParaRPr lang="hu-HU" sz="2400" dirty="0"/>
          </a:p>
        </p:txBody>
      </p:sp>
    </p:spTree>
    <p:extLst>
      <p:ext uri="{BB962C8B-B14F-4D97-AF65-F5344CB8AC3E}">
        <p14:creationId xmlns:p14="http://schemas.microsoft.com/office/powerpoint/2010/main" val="922565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755576" y="2109873"/>
            <a:ext cx="7776864" cy="2062103"/>
          </a:xfrm>
          <a:prstGeom prst="rect">
            <a:avLst/>
          </a:prstGeom>
        </p:spPr>
        <p:txBody>
          <a:bodyPr wrap="square">
            <a:spAutoFit/>
          </a:bodyPr>
          <a:lstStyle/>
          <a:p>
            <a:pPr algn="ctr"/>
            <a:r>
              <a:rPr lang="hu-HU" sz="3200" dirty="0" smtClean="0"/>
              <a:t>IV. Az 1870</a:t>
            </a:r>
            <a:r>
              <a:rPr lang="hu-HU" sz="3200" dirty="0">
                <a:sym typeface="Symbol"/>
              </a:rPr>
              <a:t>90-es évek eseményeiről: a </a:t>
            </a:r>
            <a:r>
              <a:rPr lang="hu-HU" sz="3200" dirty="0" err="1">
                <a:sym typeface="Symbol"/>
              </a:rPr>
              <a:t>Rabbiszeminárium</a:t>
            </a:r>
            <a:r>
              <a:rPr lang="hu-HU" sz="3200" dirty="0">
                <a:sym typeface="Symbol"/>
              </a:rPr>
              <a:t> alapításáról, a felekezeti </a:t>
            </a:r>
            <a:r>
              <a:rPr lang="hu-HU" sz="3200" dirty="0" smtClean="0">
                <a:sym typeface="Symbol"/>
              </a:rPr>
              <a:t>sajtóorgánumokról </a:t>
            </a:r>
            <a:r>
              <a:rPr lang="hu-HU" sz="3200" dirty="0">
                <a:sym typeface="Symbol"/>
              </a:rPr>
              <a:t>és az IMIT megalakulásáról</a:t>
            </a:r>
          </a:p>
        </p:txBody>
      </p:sp>
    </p:spTree>
    <p:extLst>
      <p:ext uri="{BB962C8B-B14F-4D97-AF65-F5344CB8AC3E}">
        <p14:creationId xmlns:p14="http://schemas.microsoft.com/office/powerpoint/2010/main" val="4071662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04664"/>
            <a:ext cx="8229600" cy="1143000"/>
          </a:xfrm>
        </p:spPr>
        <p:txBody>
          <a:bodyPr>
            <a:noAutofit/>
          </a:bodyPr>
          <a:lstStyle/>
          <a:p>
            <a:r>
              <a:rPr lang="hu-HU" sz="3200" dirty="0" smtClean="0"/>
              <a:t>Az </a:t>
            </a:r>
            <a:r>
              <a:rPr lang="hu-HU" sz="3200" dirty="0"/>
              <a:t>1870</a:t>
            </a:r>
            <a:r>
              <a:rPr lang="hu-HU" sz="3200" dirty="0">
                <a:sym typeface="Symbol"/>
              </a:rPr>
              <a:t>90-es évek eseményeiről: a </a:t>
            </a:r>
            <a:r>
              <a:rPr lang="hu-HU" sz="3200" dirty="0" err="1">
                <a:sym typeface="Symbol"/>
              </a:rPr>
              <a:t>Rabbiszeminárium</a:t>
            </a:r>
            <a:r>
              <a:rPr lang="hu-HU" sz="3200" dirty="0">
                <a:sym typeface="Symbol"/>
              </a:rPr>
              <a:t> </a:t>
            </a:r>
            <a:r>
              <a:rPr lang="hu-HU" sz="3200" dirty="0" smtClean="0">
                <a:sym typeface="Symbol"/>
              </a:rPr>
              <a:t>alapításáról</a:t>
            </a:r>
            <a:r>
              <a:rPr lang="hu-HU" sz="3200" dirty="0">
                <a:sym typeface="Symbol"/>
              </a:rPr>
              <a:t/>
            </a:r>
            <a:br>
              <a:rPr lang="hu-HU" sz="3200" dirty="0">
                <a:sym typeface="Symbol"/>
              </a:rPr>
            </a:br>
            <a:endParaRPr lang="hu-HU" sz="3200" dirty="0"/>
          </a:p>
        </p:txBody>
      </p:sp>
      <p:sp>
        <p:nvSpPr>
          <p:cNvPr id="3" name="Tartalom helye 2"/>
          <p:cNvSpPr>
            <a:spLocks noGrp="1"/>
          </p:cNvSpPr>
          <p:nvPr>
            <p:ph idx="1"/>
          </p:nvPr>
        </p:nvSpPr>
        <p:spPr>
          <a:xfrm>
            <a:off x="457200" y="1268760"/>
            <a:ext cx="8363272" cy="5472608"/>
          </a:xfrm>
        </p:spPr>
        <p:txBody>
          <a:bodyPr>
            <a:normAutofit lnSpcReduction="10000"/>
          </a:bodyPr>
          <a:lstStyle/>
          <a:p>
            <a:r>
              <a:rPr lang="hu-HU" dirty="0" smtClean="0"/>
              <a:t>1867</a:t>
            </a:r>
            <a:r>
              <a:rPr lang="hu-HU" dirty="0"/>
              <a:t>: </a:t>
            </a:r>
            <a:r>
              <a:rPr lang="hu-HU" sz="2600" dirty="0"/>
              <a:t>kiegyezés </a:t>
            </a:r>
            <a:r>
              <a:rPr lang="hu-HU" sz="2600" dirty="0" smtClean="0"/>
              <a:t>után </a:t>
            </a:r>
          </a:p>
          <a:p>
            <a:pPr lvl="3"/>
            <a:r>
              <a:rPr lang="hu-HU" sz="2400" dirty="0" smtClean="0"/>
              <a:t>Eötvös József (vallásügyi miniszter) </a:t>
            </a:r>
            <a:r>
              <a:rPr lang="hu-HU" sz="2400" dirty="0"/>
              <a:t>liberális reformjai között </a:t>
            </a:r>
            <a:r>
              <a:rPr lang="hu-HU" sz="2400" dirty="0" smtClean="0"/>
              <a:t>: </a:t>
            </a:r>
            <a:r>
              <a:rPr lang="hu-HU" sz="2400" i="1" dirty="0" smtClean="0"/>
              <a:t>a </a:t>
            </a:r>
            <a:r>
              <a:rPr lang="hu-HU" sz="2400" i="1" dirty="0"/>
              <a:t>zsidók teljes egyenjogúsításáról </a:t>
            </a:r>
            <a:r>
              <a:rPr lang="hu-HU" sz="2400" dirty="0"/>
              <a:t>szóló </a:t>
            </a:r>
            <a:r>
              <a:rPr lang="hu-HU" sz="2400" dirty="0" smtClean="0"/>
              <a:t>1867-es törvény</a:t>
            </a:r>
          </a:p>
          <a:p>
            <a:pPr lvl="3"/>
            <a:r>
              <a:rPr lang="hu-HU" sz="2400" dirty="0" smtClean="0"/>
              <a:t>Zsidó kongresszus létrehozása – autonómia biztosítása a hitéleti és az iskoláztatási kérdések tekintetében </a:t>
            </a:r>
          </a:p>
          <a:p>
            <a:r>
              <a:rPr lang="hu-HU" dirty="0" err="1" smtClean="0"/>
              <a:t>Rabbiszeminárium</a:t>
            </a:r>
            <a:r>
              <a:rPr lang="hu-HU" dirty="0" smtClean="0"/>
              <a:t> (1877) – a zsidókra kivetett hadisarcból </a:t>
            </a:r>
          </a:p>
          <a:p>
            <a:pPr lvl="3"/>
            <a:r>
              <a:rPr lang="hu-HU" sz="2400" dirty="0" smtClean="0"/>
              <a:t>„magyar egyetem”, igen magas színvonalú oktatás, világi tudományok is</a:t>
            </a:r>
            <a:endParaRPr lang="hu-HU" sz="2400" dirty="0"/>
          </a:p>
          <a:p>
            <a:pPr lvl="3"/>
            <a:r>
              <a:rPr lang="hu-HU" sz="2400" dirty="0" smtClean="0"/>
              <a:t>1. tanári kar: </a:t>
            </a:r>
            <a:r>
              <a:rPr lang="hu-HU" sz="2400" cap="small" dirty="0" err="1" smtClean="0"/>
              <a:t>Bacher</a:t>
            </a:r>
            <a:r>
              <a:rPr lang="hu-HU" sz="2400" dirty="0" smtClean="0"/>
              <a:t> Vilmos, </a:t>
            </a:r>
            <a:r>
              <a:rPr lang="hu-HU" sz="2400" cap="small" dirty="0" smtClean="0"/>
              <a:t>Bloch</a:t>
            </a:r>
            <a:r>
              <a:rPr lang="hu-HU" sz="2400" dirty="0" smtClean="0"/>
              <a:t> Mózes, </a:t>
            </a:r>
            <a:r>
              <a:rPr lang="hu-HU" sz="2400" cap="small" dirty="0" smtClean="0"/>
              <a:t>Kaufmann</a:t>
            </a:r>
            <a:r>
              <a:rPr lang="hu-HU" sz="2400" dirty="0" smtClean="0"/>
              <a:t> Dávid stb., későbbi tanárok: </a:t>
            </a:r>
            <a:r>
              <a:rPr lang="hu-HU" sz="2400" cap="small" dirty="0" err="1" smtClean="0"/>
              <a:t>Bánóczi</a:t>
            </a:r>
            <a:r>
              <a:rPr lang="hu-HU" sz="2400" dirty="0" smtClean="0"/>
              <a:t> József, </a:t>
            </a:r>
            <a:r>
              <a:rPr lang="hu-HU" sz="2400" cap="small" dirty="0" err="1" smtClean="0"/>
              <a:t>Kohn</a:t>
            </a:r>
            <a:r>
              <a:rPr lang="hu-HU" sz="2400" dirty="0" smtClean="0"/>
              <a:t> Sámuel, </a:t>
            </a:r>
            <a:r>
              <a:rPr lang="hu-HU" sz="2400" cap="small" dirty="0" err="1" smtClean="0"/>
              <a:t>Goldziher</a:t>
            </a:r>
            <a:r>
              <a:rPr lang="hu-HU" sz="2400" dirty="0" smtClean="0"/>
              <a:t> Ignác stb. </a:t>
            </a:r>
          </a:p>
          <a:p>
            <a:pPr lvl="3"/>
            <a:endParaRPr lang="hu-HU" sz="2400" dirty="0" smtClean="0"/>
          </a:p>
          <a:p>
            <a:pPr marL="1371600" lvl="3" indent="0">
              <a:buNone/>
            </a:pPr>
            <a:endParaRPr lang="hu-HU" sz="2400" dirty="0"/>
          </a:p>
        </p:txBody>
      </p:sp>
    </p:spTree>
    <p:extLst>
      <p:ext uri="{BB962C8B-B14F-4D97-AF65-F5344CB8AC3E}">
        <p14:creationId xmlns:p14="http://schemas.microsoft.com/office/powerpoint/2010/main" val="317723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200" dirty="0" smtClean="0"/>
              <a:t>Az </a:t>
            </a:r>
            <a:r>
              <a:rPr lang="hu-HU" sz="3200" dirty="0"/>
              <a:t>1870</a:t>
            </a:r>
            <a:r>
              <a:rPr lang="hu-HU" sz="3200" dirty="0">
                <a:sym typeface="Symbol"/>
              </a:rPr>
              <a:t>90-es évek eseményeiről: </a:t>
            </a:r>
            <a:r>
              <a:rPr lang="hu-HU" sz="3200" dirty="0" smtClean="0">
                <a:sym typeface="Symbol"/>
              </a:rPr>
              <a:t>a </a:t>
            </a:r>
            <a:r>
              <a:rPr lang="hu-HU" sz="3200" dirty="0">
                <a:sym typeface="Symbol"/>
              </a:rPr>
              <a:t>felekezeti </a:t>
            </a:r>
            <a:r>
              <a:rPr lang="hu-HU" sz="3200" dirty="0" smtClean="0">
                <a:sym typeface="Symbol"/>
              </a:rPr>
              <a:t>sajtóorgánumokról</a:t>
            </a:r>
            <a:endParaRPr lang="hu-HU" sz="3200" dirty="0"/>
          </a:p>
        </p:txBody>
      </p:sp>
      <p:sp>
        <p:nvSpPr>
          <p:cNvPr id="3" name="Tartalom helye 2"/>
          <p:cNvSpPr>
            <a:spLocks noGrp="1"/>
          </p:cNvSpPr>
          <p:nvPr>
            <p:ph idx="1"/>
          </p:nvPr>
        </p:nvSpPr>
        <p:spPr/>
        <p:txBody>
          <a:bodyPr>
            <a:normAutofit lnSpcReduction="10000"/>
          </a:bodyPr>
          <a:lstStyle/>
          <a:p>
            <a:r>
              <a:rPr lang="hu-HU" dirty="0" smtClean="0"/>
              <a:t>Felekezeti közéleti sajtó</a:t>
            </a:r>
          </a:p>
          <a:p>
            <a:endParaRPr lang="hu-HU" sz="1000" dirty="0" smtClean="0"/>
          </a:p>
          <a:p>
            <a:pPr lvl="3"/>
            <a:r>
              <a:rPr lang="hu-HU" sz="2400" i="1" dirty="0" smtClean="0"/>
              <a:t>Egyenlőség </a:t>
            </a:r>
            <a:r>
              <a:rPr lang="hu-HU" sz="2400" dirty="0" smtClean="0"/>
              <a:t>(1882, </a:t>
            </a:r>
            <a:r>
              <a:rPr lang="hu-HU" sz="2400" cap="small" dirty="0" err="1" smtClean="0"/>
              <a:t>Bogdányi</a:t>
            </a:r>
            <a:r>
              <a:rPr lang="hu-HU" sz="2400" dirty="0" smtClean="0"/>
              <a:t> Mór alapította) társadalmi, politikai hetilap, benne: </a:t>
            </a:r>
            <a:r>
              <a:rPr lang="hu-HU" sz="2400" i="1" dirty="0" smtClean="0"/>
              <a:t>Magyarosodunk</a:t>
            </a:r>
            <a:r>
              <a:rPr lang="hu-HU" sz="2400" dirty="0" smtClean="0"/>
              <a:t> c. állandó rovat, </a:t>
            </a:r>
          </a:p>
          <a:p>
            <a:pPr lvl="4">
              <a:buFont typeface="Arial" panose="020B0604020202020204" pitchFamily="34" charset="0"/>
              <a:buChar char="•"/>
            </a:pPr>
            <a:r>
              <a:rPr lang="hu-HU" sz="2400" dirty="0" smtClean="0"/>
              <a:t>antiszemitizmus és az ortodoxia ellen;</a:t>
            </a:r>
          </a:p>
          <a:p>
            <a:pPr lvl="4">
              <a:buFont typeface="Arial" panose="020B0604020202020204" pitchFamily="34" charset="0"/>
              <a:buChar char="•"/>
            </a:pPr>
            <a:r>
              <a:rPr lang="hu-HU" sz="2400" dirty="0" smtClean="0"/>
              <a:t>zsidógimnázium, IMIT támogatása stb.</a:t>
            </a:r>
          </a:p>
          <a:p>
            <a:pPr lvl="4">
              <a:buFont typeface="Arial" panose="020B0604020202020204" pitchFamily="34" charset="0"/>
              <a:buChar char="•"/>
            </a:pPr>
            <a:r>
              <a:rPr lang="hu-HU" sz="2400" dirty="0" smtClean="0"/>
              <a:t>szerkesztői: </a:t>
            </a:r>
            <a:r>
              <a:rPr lang="hu-HU" sz="2400" cap="small" dirty="0" err="1" smtClean="0"/>
              <a:t>Acsády</a:t>
            </a:r>
            <a:r>
              <a:rPr lang="hu-HU" sz="2400" dirty="0" smtClean="0"/>
              <a:t> Ignác; </a:t>
            </a:r>
            <a:r>
              <a:rPr lang="hu-HU" sz="2400" cap="small" dirty="0" smtClean="0"/>
              <a:t>Szabolcsi</a:t>
            </a:r>
            <a:r>
              <a:rPr lang="hu-HU" sz="2400" dirty="0" smtClean="0"/>
              <a:t> Miksa (1886</a:t>
            </a:r>
            <a:r>
              <a:rPr lang="hu-HU" sz="2400" dirty="0" smtClean="0">
                <a:sym typeface="Symbol"/>
              </a:rPr>
              <a:t></a:t>
            </a:r>
            <a:r>
              <a:rPr lang="hu-HU" sz="2400" dirty="0" smtClean="0"/>
              <a:t>1915)</a:t>
            </a:r>
          </a:p>
          <a:p>
            <a:pPr lvl="4">
              <a:buFont typeface="Arial" panose="020B0604020202020204" pitchFamily="34" charset="0"/>
              <a:buChar char="•"/>
            </a:pPr>
            <a:r>
              <a:rPr lang="hu-HU" sz="2400" dirty="0" smtClean="0"/>
              <a:t>munkatársai: </a:t>
            </a:r>
            <a:r>
              <a:rPr lang="hu-HU" sz="2400" cap="small" dirty="0" smtClean="0"/>
              <a:t>Vázsonyi</a:t>
            </a:r>
            <a:r>
              <a:rPr lang="hu-HU" sz="2400" dirty="0" smtClean="0"/>
              <a:t> Vilmos, </a:t>
            </a:r>
            <a:r>
              <a:rPr lang="hu-HU" sz="2400" cap="small" dirty="0" err="1" smtClean="0"/>
              <a:t>Palágyi</a:t>
            </a:r>
            <a:r>
              <a:rPr lang="hu-HU" sz="2400" dirty="0" smtClean="0"/>
              <a:t> Lajos, </a:t>
            </a:r>
            <a:r>
              <a:rPr lang="hu-HU" sz="2400" cap="small" dirty="0" smtClean="0"/>
              <a:t>Ágai</a:t>
            </a:r>
            <a:r>
              <a:rPr lang="hu-HU" sz="2400" dirty="0" smtClean="0"/>
              <a:t> Adolf, </a:t>
            </a:r>
            <a:r>
              <a:rPr lang="hu-HU" sz="2400" cap="small" dirty="0" smtClean="0"/>
              <a:t>Kiss</a:t>
            </a:r>
            <a:r>
              <a:rPr lang="hu-HU" sz="2400" dirty="0" smtClean="0"/>
              <a:t> József, </a:t>
            </a:r>
            <a:r>
              <a:rPr lang="hu-HU" sz="2400" cap="small" dirty="0" smtClean="0"/>
              <a:t>Makai</a:t>
            </a:r>
            <a:r>
              <a:rPr lang="hu-HU" sz="2400" dirty="0" smtClean="0"/>
              <a:t> </a:t>
            </a:r>
            <a:r>
              <a:rPr lang="hu-HU" sz="2400" dirty="0"/>
              <a:t>Emil</a:t>
            </a:r>
            <a:r>
              <a:rPr lang="hu-HU" sz="2400" dirty="0" smtClean="0"/>
              <a:t>, </a:t>
            </a:r>
            <a:r>
              <a:rPr lang="hu-HU" sz="2400" cap="small" dirty="0" smtClean="0"/>
              <a:t>Ignotus </a:t>
            </a:r>
            <a:r>
              <a:rPr lang="hu-HU" sz="2400" dirty="0" smtClean="0"/>
              <a:t>(+ nem zsidók is!)</a:t>
            </a:r>
          </a:p>
          <a:p>
            <a:pPr lvl="3"/>
            <a:endParaRPr lang="hu-HU" sz="2400" dirty="0"/>
          </a:p>
        </p:txBody>
      </p:sp>
    </p:spTree>
    <p:extLst>
      <p:ext uri="{BB962C8B-B14F-4D97-AF65-F5344CB8AC3E}">
        <p14:creationId xmlns:p14="http://schemas.microsoft.com/office/powerpoint/2010/main" val="1362904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dirty="0"/>
              <a:t>Az 1870</a:t>
            </a:r>
            <a:r>
              <a:rPr lang="hu-HU" sz="3200" dirty="0">
                <a:sym typeface="Symbol"/>
              </a:rPr>
              <a:t>90-es évek eseményeiről: a felekezeti sajtóorgánumokról</a:t>
            </a:r>
            <a:endParaRPr lang="hu-HU" sz="3200" dirty="0"/>
          </a:p>
        </p:txBody>
      </p:sp>
      <p:sp>
        <p:nvSpPr>
          <p:cNvPr id="3" name="Tartalom helye 2"/>
          <p:cNvSpPr>
            <a:spLocks noGrp="1"/>
          </p:cNvSpPr>
          <p:nvPr>
            <p:ph idx="1"/>
          </p:nvPr>
        </p:nvSpPr>
        <p:spPr>
          <a:xfrm>
            <a:off x="457200" y="1600200"/>
            <a:ext cx="8363272" cy="4525963"/>
          </a:xfrm>
        </p:spPr>
        <p:txBody>
          <a:bodyPr>
            <a:normAutofit lnSpcReduction="10000"/>
          </a:bodyPr>
          <a:lstStyle/>
          <a:p>
            <a:r>
              <a:rPr lang="hu-HU" dirty="0" smtClean="0"/>
              <a:t>Felekezeti tudományos sajtó</a:t>
            </a:r>
          </a:p>
          <a:p>
            <a:endParaRPr lang="hu-HU" sz="1000" dirty="0" smtClean="0"/>
          </a:p>
          <a:p>
            <a:pPr lvl="3"/>
            <a:r>
              <a:rPr lang="hu-HU" sz="2400" i="1" dirty="0" smtClean="0"/>
              <a:t>Magyar Zsidó Szemle </a:t>
            </a:r>
            <a:r>
              <a:rPr lang="hu-HU" sz="2400" dirty="0" smtClean="0"/>
              <a:t>(1884): </a:t>
            </a:r>
            <a:r>
              <a:rPr lang="hu-HU" sz="2400" cap="small" dirty="0" err="1" smtClean="0"/>
              <a:t>Bacher</a:t>
            </a:r>
            <a:r>
              <a:rPr lang="hu-HU" sz="2400" dirty="0" smtClean="0"/>
              <a:t> Vilmos és </a:t>
            </a:r>
            <a:r>
              <a:rPr lang="hu-HU" sz="2400" cap="small" dirty="0" err="1" smtClean="0"/>
              <a:t>Bánóczi</a:t>
            </a:r>
            <a:r>
              <a:rPr lang="hu-HU" sz="2400" dirty="0" smtClean="0"/>
              <a:t> József szerkesztésében</a:t>
            </a:r>
          </a:p>
          <a:p>
            <a:pPr lvl="4">
              <a:buFont typeface="Arial" panose="020B0604020202020204" pitchFamily="34" charset="0"/>
              <a:buChar char="•"/>
            </a:pPr>
            <a:r>
              <a:rPr lang="hu-HU" sz="2400" dirty="0" smtClean="0"/>
              <a:t>a magyar zsidóság legmagasabb színvonalú tudományos folyóirata</a:t>
            </a:r>
          </a:p>
          <a:p>
            <a:pPr lvl="4">
              <a:buFont typeface="Arial" panose="020B0604020202020204" pitchFamily="34" charset="0"/>
              <a:buChar char="•"/>
            </a:pPr>
            <a:r>
              <a:rPr lang="hu-HU" sz="2400" dirty="0" smtClean="0"/>
              <a:t>cél: a vallás és a tudomány eredményeinek összeegyeztetése</a:t>
            </a:r>
          </a:p>
          <a:p>
            <a:pPr lvl="4">
              <a:buFont typeface="Arial" panose="020B0604020202020204" pitchFamily="34" charset="0"/>
              <a:buChar char="•"/>
            </a:pPr>
            <a:r>
              <a:rPr lang="hu-HU" sz="2400" dirty="0" smtClean="0"/>
              <a:t>munkatársak:  </a:t>
            </a:r>
            <a:r>
              <a:rPr lang="hu-HU" sz="2400" cap="small" dirty="0" err="1" smtClean="0"/>
              <a:t>Goldziher</a:t>
            </a:r>
            <a:r>
              <a:rPr lang="hu-HU" sz="2400" cap="small" dirty="0" smtClean="0"/>
              <a:t> </a:t>
            </a:r>
            <a:r>
              <a:rPr lang="hu-HU" sz="2400" dirty="0" smtClean="0"/>
              <a:t>Ignác, </a:t>
            </a:r>
            <a:r>
              <a:rPr lang="hu-HU" sz="2400" cap="small" dirty="0" smtClean="0"/>
              <a:t>Kaufmann</a:t>
            </a:r>
            <a:r>
              <a:rPr lang="hu-HU" sz="2400" dirty="0" smtClean="0"/>
              <a:t> Dávid, </a:t>
            </a:r>
            <a:r>
              <a:rPr lang="hu-HU" sz="2400" cap="small" dirty="0" err="1" smtClean="0"/>
              <a:t>Löw</a:t>
            </a:r>
            <a:r>
              <a:rPr lang="hu-HU" sz="2400" dirty="0" smtClean="0"/>
              <a:t> Immánuel stb.</a:t>
            </a:r>
          </a:p>
          <a:p>
            <a:pPr lvl="4">
              <a:buFont typeface="Arial" panose="020B0604020202020204" pitchFamily="34" charset="0"/>
              <a:buChar char="•"/>
            </a:pPr>
            <a:r>
              <a:rPr lang="hu-HU" sz="2400" dirty="0" smtClean="0"/>
              <a:t>későbbi szerkesztők: </a:t>
            </a:r>
            <a:r>
              <a:rPr lang="hu-HU" sz="2400" cap="small" dirty="0" err="1" smtClean="0"/>
              <a:t>Blau</a:t>
            </a:r>
            <a:r>
              <a:rPr lang="hu-HU" sz="2400" dirty="0" smtClean="0"/>
              <a:t> Lajos és </a:t>
            </a:r>
            <a:r>
              <a:rPr lang="hu-HU" sz="2400" cap="small" dirty="0" smtClean="0"/>
              <a:t>Mezey</a:t>
            </a:r>
            <a:r>
              <a:rPr lang="hu-HU" sz="2400" dirty="0" smtClean="0"/>
              <a:t> Ferenc  (1890-től)</a:t>
            </a:r>
          </a:p>
          <a:p>
            <a:pPr lvl="3"/>
            <a:endParaRPr lang="hu-HU" sz="2400" i="1" dirty="0"/>
          </a:p>
        </p:txBody>
      </p:sp>
    </p:spTree>
    <p:extLst>
      <p:ext uri="{BB962C8B-B14F-4D97-AF65-F5344CB8AC3E}">
        <p14:creationId xmlns:p14="http://schemas.microsoft.com/office/powerpoint/2010/main" val="3308036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dirty="0"/>
              <a:t>Az 1870</a:t>
            </a:r>
            <a:r>
              <a:rPr lang="hu-HU" sz="3200" dirty="0">
                <a:sym typeface="Symbol"/>
              </a:rPr>
              <a:t>90-es évek eseményeiről: </a:t>
            </a:r>
            <a:r>
              <a:rPr lang="hu-HU" sz="3200" dirty="0" smtClean="0">
                <a:sym typeface="Symbol"/>
              </a:rPr>
              <a:t>az IMIT megalakulásáról </a:t>
            </a:r>
            <a:endParaRPr lang="hu-HU" sz="3200" dirty="0"/>
          </a:p>
        </p:txBody>
      </p:sp>
      <p:sp>
        <p:nvSpPr>
          <p:cNvPr id="3" name="Tartalom helye 2"/>
          <p:cNvSpPr>
            <a:spLocks noGrp="1"/>
          </p:cNvSpPr>
          <p:nvPr>
            <p:ph idx="1"/>
          </p:nvPr>
        </p:nvSpPr>
        <p:spPr>
          <a:xfrm>
            <a:off x="457200" y="1600200"/>
            <a:ext cx="8229600" cy="4925144"/>
          </a:xfrm>
        </p:spPr>
        <p:txBody>
          <a:bodyPr>
            <a:normAutofit lnSpcReduction="10000"/>
          </a:bodyPr>
          <a:lstStyle/>
          <a:p>
            <a:r>
              <a:rPr lang="hu-HU" dirty="0" smtClean="0"/>
              <a:t>Az Izraelita Magyar Irodalmi Társulat (IMIT)</a:t>
            </a:r>
          </a:p>
          <a:p>
            <a:pPr lvl="3"/>
            <a:r>
              <a:rPr lang="hu-HU" sz="2400" dirty="0" smtClean="0"/>
              <a:t>1894-ben alakul meg</a:t>
            </a:r>
          </a:p>
          <a:p>
            <a:pPr lvl="3"/>
            <a:r>
              <a:rPr lang="hu-HU" sz="2400" dirty="0" smtClean="0"/>
              <a:t>„célja</a:t>
            </a:r>
            <a:r>
              <a:rPr lang="hu-HU" sz="2400" dirty="0"/>
              <a:t>: a zsidóság vallásos és tudományos irodalmának, valamint felekezeti életének ismertetése </a:t>
            </a:r>
            <a:r>
              <a:rPr lang="hu-HU" sz="2400" dirty="0" smtClean="0"/>
              <a:t>idevágó </a:t>
            </a:r>
            <a:r>
              <a:rPr lang="hu-HU" sz="2400" dirty="0"/>
              <a:t>munkák kiadása </a:t>
            </a:r>
            <a:r>
              <a:rPr lang="hu-HU" sz="2400" dirty="0" smtClean="0"/>
              <a:t>és </a:t>
            </a:r>
            <a:r>
              <a:rPr lang="hu-HU" sz="2400" dirty="0"/>
              <a:t>terjesztése, nyilvános felolvasások és pályakérdések kitűzése és jutalmazása </a:t>
            </a:r>
            <a:r>
              <a:rPr lang="hu-HU" sz="2400" dirty="0" smtClean="0"/>
              <a:t>által” (</a:t>
            </a:r>
            <a:r>
              <a:rPr lang="hu-HU" sz="2400" i="1" dirty="0" smtClean="0"/>
              <a:t>Magyar Zsidó Lexikon</a:t>
            </a:r>
            <a:r>
              <a:rPr lang="hu-HU" sz="2400" dirty="0" smtClean="0"/>
              <a:t>)</a:t>
            </a:r>
          </a:p>
          <a:p>
            <a:pPr lvl="3"/>
            <a:r>
              <a:rPr lang="hu-HU" sz="2400" dirty="0" smtClean="0"/>
              <a:t>1. elnök: </a:t>
            </a:r>
            <a:r>
              <a:rPr lang="hu-HU" sz="2400" cap="small" dirty="0" err="1" smtClean="0"/>
              <a:t>Kohn</a:t>
            </a:r>
            <a:r>
              <a:rPr lang="hu-HU" sz="2400" dirty="0" smtClean="0"/>
              <a:t> Sámuel</a:t>
            </a:r>
          </a:p>
          <a:p>
            <a:pPr lvl="3"/>
            <a:r>
              <a:rPr lang="hu-HU" sz="2400" i="1" dirty="0" smtClean="0"/>
              <a:t>Évkönyv</a:t>
            </a:r>
            <a:r>
              <a:rPr lang="hu-HU" sz="2400" dirty="0" smtClean="0"/>
              <a:t>-kiadás (szerkesztők: </a:t>
            </a:r>
            <a:r>
              <a:rPr lang="hu-HU" sz="2400" cap="small" dirty="0" err="1" smtClean="0"/>
              <a:t>Bacher</a:t>
            </a:r>
            <a:r>
              <a:rPr lang="hu-HU" sz="2400" dirty="0" smtClean="0"/>
              <a:t> Vilmos, </a:t>
            </a:r>
            <a:r>
              <a:rPr lang="hu-HU" sz="2400" cap="small" dirty="0" smtClean="0"/>
              <a:t>Mezey</a:t>
            </a:r>
            <a:r>
              <a:rPr lang="hu-HU" sz="2400" dirty="0" smtClean="0"/>
              <a:t> Ferenc, </a:t>
            </a:r>
            <a:r>
              <a:rPr lang="hu-HU" sz="2400" cap="small" dirty="0" err="1" smtClean="0"/>
              <a:t>Bánóczi</a:t>
            </a:r>
            <a:r>
              <a:rPr lang="hu-HU" sz="2400" dirty="0" smtClean="0"/>
              <a:t> József )</a:t>
            </a:r>
          </a:p>
          <a:p>
            <a:pPr lvl="3"/>
            <a:r>
              <a:rPr lang="hu-HU" sz="2400" dirty="0" smtClean="0"/>
              <a:t>teljes bibliafordítás elkészítése (1898</a:t>
            </a:r>
            <a:r>
              <a:rPr lang="hu-HU" sz="2400" dirty="0" smtClean="0">
                <a:sym typeface="Symbol"/>
              </a:rPr>
              <a:t>1907</a:t>
            </a:r>
            <a:r>
              <a:rPr lang="hu-HU" sz="2400" dirty="0" smtClean="0"/>
              <a:t>): 4 kötetben, szerkesztőbizottsági tagok: </a:t>
            </a:r>
            <a:r>
              <a:rPr lang="hu-HU" sz="2400" cap="small" dirty="0" err="1" smtClean="0"/>
              <a:t>Bacher</a:t>
            </a:r>
            <a:r>
              <a:rPr lang="hu-HU" sz="2400" dirty="0" smtClean="0"/>
              <a:t> </a:t>
            </a:r>
            <a:r>
              <a:rPr lang="hu-HU" sz="2400" dirty="0"/>
              <a:t>Vilmos, </a:t>
            </a:r>
            <a:r>
              <a:rPr lang="hu-HU" sz="2400" cap="small" dirty="0" err="1"/>
              <a:t>Bánóczi</a:t>
            </a:r>
            <a:r>
              <a:rPr lang="hu-HU" sz="2400" dirty="0"/>
              <a:t> József és </a:t>
            </a:r>
            <a:r>
              <a:rPr lang="hu-HU" sz="2400" cap="small" dirty="0"/>
              <a:t>Krausz</a:t>
            </a:r>
            <a:r>
              <a:rPr lang="hu-HU" sz="2400" dirty="0"/>
              <a:t> Sámuel </a:t>
            </a:r>
            <a:endParaRPr lang="hu-HU" sz="2400" dirty="0" smtClean="0"/>
          </a:p>
        </p:txBody>
      </p:sp>
    </p:spTree>
    <p:extLst>
      <p:ext uri="{BB962C8B-B14F-4D97-AF65-F5344CB8AC3E}">
        <p14:creationId xmlns:p14="http://schemas.microsoft.com/office/powerpoint/2010/main" val="2573478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43608" y="2411150"/>
            <a:ext cx="7632848" cy="1569660"/>
          </a:xfrm>
          <a:prstGeom prst="rect">
            <a:avLst/>
          </a:prstGeom>
        </p:spPr>
        <p:txBody>
          <a:bodyPr wrap="square">
            <a:spAutoFit/>
          </a:bodyPr>
          <a:lstStyle/>
          <a:p>
            <a:pPr algn="ctr"/>
            <a:r>
              <a:rPr lang="hu-HU" sz="3200" dirty="0" smtClean="0">
                <a:sym typeface="Symbol"/>
              </a:rPr>
              <a:t>V. Zsidók </a:t>
            </a:r>
            <a:r>
              <a:rPr lang="hu-HU" sz="3200" dirty="0">
                <a:sym typeface="Symbol"/>
              </a:rPr>
              <a:t>a szépirodalomban a kiegyezés után (</a:t>
            </a:r>
            <a:r>
              <a:rPr lang="hu-HU" sz="3200" cap="small" dirty="0" err="1">
                <a:sym typeface="Symbol"/>
              </a:rPr>
              <a:t>Ormódi</a:t>
            </a:r>
            <a:r>
              <a:rPr lang="hu-HU" sz="3200" dirty="0">
                <a:sym typeface="Symbol"/>
              </a:rPr>
              <a:t> Bertalan, </a:t>
            </a:r>
            <a:r>
              <a:rPr lang="hu-HU" sz="3200" cap="small" dirty="0">
                <a:sym typeface="Symbol"/>
              </a:rPr>
              <a:t>Kiss</a:t>
            </a:r>
            <a:r>
              <a:rPr lang="hu-HU" sz="3200" dirty="0">
                <a:sym typeface="Symbol"/>
              </a:rPr>
              <a:t> József, </a:t>
            </a:r>
            <a:r>
              <a:rPr lang="hu-HU" sz="3200" cap="small" dirty="0">
                <a:sym typeface="Symbol"/>
              </a:rPr>
              <a:t>Dóczi</a:t>
            </a:r>
            <a:r>
              <a:rPr lang="hu-HU" sz="3200" dirty="0">
                <a:sym typeface="Symbol"/>
              </a:rPr>
              <a:t> Lajos, </a:t>
            </a:r>
            <a:r>
              <a:rPr lang="hu-HU" sz="3200" cap="small" dirty="0">
                <a:sym typeface="Symbol"/>
              </a:rPr>
              <a:t>Ágai</a:t>
            </a:r>
            <a:r>
              <a:rPr lang="hu-HU" sz="3200" dirty="0">
                <a:sym typeface="Symbol"/>
              </a:rPr>
              <a:t> Adolf)</a:t>
            </a:r>
          </a:p>
        </p:txBody>
      </p:sp>
    </p:spTree>
    <p:extLst>
      <p:ext uri="{BB962C8B-B14F-4D97-AF65-F5344CB8AC3E}">
        <p14:creationId xmlns:p14="http://schemas.microsoft.com/office/powerpoint/2010/main" val="1820827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dirty="0">
                <a:sym typeface="Symbol"/>
              </a:rPr>
              <a:t>Zsidók a szépirodalomban a kiegyezés </a:t>
            </a:r>
            <a:r>
              <a:rPr lang="hu-HU" sz="3200" dirty="0" smtClean="0">
                <a:sym typeface="Symbol"/>
              </a:rPr>
              <a:t>után</a:t>
            </a:r>
            <a:endParaRPr lang="hu-HU" sz="3200" dirty="0"/>
          </a:p>
        </p:txBody>
      </p:sp>
      <p:sp>
        <p:nvSpPr>
          <p:cNvPr id="3" name="Tartalom helye 2"/>
          <p:cNvSpPr>
            <a:spLocks noGrp="1"/>
          </p:cNvSpPr>
          <p:nvPr>
            <p:ph idx="1"/>
          </p:nvPr>
        </p:nvSpPr>
        <p:spPr/>
        <p:txBody>
          <a:bodyPr/>
          <a:lstStyle/>
          <a:p>
            <a:r>
              <a:rPr lang="hu-HU" cap="small" dirty="0" err="1" smtClean="0"/>
              <a:t>Ormódi</a:t>
            </a:r>
            <a:r>
              <a:rPr lang="hu-HU" dirty="0" smtClean="0"/>
              <a:t> Bertalan (1836</a:t>
            </a:r>
            <a:r>
              <a:rPr lang="hu-HU" dirty="0" smtClean="0">
                <a:sym typeface="Symbol"/>
              </a:rPr>
              <a:t>1869</a:t>
            </a:r>
            <a:r>
              <a:rPr lang="hu-HU" dirty="0" smtClean="0"/>
              <a:t>)</a:t>
            </a:r>
          </a:p>
          <a:p>
            <a:pPr lvl="3"/>
            <a:r>
              <a:rPr lang="hu-HU" sz="2400" dirty="0" smtClean="0"/>
              <a:t>költő, hírlapíró, szerkesztő, kiadó </a:t>
            </a:r>
          </a:p>
          <a:p>
            <a:pPr lvl="3"/>
            <a:r>
              <a:rPr lang="hu-HU" sz="2400" dirty="0" smtClean="0"/>
              <a:t>nemcsak zsidó témák, nemcsak hazafias témák, hanem szerelmi költészet is, valamint a szabadság megéneklése </a:t>
            </a:r>
          </a:p>
          <a:p>
            <a:pPr lvl="3"/>
            <a:r>
              <a:rPr lang="hu-HU" sz="2400" dirty="0"/>
              <a:t>ö</a:t>
            </a:r>
            <a:r>
              <a:rPr lang="hu-HU" sz="2400" dirty="0" smtClean="0"/>
              <a:t>nirónia, humor, gúny</a:t>
            </a:r>
          </a:p>
          <a:p>
            <a:pPr lvl="3"/>
            <a:r>
              <a:rPr lang="hu-HU" sz="2400" dirty="0" smtClean="0"/>
              <a:t>Arany ír (nem túl kedvező) bírálatot a </a:t>
            </a:r>
            <a:r>
              <a:rPr lang="hu-HU" sz="2400" i="1" dirty="0" smtClean="0"/>
              <a:t>Magyarhon ébredése </a:t>
            </a:r>
            <a:r>
              <a:rPr lang="hu-HU" sz="2400" dirty="0" smtClean="0"/>
              <a:t>c. kötetéről (1860), bár tehetségét méltatja</a:t>
            </a:r>
          </a:p>
          <a:p>
            <a:pPr lvl="3"/>
            <a:r>
              <a:rPr lang="hu-HU" sz="2400" cap="small" dirty="0" smtClean="0"/>
              <a:t>Kiss</a:t>
            </a:r>
            <a:r>
              <a:rPr lang="hu-HU" sz="2400" dirty="0" smtClean="0"/>
              <a:t> József előtt a legjelentősebb magyar-zsidó költő </a:t>
            </a:r>
          </a:p>
          <a:p>
            <a:pPr marL="1371600" lvl="3" indent="0">
              <a:buNone/>
            </a:pPr>
            <a:endParaRPr lang="hu-HU" sz="2400" dirty="0"/>
          </a:p>
          <a:p>
            <a:pPr marL="1371600" lvl="3" indent="0">
              <a:buNone/>
            </a:pPr>
            <a:endParaRPr lang="hu-HU" sz="2400" dirty="0" smtClean="0"/>
          </a:p>
          <a:p>
            <a:pPr marL="1371600" lvl="3" indent="0">
              <a:buNone/>
            </a:pPr>
            <a:endParaRPr lang="hu-HU" sz="2400" dirty="0" smtClean="0"/>
          </a:p>
          <a:p>
            <a:pPr marL="1371600" lvl="3" indent="0">
              <a:buNone/>
            </a:pPr>
            <a:endParaRPr lang="hu-HU" sz="2400" dirty="0"/>
          </a:p>
        </p:txBody>
      </p:sp>
    </p:spTree>
    <p:extLst>
      <p:ext uri="{BB962C8B-B14F-4D97-AF65-F5344CB8AC3E}">
        <p14:creationId xmlns:p14="http://schemas.microsoft.com/office/powerpoint/2010/main" val="1584897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88640"/>
            <a:ext cx="8229600" cy="576064"/>
          </a:xfrm>
        </p:spPr>
        <p:txBody>
          <a:bodyPr>
            <a:normAutofit fontScale="90000"/>
          </a:bodyPr>
          <a:lstStyle/>
          <a:p>
            <a:r>
              <a:rPr lang="hu-HU" sz="4000" dirty="0" smtClean="0"/>
              <a:t>Az előadás vázlata</a:t>
            </a:r>
            <a:r>
              <a:rPr lang="hu-HU" sz="3600" dirty="0" smtClean="0"/>
              <a:t/>
            </a:r>
            <a:br>
              <a:rPr lang="hu-HU" sz="3600" dirty="0" smtClean="0"/>
            </a:br>
            <a:endParaRPr lang="hu-HU" sz="3600" dirty="0"/>
          </a:p>
        </p:txBody>
      </p:sp>
      <p:sp>
        <p:nvSpPr>
          <p:cNvPr id="3" name="Tartalom helye 2"/>
          <p:cNvSpPr>
            <a:spLocks noGrp="1"/>
          </p:cNvSpPr>
          <p:nvPr>
            <p:ph idx="1"/>
          </p:nvPr>
        </p:nvSpPr>
        <p:spPr>
          <a:xfrm>
            <a:off x="107504" y="764704"/>
            <a:ext cx="8784976" cy="6093296"/>
          </a:xfrm>
        </p:spPr>
        <p:txBody>
          <a:bodyPr>
            <a:normAutofit fontScale="77500" lnSpcReduction="20000"/>
          </a:bodyPr>
          <a:lstStyle/>
          <a:p>
            <a:r>
              <a:rPr lang="hu-HU" dirty="0" smtClean="0"/>
              <a:t>I. 	Előzmények: a legkorábbi magyar-(nyelvű)zsidó szövegek</a:t>
            </a:r>
          </a:p>
          <a:p>
            <a:endParaRPr lang="hu-HU" sz="1100" dirty="0" smtClean="0"/>
          </a:p>
          <a:p>
            <a:r>
              <a:rPr lang="hu-HU" dirty="0" smtClean="0"/>
              <a:t>II. 	A 19. sz. első fele: az első magyar nyelvű </a:t>
            </a:r>
            <a:r>
              <a:rPr lang="hu-HU" dirty="0" smtClean="0">
                <a:sym typeface="Symbol"/>
              </a:rPr>
              <a:t> </a:t>
            </a:r>
            <a:r>
              <a:rPr lang="hu-HU" dirty="0" smtClean="0"/>
              <a:t>vallási </a:t>
            </a:r>
            <a:r>
              <a:rPr lang="hu-HU" dirty="0"/>
              <a:t>és politikai </a:t>
            </a:r>
            <a:r>
              <a:rPr lang="hu-HU" dirty="0" smtClean="0"/>
              <a:t>tárgyú </a:t>
            </a:r>
            <a:r>
              <a:rPr lang="hu-HU" dirty="0">
                <a:sym typeface="Symbol"/>
              </a:rPr>
              <a:t></a:t>
            </a:r>
            <a:r>
              <a:rPr lang="hu-HU" dirty="0" smtClean="0">
                <a:sym typeface="Symbol"/>
              </a:rPr>
              <a:t> </a:t>
            </a:r>
            <a:r>
              <a:rPr lang="hu-HU" dirty="0" smtClean="0"/>
              <a:t>irodalmi kísérletek</a:t>
            </a:r>
          </a:p>
          <a:p>
            <a:endParaRPr lang="hu-HU" sz="1200" dirty="0" smtClean="0"/>
          </a:p>
          <a:p>
            <a:r>
              <a:rPr lang="hu-HU" dirty="0" smtClean="0"/>
              <a:t>III. 	A magyar-zsidó irodalmi élet a forradalom és szabadságharc alatt és után</a:t>
            </a:r>
          </a:p>
          <a:p>
            <a:endParaRPr lang="hu-HU" sz="1200" dirty="0" smtClean="0"/>
          </a:p>
          <a:p>
            <a:r>
              <a:rPr lang="hu-HU" dirty="0" smtClean="0"/>
              <a:t>IV. 	Az 1870</a:t>
            </a:r>
            <a:r>
              <a:rPr lang="hu-HU" dirty="0" smtClean="0">
                <a:sym typeface="Symbol"/>
              </a:rPr>
              <a:t>90-es évek eseményeiről: a </a:t>
            </a:r>
            <a:r>
              <a:rPr lang="hu-HU" dirty="0" err="1" smtClean="0">
                <a:sym typeface="Symbol"/>
              </a:rPr>
              <a:t>Rabbiszeminárium</a:t>
            </a:r>
            <a:r>
              <a:rPr lang="hu-HU" dirty="0" smtClean="0">
                <a:sym typeface="Symbol"/>
              </a:rPr>
              <a:t> alapításáról, a felekezeti sajtóorgánumokról és az IMIT megalakulásáról</a:t>
            </a:r>
          </a:p>
          <a:p>
            <a:endParaRPr lang="hu-HU" sz="1300" dirty="0" smtClean="0">
              <a:sym typeface="Symbol"/>
            </a:endParaRPr>
          </a:p>
          <a:p>
            <a:r>
              <a:rPr lang="hu-HU" dirty="0" smtClean="0">
                <a:sym typeface="Symbol"/>
              </a:rPr>
              <a:t>V. 	Zsidók a szépirodalomban a kiegyezés után (</a:t>
            </a:r>
            <a:r>
              <a:rPr lang="hu-HU" cap="small" dirty="0" err="1" smtClean="0">
                <a:sym typeface="Symbol"/>
              </a:rPr>
              <a:t>Ormódi</a:t>
            </a:r>
            <a:r>
              <a:rPr lang="hu-HU" dirty="0" smtClean="0">
                <a:sym typeface="Symbol"/>
              </a:rPr>
              <a:t> Bertalan, </a:t>
            </a:r>
            <a:r>
              <a:rPr lang="hu-HU" cap="small" dirty="0" smtClean="0">
                <a:sym typeface="Symbol"/>
              </a:rPr>
              <a:t>Kiss</a:t>
            </a:r>
            <a:r>
              <a:rPr lang="hu-HU" dirty="0" smtClean="0">
                <a:sym typeface="Symbol"/>
              </a:rPr>
              <a:t> József, </a:t>
            </a:r>
            <a:r>
              <a:rPr lang="hu-HU" cap="small" dirty="0" smtClean="0">
                <a:sym typeface="Symbol"/>
              </a:rPr>
              <a:t>Dóczi</a:t>
            </a:r>
            <a:r>
              <a:rPr lang="hu-HU" dirty="0" smtClean="0">
                <a:sym typeface="Symbol"/>
              </a:rPr>
              <a:t> Lajos, </a:t>
            </a:r>
            <a:r>
              <a:rPr lang="hu-HU" cap="small" dirty="0" smtClean="0">
                <a:sym typeface="Symbol"/>
              </a:rPr>
              <a:t>Ágai</a:t>
            </a:r>
            <a:r>
              <a:rPr lang="hu-HU" dirty="0" smtClean="0">
                <a:sym typeface="Symbol"/>
              </a:rPr>
              <a:t> Adolf)</a:t>
            </a:r>
          </a:p>
          <a:p>
            <a:endParaRPr lang="hu-HU" sz="1300" dirty="0" smtClean="0">
              <a:sym typeface="Symbol"/>
            </a:endParaRPr>
          </a:p>
          <a:p>
            <a:r>
              <a:rPr lang="hu-HU" dirty="0" smtClean="0">
                <a:sym typeface="Symbol"/>
              </a:rPr>
              <a:t>VI. 	</a:t>
            </a:r>
            <a:r>
              <a:rPr lang="hu-HU" i="1" dirty="0" smtClean="0">
                <a:sym typeface="Symbol"/>
              </a:rPr>
              <a:t>A Hét </a:t>
            </a:r>
            <a:r>
              <a:rPr lang="hu-HU" dirty="0" smtClean="0">
                <a:sym typeface="Symbol"/>
              </a:rPr>
              <a:t> mint a </a:t>
            </a:r>
            <a:r>
              <a:rPr lang="hu-HU" i="1" dirty="0" smtClean="0">
                <a:sym typeface="Symbol"/>
              </a:rPr>
              <a:t>Nyugat</a:t>
            </a:r>
            <a:r>
              <a:rPr lang="hu-HU" dirty="0" smtClean="0">
                <a:sym typeface="Symbol"/>
              </a:rPr>
              <a:t> előfutára , és köre (</a:t>
            </a:r>
            <a:r>
              <a:rPr lang="hu-HU" cap="small" dirty="0" smtClean="0">
                <a:sym typeface="Symbol"/>
              </a:rPr>
              <a:t>Makai</a:t>
            </a:r>
            <a:r>
              <a:rPr lang="hu-HU" dirty="0" smtClean="0">
                <a:sym typeface="Symbol"/>
              </a:rPr>
              <a:t> Emil, </a:t>
            </a:r>
            <a:r>
              <a:rPr lang="hu-HU" cap="small" dirty="0" smtClean="0">
                <a:sym typeface="Symbol"/>
              </a:rPr>
              <a:t>Ignotus</a:t>
            </a:r>
            <a:r>
              <a:rPr lang="hu-HU" dirty="0" smtClean="0">
                <a:sym typeface="Symbol"/>
              </a:rPr>
              <a:t>, </a:t>
            </a:r>
            <a:r>
              <a:rPr lang="hu-HU" cap="small" dirty="0" smtClean="0">
                <a:sym typeface="Symbol"/>
              </a:rPr>
              <a:t>Szilágyi</a:t>
            </a:r>
            <a:r>
              <a:rPr lang="hu-HU" dirty="0" smtClean="0">
                <a:sym typeface="Symbol"/>
              </a:rPr>
              <a:t> Géza)</a:t>
            </a:r>
          </a:p>
          <a:p>
            <a:endParaRPr lang="hu-HU" sz="1300" dirty="0" smtClean="0">
              <a:sym typeface="Symbol"/>
            </a:endParaRPr>
          </a:p>
          <a:p>
            <a:r>
              <a:rPr lang="hu-HU" dirty="0" smtClean="0">
                <a:sym typeface="Symbol"/>
              </a:rPr>
              <a:t>VII.	A </a:t>
            </a:r>
            <a:r>
              <a:rPr lang="hu-HU" i="1" dirty="0" smtClean="0">
                <a:sym typeface="Symbol"/>
              </a:rPr>
              <a:t>Nyugat </a:t>
            </a:r>
            <a:r>
              <a:rPr lang="hu-HU" dirty="0" smtClean="0">
                <a:sym typeface="Symbol"/>
              </a:rPr>
              <a:t>és a „kanonizált”</a:t>
            </a:r>
            <a:r>
              <a:rPr lang="hu-HU" i="1" dirty="0" smtClean="0">
                <a:sym typeface="Symbol"/>
              </a:rPr>
              <a:t> </a:t>
            </a:r>
            <a:r>
              <a:rPr lang="hu-HU" dirty="0" smtClean="0">
                <a:sym typeface="Symbol"/>
              </a:rPr>
              <a:t>magyar-zsidó írók, költők (</a:t>
            </a:r>
            <a:r>
              <a:rPr lang="hu-HU" cap="small" dirty="0" smtClean="0">
                <a:sym typeface="Symbol"/>
              </a:rPr>
              <a:t>Szép</a:t>
            </a:r>
            <a:r>
              <a:rPr lang="hu-HU" dirty="0" smtClean="0">
                <a:sym typeface="Symbol"/>
              </a:rPr>
              <a:t> Ernő, </a:t>
            </a:r>
            <a:r>
              <a:rPr lang="hu-HU" cap="small" dirty="0">
                <a:sym typeface="Symbol"/>
              </a:rPr>
              <a:t>Somlyó</a:t>
            </a:r>
            <a:r>
              <a:rPr lang="hu-HU" dirty="0">
                <a:sym typeface="Symbol"/>
              </a:rPr>
              <a:t> </a:t>
            </a:r>
            <a:r>
              <a:rPr lang="hu-HU" dirty="0" smtClean="0">
                <a:sym typeface="Symbol"/>
              </a:rPr>
              <a:t>Zoltán, </a:t>
            </a:r>
            <a:r>
              <a:rPr lang="hu-HU" cap="small" dirty="0" smtClean="0">
                <a:sym typeface="Symbol"/>
              </a:rPr>
              <a:t>Füst</a:t>
            </a:r>
            <a:r>
              <a:rPr lang="hu-HU" dirty="0" smtClean="0">
                <a:sym typeface="Symbol"/>
              </a:rPr>
              <a:t> Milán stb.)</a:t>
            </a:r>
            <a:endParaRPr lang="hu-HU" i="1" dirty="0" smtClean="0">
              <a:sym typeface="Symbol"/>
            </a:endParaRPr>
          </a:p>
          <a:p>
            <a:endParaRPr lang="hu-HU" i="1" dirty="0" smtClean="0">
              <a:sym typeface="Symbol"/>
            </a:endParaRPr>
          </a:p>
          <a:p>
            <a:endParaRPr lang="hu-HU" dirty="0"/>
          </a:p>
        </p:txBody>
      </p:sp>
    </p:spTree>
    <p:extLst>
      <p:ext uri="{BB962C8B-B14F-4D97-AF65-F5344CB8AC3E}">
        <p14:creationId xmlns:p14="http://schemas.microsoft.com/office/powerpoint/2010/main" val="1121613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dirty="0">
                <a:sym typeface="Symbol"/>
              </a:rPr>
              <a:t>Zsidók a szépirodalomban a kiegyezés után</a:t>
            </a:r>
            <a:endParaRPr lang="hu-HU" sz="3200" dirty="0"/>
          </a:p>
        </p:txBody>
      </p:sp>
      <p:sp>
        <p:nvSpPr>
          <p:cNvPr id="3" name="Tartalom helye 2"/>
          <p:cNvSpPr>
            <a:spLocks noGrp="1"/>
          </p:cNvSpPr>
          <p:nvPr>
            <p:ph idx="1"/>
          </p:nvPr>
        </p:nvSpPr>
        <p:spPr>
          <a:xfrm>
            <a:off x="251520" y="1196752"/>
            <a:ext cx="8640960" cy="5328592"/>
          </a:xfrm>
        </p:spPr>
        <p:txBody>
          <a:bodyPr>
            <a:normAutofit lnSpcReduction="10000"/>
          </a:bodyPr>
          <a:lstStyle/>
          <a:p>
            <a:r>
              <a:rPr lang="hu-HU" cap="small" dirty="0" smtClean="0"/>
              <a:t>Kiss</a:t>
            </a:r>
            <a:r>
              <a:rPr lang="hu-HU" dirty="0" smtClean="0"/>
              <a:t> József (1843</a:t>
            </a:r>
            <a:r>
              <a:rPr lang="hu-HU" dirty="0" smtClean="0">
                <a:sym typeface="Symbol"/>
              </a:rPr>
              <a:t>1921</a:t>
            </a:r>
            <a:r>
              <a:rPr lang="hu-HU" dirty="0" smtClean="0"/>
              <a:t>)</a:t>
            </a:r>
          </a:p>
          <a:p>
            <a:pPr lvl="1"/>
            <a:r>
              <a:rPr lang="hu-HU" sz="2400" dirty="0" smtClean="0"/>
              <a:t>Mezőcsátról, szegény zsidó családból </a:t>
            </a:r>
            <a:r>
              <a:rPr lang="hu-HU" sz="2400" dirty="0"/>
              <a:t>származik</a:t>
            </a:r>
            <a:r>
              <a:rPr lang="hu-HU" sz="2400" dirty="0" smtClean="0"/>
              <a:t>, anyja litván menekült</a:t>
            </a:r>
          </a:p>
          <a:p>
            <a:pPr lvl="1"/>
            <a:r>
              <a:rPr lang="hu-HU" sz="2400" dirty="0" smtClean="0"/>
              <a:t>apja rabbinak szánja, de a </a:t>
            </a:r>
            <a:r>
              <a:rPr lang="hu-HU" sz="2400" dirty="0" err="1" smtClean="0"/>
              <a:t>jesivákat</a:t>
            </a:r>
            <a:r>
              <a:rPr lang="hu-HU" sz="2400" dirty="0" smtClean="0"/>
              <a:t> otthagyja, a költői pálya felé vonzódik; vándortanító, biztosító ügynök, hitközségi jegyző</a:t>
            </a:r>
          </a:p>
          <a:p>
            <a:pPr lvl="1"/>
            <a:r>
              <a:rPr lang="hu-HU" sz="2400" dirty="0" smtClean="0"/>
              <a:t>1. siker: </a:t>
            </a:r>
            <a:r>
              <a:rPr lang="hu-HU" sz="2400" i="1" dirty="0" smtClean="0"/>
              <a:t>Simon Judit </a:t>
            </a:r>
            <a:r>
              <a:rPr lang="hu-HU" sz="2400" dirty="0" smtClean="0"/>
              <a:t>c. ballada (a Kisfaludy Társaságban felolvassák): kezdetben: Arany hatása, népiesség, „zsidó felekezetű magyar parasztok”</a:t>
            </a:r>
          </a:p>
          <a:p>
            <a:pPr lvl="1"/>
            <a:r>
              <a:rPr lang="hu-HU" sz="2400" dirty="0" smtClean="0"/>
              <a:t>később: elszakadás a népnemzeti iránytól, </a:t>
            </a:r>
            <a:r>
              <a:rPr lang="hu-HU" sz="2400" dirty="0"/>
              <a:t>önálló hang, </a:t>
            </a:r>
            <a:r>
              <a:rPr lang="hu-HU" sz="2400" dirty="0" smtClean="0"/>
              <a:t>befelé fordulás, tépelődés, nagyvárosi témák </a:t>
            </a:r>
          </a:p>
          <a:p>
            <a:pPr lvl="1"/>
            <a:r>
              <a:rPr lang="hu-HU" sz="2400" dirty="0" smtClean="0"/>
              <a:t>a modern líra előfutára, „átmenetiség”</a:t>
            </a:r>
          </a:p>
          <a:p>
            <a:pPr lvl="1"/>
            <a:r>
              <a:rPr lang="hu-HU" sz="2400" i="1" dirty="0" smtClean="0"/>
              <a:t>A Hét </a:t>
            </a:r>
            <a:r>
              <a:rPr lang="hu-HU" sz="2400" dirty="0" smtClean="0"/>
              <a:t>alapító szerkesztője (1890), a Petőfi Társaság (1877) és a Kisfaludy Társaság (1914) tagja</a:t>
            </a:r>
            <a:endParaRPr lang="hu-HU" sz="2400" dirty="0"/>
          </a:p>
        </p:txBody>
      </p:sp>
    </p:spTree>
    <p:extLst>
      <p:ext uri="{BB962C8B-B14F-4D97-AF65-F5344CB8AC3E}">
        <p14:creationId xmlns:p14="http://schemas.microsoft.com/office/powerpoint/2010/main" val="773872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dirty="0">
                <a:sym typeface="Symbol"/>
              </a:rPr>
              <a:t>Zsidók a szépirodalomban a kiegyezés után</a:t>
            </a:r>
            <a:endParaRPr lang="hu-HU" sz="3200" dirty="0"/>
          </a:p>
        </p:txBody>
      </p:sp>
      <p:sp>
        <p:nvSpPr>
          <p:cNvPr id="3" name="Tartalom helye 2"/>
          <p:cNvSpPr>
            <a:spLocks noGrp="1"/>
          </p:cNvSpPr>
          <p:nvPr>
            <p:ph idx="1"/>
          </p:nvPr>
        </p:nvSpPr>
        <p:spPr>
          <a:xfrm>
            <a:off x="457200" y="1412776"/>
            <a:ext cx="8229600" cy="4968552"/>
          </a:xfrm>
        </p:spPr>
        <p:txBody>
          <a:bodyPr>
            <a:normAutofit lnSpcReduction="10000"/>
          </a:bodyPr>
          <a:lstStyle/>
          <a:p>
            <a:r>
              <a:rPr lang="hu-HU" cap="small" dirty="0" smtClean="0"/>
              <a:t>Dóczi</a:t>
            </a:r>
            <a:r>
              <a:rPr lang="hu-HU" dirty="0" smtClean="0"/>
              <a:t> (</a:t>
            </a:r>
            <a:r>
              <a:rPr lang="hu-HU" dirty="0" err="1" smtClean="0"/>
              <a:t>Dux</a:t>
            </a:r>
            <a:r>
              <a:rPr lang="hu-HU" dirty="0" smtClean="0"/>
              <a:t>) Lajos (1845</a:t>
            </a:r>
            <a:r>
              <a:rPr lang="hu-HU" dirty="0" smtClean="0">
                <a:sym typeface="Symbol"/>
              </a:rPr>
              <a:t>1918</a:t>
            </a:r>
            <a:r>
              <a:rPr lang="hu-HU" dirty="0" smtClean="0"/>
              <a:t>)</a:t>
            </a:r>
          </a:p>
          <a:p>
            <a:pPr lvl="3"/>
            <a:r>
              <a:rPr lang="hu-HU" sz="2400" dirty="0" smtClean="0"/>
              <a:t>jiddis az anyanyelve, a soproni líceumban kezd magyarul tanulni, később kiváló „tollú” publicista lesz, Bécsben jogot hallgat, a </a:t>
            </a:r>
            <a:r>
              <a:rPr lang="hu-HU" sz="2400" i="1" dirty="0" smtClean="0"/>
              <a:t>Presse</a:t>
            </a:r>
            <a:r>
              <a:rPr lang="hu-HU" sz="2400" dirty="0" smtClean="0"/>
              <a:t> munkatársa</a:t>
            </a:r>
          </a:p>
          <a:p>
            <a:pPr lvl="3"/>
            <a:r>
              <a:rPr lang="hu-HU" sz="2400" dirty="0"/>
              <a:t>g</a:t>
            </a:r>
            <a:r>
              <a:rPr lang="hu-HU" sz="2400" dirty="0" smtClean="0"/>
              <a:t>r. Andrássy Gyula mellett dolgozik Bécsben, a külügyminisztériumban: miniszteri osztálytanácsos</a:t>
            </a:r>
          </a:p>
          <a:p>
            <a:pPr lvl="3"/>
            <a:r>
              <a:rPr lang="hu-HU" sz="2400" dirty="0"/>
              <a:t>m</a:t>
            </a:r>
            <a:r>
              <a:rPr lang="hu-HU" sz="2400" dirty="0" smtClean="0"/>
              <a:t>egkeresztelkedik, bárói rangot kap</a:t>
            </a:r>
          </a:p>
          <a:p>
            <a:pPr lvl="3"/>
            <a:r>
              <a:rPr lang="hu-HU" sz="2400" dirty="0"/>
              <a:t>ü</a:t>
            </a:r>
            <a:r>
              <a:rPr lang="hu-HU" sz="2400" dirty="0" smtClean="0"/>
              <a:t>nnepelt színműíró</a:t>
            </a:r>
            <a:r>
              <a:rPr lang="hu-HU" sz="2400" dirty="0"/>
              <a:t> </a:t>
            </a:r>
            <a:endParaRPr lang="hu-HU" sz="2400" dirty="0" smtClean="0"/>
          </a:p>
          <a:p>
            <a:pPr lvl="3"/>
            <a:r>
              <a:rPr lang="hu-HU" sz="2400" dirty="0" smtClean="0"/>
              <a:t>ünnepelt műfordító (németről magyarra: Goethe-t, Schillert, és magyarról németre: Madáchot, Aranyt, Vörösmartyt </a:t>
            </a:r>
            <a:r>
              <a:rPr lang="hu-HU" sz="2400" dirty="0" smtClean="0">
                <a:sym typeface="Symbol"/>
              </a:rPr>
              <a:t> német nyelvű magyar antológia terve</a:t>
            </a:r>
            <a:r>
              <a:rPr lang="hu-HU" sz="2400" dirty="0" smtClean="0"/>
              <a:t>)</a:t>
            </a:r>
          </a:p>
          <a:p>
            <a:pPr lvl="3"/>
            <a:r>
              <a:rPr lang="hu-HU" sz="2400" dirty="0" smtClean="0"/>
              <a:t>ünnepelt publicista </a:t>
            </a:r>
          </a:p>
          <a:p>
            <a:pPr lvl="3"/>
            <a:endParaRPr lang="hu-HU" sz="2400" dirty="0" smtClean="0"/>
          </a:p>
          <a:p>
            <a:pPr lvl="3"/>
            <a:endParaRPr lang="hu-HU" sz="2400" dirty="0" smtClean="0"/>
          </a:p>
          <a:p>
            <a:endParaRPr lang="hu-HU" dirty="0"/>
          </a:p>
        </p:txBody>
      </p:sp>
    </p:spTree>
    <p:extLst>
      <p:ext uri="{BB962C8B-B14F-4D97-AF65-F5344CB8AC3E}">
        <p14:creationId xmlns:p14="http://schemas.microsoft.com/office/powerpoint/2010/main" val="2077203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76672"/>
            <a:ext cx="8229600" cy="1143000"/>
          </a:xfrm>
        </p:spPr>
        <p:txBody>
          <a:bodyPr>
            <a:normAutofit/>
          </a:bodyPr>
          <a:lstStyle/>
          <a:p>
            <a:r>
              <a:rPr lang="hu-HU" sz="3200" dirty="0">
                <a:sym typeface="Symbol"/>
              </a:rPr>
              <a:t>Zsidók a szépirodalomban a kiegyezés </a:t>
            </a:r>
            <a:r>
              <a:rPr lang="hu-HU" sz="3200" dirty="0" smtClean="0">
                <a:sym typeface="Symbol"/>
              </a:rPr>
              <a:t>után</a:t>
            </a:r>
            <a:br>
              <a:rPr lang="hu-HU" sz="3200" dirty="0" smtClean="0">
                <a:sym typeface="Symbol"/>
              </a:rPr>
            </a:br>
            <a:endParaRPr lang="hu-HU" sz="3200" dirty="0"/>
          </a:p>
        </p:txBody>
      </p:sp>
      <p:sp>
        <p:nvSpPr>
          <p:cNvPr id="3" name="Tartalom helye 2"/>
          <p:cNvSpPr>
            <a:spLocks noGrp="1"/>
          </p:cNvSpPr>
          <p:nvPr>
            <p:ph idx="1"/>
          </p:nvPr>
        </p:nvSpPr>
        <p:spPr>
          <a:xfrm>
            <a:off x="251520" y="1412776"/>
            <a:ext cx="8435280" cy="5040560"/>
          </a:xfrm>
        </p:spPr>
        <p:txBody>
          <a:bodyPr>
            <a:normAutofit/>
          </a:bodyPr>
          <a:lstStyle/>
          <a:p>
            <a:r>
              <a:rPr lang="hu-HU" cap="small" dirty="0" smtClean="0"/>
              <a:t>Ágai</a:t>
            </a:r>
            <a:r>
              <a:rPr lang="hu-HU" dirty="0" smtClean="0"/>
              <a:t> (</a:t>
            </a:r>
            <a:r>
              <a:rPr lang="hu-HU" dirty="0" err="1" smtClean="0"/>
              <a:t>Rosenzweig</a:t>
            </a:r>
            <a:r>
              <a:rPr lang="hu-HU" dirty="0" smtClean="0"/>
              <a:t>) Adolf (1836</a:t>
            </a:r>
            <a:r>
              <a:rPr lang="hu-HU" dirty="0" smtClean="0">
                <a:sym typeface="Symbol"/>
              </a:rPr>
              <a:t>1916</a:t>
            </a:r>
            <a:r>
              <a:rPr lang="hu-HU" dirty="0" smtClean="0"/>
              <a:t>)</a:t>
            </a:r>
          </a:p>
          <a:p>
            <a:endParaRPr lang="hu-HU" sz="1000" dirty="0" smtClean="0"/>
          </a:p>
          <a:p>
            <a:pPr lvl="3"/>
            <a:r>
              <a:rPr lang="hu-HU" sz="2400" dirty="0" smtClean="0"/>
              <a:t>a család Galíciából származik, 5 éves kora után tanul meg magyarul</a:t>
            </a:r>
          </a:p>
          <a:p>
            <a:pPr lvl="3"/>
            <a:r>
              <a:rPr lang="hu-HU" sz="2400" dirty="0" smtClean="0"/>
              <a:t>nagykőrösi, </a:t>
            </a:r>
            <a:r>
              <a:rPr lang="hu-HU" sz="2400" dirty="0" err="1" smtClean="0"/>
              <a:t>nagyabonyi</a:t>
            </a:r>
            <a:r>
              <a:rPr lang="hu-HU" sz="2400" dirty="0" smtClean="0"/>
              <a:t>, pesti diákévek (12 évesen márciusi ifjú), később bejárja a fél világot</a:t>
            </a:r>
          </a:p>
          <a:p>
            <a:pPr lvl="3"/>
            <a:r>
              <a:rPr lang="hu-HU" sz="2400" dirty="0"/>
              <a:t>s</a:t>
            </a:r>
            <a:r>
              <a:rPr lang="hu-HU" sz="2400" dirty="0" smtClean="0"/>
              <a:t>zámos nyelven beszél, ír, fordít </a:t>
            </a:r>
          </a:p>
          <a:p>
            <a:pPr lvl="3"/>
            <a:r>
              <a:rPr lang="hu-HU" sz="2400" dirty="0" smtClean="0"/>
              <a:t>tárcákat</a:t>
            </a:r>
            <a:r>
              <a:rPr lang="hu-HU" sz="2400" dirty="0"/>
              <a:t>, csattanós </a:t>
            </a:r>
            <a:r>
              <a:rPr lang="hu-HU" sz="2400" dirty="0" smtClean="0"/>
              <a:t>történeteket publikál különböző újságokban </a:t>
            </a:r>
          </a:p>
          <a:p>
            <a:pPr lvl="3"/>
            <a:r>
              <a:rPr lang="hu-HU" sz="2400" i="1" dirty="0" smtClean="0"/>
              <a:t>Borsszem Jankó </a:t>
            </a:r>
            <a:r>
              <a:rPr lang="hu-HU" sz="2400" dirty="0" smtClean="0"/>
              <a:t>c. politikai-közéleti élclap elindítása (1868), szerkesztése, </a:t>
            </a:r>
            <a:r>
              <a:rPr lang="hu-HU" sz="2400" i="1" dirty="0" smtClean="0"/>
              <a:t>Csicseri Bors-</a:t>
            </a:r>
            <a:r>
              <a:rPr lang="hu-HU" sz="2400" dirty="0" smtClean="0"/>
              <a:t>álnéven publikálás benne</a:t>
            </a:r>
          </a:p>
          <a:p>
            <a:pPr lvl="3"/>
            <a:endParaRPr lang="hu-HU" sz="2600" dirty="0" smtClean="0"/>
          </a:p>
          <a:p>
            <a:pPr lvl="3"/>
            <a:endParaRPr lang="hu-HU" sz="2600" dirty="0"/>
          </a:p>
        </p:txBody>
      </p:sp>
    </p:spTree>
    <p:extLst>
      <p:ext uri="{BB962C8B-B14F-4D97-AF65-F5344CB8AC3E}">
        <p14:creationId xmlns:p14="http://schemas.microsoft.com/office/powerpoint/2010/main" val="1012874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51520" y="846138"/>
            <a:ext cx="8640960" cy="6001643"/>
          </a:xfrm>
          <a:prstGeom prst="rect">
            <a:avLst/>
          </a:prstGeom>
        </p:spPr>
        <p:txBody>
          <a:bodyPr wrap="square">
            <a:spAutoFit/>
          </a:bodyPr>
          <a:lstStyle/>
          <a:p>
            <a:pPr marL="342900" indent="-342900">
              <a:buFont typeface="Arial" panose="020B0604020202020204" pitchFamily="34" charset="0"/>
              <a:buChar char="•"/>
            </a:pPr>
            <a:r>
              <a:rPr lang="hu-HU" sz="2400" dirty="0"/>
              <a:t>Hatalmas </a:t>
            </a:r>
            <a:r>
              <a:rPr lang="hu-HU" sz="2400" dirty="0" smtClean="0"/>
              <a:t>példányszámú lap, célközönsége: </a:t>
            </a:r>
            <a:r>
              <a:rPr lang="hu-HU" sz="2400" dirty="0"/>
              <a:t>pesti zsidóság</a:t>
            </a:r>
          </a:p>
          <a:p>
            <a:pPr marL="342900" indent="-342900">
              <a:buFont typeface="Arial" panose="020B0604020202020204" pitchFamily="34" charset="0"/>
              <a:buChar char="•"/>
            </a:pPr>
            <a:r>
              <a:rPr lang="hu-HU" sz="2400" dirty="0" smtClean="0"/>
              <a:t>Zseniális karikaturisták (Karel </a:t>
            </a:r>
            <a:r>
              <a:rPr lang="hu-HU" sz="2400" cap="small" dirty="0" err="1" smtClean="0"/>
              <a:t>Klic</a:t>
            </a:r>
            <a:r>
              <a:rPr lang="hu-HU" sz="2400" dirty="0" smtClean="0"/>
              <a:t>, </a:t>
            </a:r>
            <a:r>
              <a:rPr lang="hu-HU" sz="2400" cap="small" dirty="0" smtClean="0"/>
              <a:t>Jankó</a:t>
            </a:r>
            <a:r>
              <a:rPr lang="hu-HU" sz="2400" dirty="0" smtClean="0"/>
              <a:t> János, </a:t>
            </a:r>
            <a:r>
              <a:rPr lang="hu-HU" sz="2400" cap="small" dirty="0" smtClean="0"/>
              <a:t>Faragó</a:t>
            </a:r>
            <a:r>
              <a:rPr lang="hu-HU" sz="2400" dirty="0" smtClean="0"/>
              <a:t> József)</a:t>
            </a:r>
          </a:p>
          <a:p>
            <a:pPr marL="342900" indent="-342900">
              <a:buFont typeface="Arial" panose="020B0604020202020204" pitchFamily="34" charset="0"/>
              <a:buChar char="•"/>
            </a:pPr>
            <a:r>
              <a:rPr lang="hu-HU" sz="2400" dirty="0" smtClean="0"/>
              <a:t>Illusztris szerkesztőség (</a:t>
            </a:r>
            <a:r>
              <a:rPr lang="hu-HU" sz="2400" cap="small" dirty="0" smtClean="0"/>
              <a:t>Ágai</a:t>
            </a:r>
            <a:r>
              <a:rPr lang="hu-HU" sz="2400" dirty="0" smtClean="0"/>
              <a:t> Adolf, </a:t>
            </a:r>
            <a:r>
              <a:rPr lang="hu-HU" sz="2400" cap="small" dirty="0" smtClean="0"/>
              <a:t>Heltai</a:t>
            </a:r>
            <a:r>
              <a:rPr lang="hu-HU" sz="2400" dirty="0" smtClean="0"/>
              <a:t> Jenő stb.), munkatársak</a:t>
            </a:r>
          </a:p>
          <a:p>
            <a:pPr marL="342900" indent="-342900">
              <a:buFont typeface="Arial" panose="020B0604020202020204" pitchFamily="34" charset="0"/>
              <a:buChar char="•"/>
            </a:pPr>
            <a:endParaRPr lang="hu-HU" sz="1000" dirty="0" smtClean="0"/>
          </a:p>
          <a:p>
            <a:r>
              <a:rPr lang="hu-HU" sz="2400" i="1" dirty="0" smtClean="0"/>
              <a:t>Állandó figurák:</a:t>
            </a:r>
          </a:p>
          <a:p>
            <a:r>
              <a:rPr lang="hu-HU" sz="2400" i="1" dirty="0" smtClean="0"/>
              <a:t>	</a:t>
            </a:r>
            <a:r>
              <a:rPr lang="hu-HU" sz="2400" i="1" dirty="0" err="1" smtClean="0"/>
              <a:t>Lengenádfalvay</a:t>
            </a:r>
            <a:r>
              <a:rPr lang="hu-HU" sz="2400" i="1" dirty="0" smtClean="0"/>
              <a:t> Kotlik </a:t>
            </a:r>
            <a:r>
              <a:rPr lang="hu-HU" sz="2400" i="1" dirty="0" err="1" smtClean="0"/>
              <a:t>Zirzabella</a:t>
            </a:r>
            <a:r>
              <a:rPr lang="hu-HU" sz="2400" dirty="0" smtClean="0"/>
              <a:t> (dúskeblű honleány, 		szélbali honhölgy)</a:t>
            </a:r>
          </a:p>
          <a:p>
            <a:r>
              <a:rPr lang="hu-HU" sz="2400" i="1" dirty="0" smtClean="0"/>
              <a:t>	Mihaszna </a:t>
            </a:r>
            <a:r>
              <a:rPr lang="hu-HU" sz="2400" i="1" dirty="0"/>
              <a:t>András</a:t>
            </a:r>
            <a:r>
              <a:rPr lang="hu-HU" sz="2400" dirty="0"/>
              <a:t> (rendőr)</a:t>
            </a:r>
          </a:p>
          <a:p>
            <a:r>
              <a:rPr lang="hu-HU" sz="2400" i="1" dirty="0" smtClean="0"/>
              <a:t>	Mokány </a:t>
            </a:r>
            <a:r>
              <a:rPr lang="hu-HU" sz="2400" i="1" dirty="0"/>
              <a:t>Berci, </a:t>
            </a:r>
            <a:r>
              <a:rPr lang="hu-HU" sz="2400" i="1" dirty="0" err="1"/>
              <a:t>dömbszögi</a:t>
            </a:r>
            <a:r>
              <a:rPr lang="hu-HU" sz="2400" i="1" dirty="0"/>
              <a:t> és </a:t>
            </a:r>
            <a:r>
              <a:rPr lang="hu-HU" sz="2400" i="1" dirty="0" err="1"/>
              <a:t>bugaczi</a:t>
            </a:r>
            <a:r>
              <a:rPr lang="hu-HU" sz="2400" i="1" dirty="0"/>
              <a:t> </a:t>
            </a:r>
            <a:r>
              <a:rPr lang="hu-HU" sz="2400" i="1" dirty="0" err="1"/>
              <a:t>nömös</a:t>
            </a:r>
            <a:r>
              <a:rPr lang="hu-HU" sz="2400" dirty="0"/>
              <a:t> (vidéki </a:t>
            </a:r>
            <a:r>
              <a:rPr lang="hu-HU" sz="2400" dirty="0" smtClean="0"/>
              <a:t>			földesúr</a:t>
            </a:r>
            <a:r>
              <a:rPr lang="hu-HU" sz="2400" dirty="0"/>
              <a:t>)</a:t>
            </a:r>
          </a:p>
          <a:p>
            <a:r>
              <a:rPr lang="hu-HU" sz="2400" i="1" dirty="0" smtClean="0"/>
              <a:t>	</a:t>
            </a:r>
            <a:r>
              <a:rPr lang="hu-HU" sz="2400" i="1" dirty="0" err="1" smtClean="0"/>
              <a:t>Sanyaró</a:t>
            </a:r>
            <a:r>
              <a:rPr lang="hu-HU" sz="2400" i="1" dirty="0" smtClean="0"/>
              <a:t> </a:t>
            </a:r>
            <a:r>
              <a:rPr lang="hu-HU" sz="2400" i="1" dirty="0"/>
              <a:t>Vendel</a:t>
            </a:r>
            <a:r>
              <a:rPr lang="hu-HU" sz="2400" dirty="0"/>
              <a:t> (köztisztviselő</a:t>
            </a:r>
            <a:r>
              <a:rPr lang="hu-HU" sz="2400" dirty="0" smtClean="0"/>
              <a:t>)</a:t>
            </a:r>
          </a:p>
          <a:p>
            <a:r>
              <a:rPr lang="hu-HU" sz="2400" dirty="0" smtClean="0"/>
              <a:t>	</a:t>
            </a:r>
            <a:r>
              <a:rPr lang="hu-HU" sz="2400" i="1" dirty="0" smtClean="0"/>
              <a:t>Minden Áron </a:t>
            </a:r>
            <a:r>
              <a:rPr lang="hu-HU" sz="2400" dirty="0" smtClean="0"/>
              <a:t>(jellemtelen néppárti zsidó, 				</a:t>
            </a:r>
            <a:r>
              <a:rPr lang="hu-HU" sz="2400" dirty="0" err="1" smtClean="0"/>
              <a:t>exképviselőjelölt</a:t>
            </a:r>
            <a:r>
              <a:rPr lang="hu-HU" sz="2400" dirty="0" smtClean="0"/>
              <a:t>)</a:t>
            </a:r>
            <a:endParaRPr lang="hu-HU" sz="2400" dirty="0"/>
          </a:p>
          <a:p>
            <a:r>
              <a:rPr lang="hu-HU" sz="2400" i="1" dirty="0" smtClean="0"/>
              <a:t>	Spitzig </a:t>
            </a:r>
            <a:r>
              <a:rPr lang="hu-HU" sz="2400" i="1" dirty="0" err="1"/>
              <a:t>Iczig</a:t>
            </a:r>
            <a:r>
              <a:rPr lang="hu-HU" sz="2400" dirty="0"/>
              <a:t> (</a:t>
            </a:r>
            <a:r>
              <a:rPr lang="hu-HU" sz="2400" dirty="0" err="1"/>
              <a:t>ischmeretesch</a:t>
            </a:r>
            <a:r>
              <a:rPr lang="hu-HU" sz="2400" dirty="0"/>
              <a:t> </a:t>
            </a:r>
            <a:r>
              <a:rPr lang="hu-HU" sz="2400" dirty="0" err="1"/>
              <a:t>hazaphi</a:t>
            </a:r>
            <a:r>
              <a:rPr lang="hu-HU" sz="2400" dirty="0"/>
              <a:t> és </a:t>
            </a:r>
            <a:r>
              <a:rPr lang="hu-HU" sz="2400" dirty="0" err="1"/>
              <a:t>tscholádapa</a:t>
            </a:r>
            <a:r>
              <a:rPr lang="hu-HU" sz="2400" dirty="0"/>
              <a:t>)</a:t>
            </a:r>
          </a:p>
          <a:p>
            <a:r>
              <a:rPr lang="hu-HU" sz="2400" i="1" dirty="0" smtClean="0"/>
              <a:t>	Tömb </a:t>
            </a:r>
            <a:r>
              <a:rPr lang="hu-HU" sz="2400" i="1" dirty="0"/>
              <a:t>Szilárd</a:t>
            </a:r>
            <a:r>
              <a:rPr lang="hu-HU" sz="2400" dirty="0"/>
              <a:t> (professzor)</a:t>
            </a:r>
          </a:p>
          <a:p>
            <a:r>
              <a:rPr lang="hu-HU" sz="2400" i="1" dirty="0" smtClean="0"/>
              <a:t>	mucsaiak</a:t>
            </a:r>
            <a:r>
              <a:rPr lang="hu-HU" sz="2400" dirty="0" smtClean="0"/>
              <a:t> </a:t>
            </a:r>
            <a:r>
              <a:rPr lang="hu-HU" sz="2400" dirty="0"/>
              <a:t>(elmaradt vidékiek)</a:t>
            </a:r>
          </a:p>
        </p:txBody>
      </p:sp>
      <p:sp>
        <p:nvSpPr>
          <p:cNvPr id="3" name="Cím 1"/>
          <p:cNvSpPr txBox="1">
            <a:spLocks/>
          </p:cNvSpPr>
          <p:nvPr/>
        </p:nvSpPr>
        <p:spPr>
          <a:xfrm>
            <a:off x="442570" y="29605"/>
            <a:ext cx="8229600" cy="49006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u-HU" sz="3200" dirty="0" smtClean="0"/>
              <a:t>A </a:t>
            </a:r>
            <a:r>
              <a:rPr lang="hu-HU" sz="3200" i="1" dirty="0" smtClean="0"/>
              <a:t>Borsszem Jankó</a:t>
            </a:r>
            <a:r>
              <a:rPr lang="hu-HU" sz="3200" dirty="0" smtClean="0"/>
              <a:t>ról (1868</a:t>
            </a:r>
            <a:r>
              <a:rPr lang="hu-HU" sz="3200" dirty="0" smtClean="0">
                <a:sym typeface="Symbol"/>
              </a:rPr>
              <a:t>1938</a:t>
            </a:r>
            <a:r>
              <a:rPr lang="hu-HU" sz="3200" dirty="0" smtClean="0"/>
              <a:t>)</a:t>
            </a:r>
          </a:p>
        </p:txBody>
      </p:sp>
    </p:spTree>
    <p:extLst>
      <p:ext uri="{BB962C8B-B14F-4D97-AF65-F5344CB8AC3E}">
        <p14:creationId xmlns:p14="http://schemas.microsoft.com/office/powerpoint/2010/main" val="3816914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39552" y="2204864"/>
            <a:ext cx="8229600" cy="2088232"/>
          </a:xfrm>
        </p:spPr>
        <p:txBody>
          <a:bodyPr>
            <a:normAutofit/>
          </a:bodyPr>
          <a:lstStyle/>
          <a:p>
            <a:r>
              <a:rPr lang="hu-HU" sz="3200" dirty="0" smtClean="0">
                <a:sym typeface="Symbol"/>
              </a:rPr>
              <a:t>VI. </a:t>
            </a:r>
            <a:r>
              <a:rPr lang="hu-HU" sz="3200" i="1" dirty="0" smtClean="0">
                <a:sym typeface="Symbol"/>
              </a:rPr>
              <a:t>A </a:t>
            </a:r>
            <a:r>
              <a:rPr lang="hu-HU" sz="3200" i="1" dirty="0">
                <a:sym typeface="Symbol"/>
              </a:rPr>
              <a:t>Hét </a:t>
            </a:r>
            <a:r>
              <a:rPr lang="hu-HU" sz="3200" dirty="0">
                <a:sym typeface="Symbol"/>
              </a:rPr>
              <a:t> mint a </a:t>
            </a:r>
            <a:r>
              <a:rPr lang="hu-HU" sz="3200" i="1" dirty="0">
                <a:sym typeface="Symbol"/>
              </a:rPr>
              <a:t>Nyugat</a:t>
            </a:r>
            <a:r>
              <a:rPr lang="hu-HU" sz="3200" dirty="0">
                <a:sym typeface="Symbol"/>
              </a:rPr>
              <a:t> előfutára , és köre (</a:t>
            </a:r>
            <a:r>
              <a:rPr lang="hu-HU" sz="3200" cap="small" dirty="0">
                <a:sym typeface="Symbol"/>
              </a:rPr>
              <a:t>Makai</a:t>
            </a:r>
            <a:r>
              <a:rPr lang="hu-HU" sz="3200" dirty="0">
                <a:sym typeface="Symbol"/>
              </a:rPr>
              <a:t> Emil, </a:t>
            </a:r>
            <a:r>
              <a:rPr lang="hu-HU" sz="3200" cap="small" dirty="0">
                <a:sym typeface="Symbol"/>
              </a:rPr>
              <a:t>Ignotus</a:t>
            </a:r>
            <a:r>
              <a:rPr lang="hu-HU" sz="3200" dirty="0">
                <a:sym typeface="Symbol"/>
              </a:rPr>
              <a:t>, </a:t>
            </a:r>
            <a:r>
              <a:rPr lang="hu-HU" sz="3200" cap="small" dirty="0">
                <a:sym typeface="Symbol"/>
              </a:rPr>
              <a:t>Szilágyi</a:t>
            </a:r>
            <a:r>
              <a:rPr lang="hu-HU" sz="3200" dirty="0">
                <a:sym typeface="Symbol"/>
              </a:rPr>
              <a:t> Géza)</a:t>
            </a:r>
            <a:br>
              <a:rPr lang="hu-HU" sz="3200" dirty="0">
                <a:sym typeface="Symbol"/>
              </a:rPr>
            </a:br>
            <a:endParaRPr lang="hu-HU" sz="3200" dirty="0"/>
          </a:p>
        </p:txBody>
      </p:sp>
    </p:spTree>
    <p:extLst>
      <p:ext uri="{BB962C8B-B14F-4D97-AF65-F5344CB8AC3E}">
        <p14:creationId xmlns:p14="http://schemas.microsoft.com/office/powerpoint/2010/main" val="2531982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i="1" dirty="0">
                <a:sym typeface="Symbol"/>
              </a:rPr>
              <a:t>A Hét </a:t>
            </a:r>
            <a:r>
              <a:rPr lang="hu-HU" sz="3200" dirty="0">
                <a:sym typeface="Symbol"/>
              </a:rPr>
              <a:t> mint a </a:t>
            </a:r>
            <a:r>
              <a:rPr lang="hu-HU" sz="3200" i="1" dirty="0">
                <a:sym typeface="Symbol"/>
              </a:rPr>
              <a:t>Nyugat</a:t>
            </a:r>
            <a:r>
              <a:rPr lang="hu-HU" sz="3200" dirty="0">
                <a:sym typeface="Symbol"/>
              </a:rPr>
              <a:t> </a:t>
            </a:r>
            <a:r>
              <a:rPr lang="hu-HU" sz="3200" dirty="0" smtClean="0">
                <a:sym typeface="Symbol"/>
              </a:rPr>
              <a:t>előfutára</a:t>
            </a:r>
            <a:endParaRPr lang="hu-HU" sz="3200" dirty="0"/>
          </a:p>
        </p:txBody>
      </p:sp>
      <p:sp>
        <p:nvSpPr>
          <p:cNvPr id="3" name="Tartalom helye 2"/>
          <p:cNvSpPr>
            <a:spLocks noGrp="1"/>
          </p:cNvSpPr>
          <p:nvPr>
            <p:ph idx="1"/>
          </p:nvPr>
        </p:nvSpPr>
        <p:spPr>
          <a:xfrm>
            <a:off x="457200" y="1412776"/>
            <a:ext cx="8229600" cy="4713387"/>
          </a:xfrm>
        </p:spPr>
        <p:txBody>
          <a:bodyPr>
            <a:normAutofit lnSpcReduction="10000"/>
          </a:bodyPr>
          <a:lstStyle/>
          <a:p>
            <a:r>
              <a:rPr lang="hu-HU" i="1" dirty="0" smtClean="0"/>
              <a:t>A Hét </a:t>
            </a:r>
            <a:r>
              <a:rPr lang="hu-HU" dirty="0" smtClean="0"/>
              <a:t>(1890</a:t>
            </a:r>
            <a:r>
              <a:rPr lang="hu-HU" dirty="0" smtClean="0">
                <a:sym typeface="Symbol"/>
              </a:rPr>
              <a:t>1924</a:t>
            </a:r>
            <a:r>
              <a:rPr lang="hu-HU" dirty="0" smtClean="0"/>
              <a:t>)</a:t>
            </a:r>
          </a:p>
          <a:p>
            <a:endParaRPr lang="hu-HU" sz="1000" dirty="0" smtClean="0"/>
          </a:p>
          <a:p>
            <a:r>
              <a:rPr lang="hu-HU" sz="2400" dirty="0" smtClean="0"/>
              <a:t>„A </a:t>
            </a:r>
            <a:r>
              <a:rPr lang="hu-HU" sz="2400" dirty="0"/>
              <a:t>polgári irodalom történetében talán az első dátum 1890, a </a:t>
            </a:r>
            <a:r>
              <a:rPr lang="hu-HU" sz="2400" i="1" dirty="0"/>
              <a:t>Hét</a:t>
            </a:r>
            <a:r>
              <a:rPr lang="hu-HU" sz="2400" dirty="0"/>
              <a:t> </a:t>
            </a:r>
            <a:r>
              <a:rPr lang="hu-HU" sz="2400" dirty="0" smtClean="0"/>
              <a:t>(sic!) megjelenése</a:t>
            </a:r>
            <a:r>
              <a:rPr lang="hu-HU" sz="2400" dirty="0"/>
              <a:t>. </a:t>
            </a:r>
            <a:r>
              <a:rPr lang="hu-HU" sz="2400" i="1" dirty="0"/>
              <a:t>A Hét </a:t>
            </a:r>
            <a:r>
              <a:rPr lang="hu-HU" sz="2400" dirty="0"/>
              <a:t>képes szépirodalmi hetilap volt, szerkesztője Kiss József, középszerű epigon költő, de olyan szerkesztői tehetség, akit csak az egy Osvát Ernő múlt felül. Lapja rövidesen orgánuma lett mindazoknak, akikben az új polgári szellem irodalmi formát öltött, de hordozta a régebbi nemzedékek kritikusabb elméit is</a:t>
            </a:r>
            <a:r>
              <a:rPr lang="hu-HU" sz="2400" dirty="0" smtClean="0"/>
              <a:t>.” (</a:t>
            </a:r>
            <a:r>
              <a:rPr lang="hu-HU" sz="2400" cap="small" dirty="0" smtClean="0"/>
              <a:t>Szerb</a:t>
            </a:r>
            <a:r>
              <a:rPr lang="hu-HU" sz="2400" dirty="0" smtClean="0"/>
              <a:t> Antal)</a:t>
            </a:r>
            <a:endParaRPr lang="hu-HU" sz="2400" dirty="0"/>
          </a:p>
          <a:p>
            <a:r>
              <a:rPr lang="hu-HU" sz="2400" dirty="0" smtClean="0"/>
              <a:t>„</a:t>
            </a:r>
            <a:r>
              <a:rPr lang="hu-HU" sz="2400" i="1" dirty="0" smtClean="0"/>
              <a:t>A </a:t>
            </a:r>
            <a:r>
              <a:rPr lang="hu-HU" sz="2400" i="1" dirty="0"/>
              <a:t>Hét </a:t>
            </a:r>
            <a:r>
              <a:rPr lang="hu-HU" sz="2400" dirty="0"/>
              <a:t>ajtaja fölé arany szöveggel egy feliratos tábla van odaszögezve: Tiszteld a tehetséget! (…) Pénzen megvásárolhatsz mindent: rangot, szerelmet, egészséget, még hosszú életet is; tehetséget nem! </a:t>
            </a:r>
            <a:r>
              <a:rPr lang="hu-HU" sz="2400" dirty="0" smtClean="0"/>
              <a:t>(…)” (</a:t>
            </a:r>
            <a:r>
              <a:rPr lang="hu-HU" sz="2400" cap="small" dirty="0" smtClean="0"/>
              <a:t>Kiss</a:t>
            </a:r>
            <a:r>
              <a:rPr lang="hu-HU" sz="2400" dirty="0" smtClean="0"/>
              <a:t> József)</a:t>
            </a:r>
            <a:endParaRPr lang="hu-HU" sz="2400" dirty="0"/>
          </a:p>
        </p:txBody>
      </p:sp>
    </p:spTree>
    <p:extLst>
      <p:ext uri="{BB962C8B-B14F-4D97-AF65-F5344CB8AC3E}">
        <p14:creationId xmlns:p14="http://schemas.microsoft.com/office/powerpoint/2010/main" val="3575808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200" i="1" dirty="0">
                <a:sym typeface="Symbol"/>
              </a:rPr>
              <a:t>A Hét </a:t>
            </a:r>
            <a:r>
              <a:rPr lang="hu-HU" sz="3200" dirty="0">
                <a:sym typeface="Symbol"/>
              </a:rPr>
              <a:t> mint a </a:t>
            </a:r>
            <a:r>
              <a:rPr lang="hu-HU" sz="3200" i="1" dirty="0">
                <a:sym typeface="Symbol"/>
              </a:rPr>
              <a:t>Nyugat</a:t>
            </a:r>
            <a:r>
              <a:rPr lang="hu-HU" sz="3200" dirty="0">
                <a:sym typeface="Symbol"/>
              </a:rPr>
              <a:t> előfutára , és </a:t>
            </a:r>
            <a:r>
              <a:rPr lang="hu-HU" sz="3200" dirty="0" smtClean="0">
                <a:sym typeface="Symbol"/>
              </a:rPr>
              <a:t>köre</a:t>
            </a:r>
            <a:br>
              <a:rPr lang="hu-HU" sz="3200" dirty="0" smtClean="0">
                <a:sym typeface="Symbol"/>
              </a:rPr>
            </a:br>
            <a:endParaRPr lang="hu-HU" sz="3200" dirty="0"/>
          </a:p>
        </p:txBody>
      </p:sp>
      <p:sp>
        <p:nvSpPr>
          <p:cNvPr id="3" name="Tartalom helye 2"/>
          <p:cNvSpPr>
            <a:spLocks noGrp="1"/>
          </p:cNvSpPr>
          <p:nvPr>
            <p:ph idx="1"/>
          </p:nvPr>
        </p:nvSpPr>
        <p:spPr>
          <a:xfrm>
            <a:off x="457200" y="1268760"/>
            <a:ext cx="8229600" cy="5472608"/>
          </a:xfrm>
        </p:spPr>
        <p:txBody>
          <a:bodyPr>
            <a:normAutofit lnSpcReduction="10000"/>
          </a:bodyPr>
          <a:lstStyle/>
          <a:p>
            <a:r>
              <a:rPr lang="hu-HU" cap="small" dirty="0">
                <a:sym typeface="Symbol"/>
              </a:rPr>
              <a:t>Makai</a:t>
            </a:r>
            <a:r>
              <a:rPr lang="hu-HU" dirty="0">
                <a:sym typeface="Symbol"/>
              </a:rPr>
              <a:t> </a:t>
            </a:r>
            <a:r>
              <a:rPr lang="hu-HU" dirty="0" smtClean="0">
                <a:sym typeface="Symbol"/>
              </a:rPr>
              <a:t>Emil (18701901)</a:t>
            </a:r>
          </a:p>
          <a:p>
            <a:pPr lvl="3"/>
            <a:r>
              <a:rPr lang="hu-HU" sz="2400" dirty="0"/>
              <a:t>a</a:t>
            </a:r>
            <a:r>
              <a:rPr lang="hu-HU" sz="2400" dirty="0" smtClean="0"/>
              <a:t>z ún. „harmadik hullám” képviselője: akinek az </a:t>
            </a:r>
            <a:r>
              <a:rPr lang="hu-HU" sz="2400" dirty="0"/>
              <a:t>1867-es törvény, a magyar nyelv és </a:t>
            </a:r>
            <a:r>
              <a:rPr lang="hu-HU" sz="2400" dirty="0" smtClean="0"/>
              <a:t>kultúra, </a:t>
            </a:r>
            <a:r>
              <a:rPr lang="hu-HU" sz="2400" dirty="0"/>
              <a:t>a kulturális asszimiláció már </a:t>
            </a:r>
            <a:r>
              <a:rPr lang="hu-HU" sz="2400" dirty="0" smtClean="0"/>
              <a:t>természetes</a:t>
            </a:r>
          </a:p>
          <a:p>
            <a:pPr lvl="3"/>
            <a:r>
              <a:rPr lang="hu-HU" sz="2400" dirty="0" smtClean="0">
                <a:sym typeface="Symbol"/>
              </a:rPr>
              <a:t>apja Makó főrabbija, ő is rabbinak tanul a </a:t>
            </a:r>
            <a:r>
              <a:rPr lang="hu-HU" sz="2400" dirty="0" err="1" smtClean="0">
                <a:sym typeface="Symbol"/>
              </a:rPr>
              <a:t>Rabbiképzőben</a:t>
            </a:r>
            <a:r>
              <a:rPr lang="hu-HU" sz="2400" dirty="0" smtClean="0">
                <a:sym typeface="Symbol"/>
              </a:rPr>
              <a:t>, de félbehagyja a tanulmányait</a:t>
            </a:r>
          </a:p>
          <a:p>
            <a:pPr lvl="3"/>
            <a:r>
              <a:rPr lang="hu-HU" sz="2400" dirty="0">
                <a:sym typeface="Symbol"/>
              </a:rPr>
              <a:t>s</a:t>
            </a:r>
            <a:r>
              <a:rPr lang="hu-HU" sz="2400" dirty="0" smtClean="0">
                <a:sym typeface="Symbol"/>
              </a:rPr>
              <a:t>zámos nyelven tud</a:t>
            </a:r>
          </a:p>
          <a:p>
            <a:pPr lvl="3"/>
            <a:r>
              <a:rPr lang="hu-HU" sz="2400" dirty="0">
                <a:sym typeface="Symbol"/>
              </a:rPr>
              <a:t>k</a:t>
            </a:r>
            <a:r>
              <a:rPr lang="hu-HU" sz="2400" dirty="0" smtClean="0">
                <a:sym typeface="Symbol"/>
              </a:rPr>
              <a:t>öltő, drámaíró, műfordító, újságíró lesz </a:t>
            </a:r>
          </a:p>
          <a:p>
            <a:pPr lvl="3"/>
            <a:r>
              <a:rPr lang="hu-HU" sz="2400" i="1" dirty="0" smtClean="0">
                <a:sym typeface="Symbol"/>
              </a:rPr>
              <a:t>A Hét </a:t>
            </a:r>
            <a:r>
              <a:rPr lang="hu-HU" sz="2400" dirty="0" smtClean="0">
                <a:sym typeface="Symbol"/>
              </a:rPr>
              <a:t>segédszerkesztője, az </a:t>
            </a:r>
            <a:r>
              <a:rPr lang="hu-HU" sz="2400" i="1" dirty="0" smtClean="0">
                <a:sym typeface="Symbol"/>
              </a:rPr>
              <a:t>Egyenlőség</a:t>
            </a:r>
            <a:r>
              <a:rPr lang="hu-HU" sz="2400" dirty="0" smtClean="0">
                <a:sym typeface="Symbol"/>
              </a:rPr>
              <a:t> munkatársa</a:t>
            </a:r>
          </a:p>
          <a:p>
            <a:pPr lvl="3"/>
            <a:r>
              <a:rPr lang="hu-HU" sz="2400" dirty="0"/>
              <a:t>j</a:t>
            </a:r>
            <a:r>
              <a:rPr lang="hu-HU" sz="2400" dirty="0" smtClean="0"/>
              <a:t>elentős: </a:t>
            </a:r>
            <a:r>
              <a:rPr lang="hu-HU" sz="2400" i="1" dirty="0" smtClean="0"/>
              <a:t>Zsidó </a:t>
            </a:r>
            <a:r>
              <a:rPr lang="hu-HU" sz="2400" i="1" dirty="0"/>
              <a:t>költők</a:t>
            </a:r>
            <a:r>
              <a:rPr lang="hu-HU" sz="2400" dirty="0"/>
              <a:t> című műfordítás-gyűjteménye (1892</a:t>
            </a:r>
            <a:r>
              <a:rPr lang="hu-HU" sz="2400" dirty="0" smtClean="0"/>
              <a:t>)</a:t>
            </a:r>
          </a:p>
          <a:p>
            <a:pPr lvl="3"/>
            <a:r>
              <a:rPr lang="hu-HU" sz="2400" dirty="0" smtClean="0"/>
              <a:t>népszerű, ünnepelt költő és színműíró (pl. </a:t>
            </a:r>
            <a:r>
              <a:rPr lang="hu-HU" sz="2400" i="1" dirty="0" smtClean="0"/>
              <a:t>Tudós professzor Hatvani </a:t>
            </a:r>
            <a:r>
              <a:rPr lang="hu-HU" sz="2400" dirty="0" smtClean="0"/>
              <a:t>c. drámája </a:t>
            </a:r>
            <a:r>
              <a:rPr lang="hu-HU" sz="2400" dirty="0" smtClean="0">
                <a:sym typeface="Symbol"/>
              </a:rPr>
              <a:t> Jókai tetszése, támogatása</a:t>
            </a:r>
            <a:r>
              <a:rPr lang="hu-HU" sz="2400" dirty="0" smtClean="0"/>
              <a:t>), Petőfi-társaság tagja (1898-tól)</a:t>
            </a:r>
            <a:endParaRPr lang="hu-HU" sz="2400" dirty="0"/>
          </a:p>
        </p:txBody>
      </p:sp>
    </p:spTree>
    <p:extLst>
      <p:ext uri="{BB962C8B-B14F-4D97-AF65-F5344CB8AC3E}">
        <p14:creationId xmlns:p14="http://schemas.microsoft.com/office/powerpoint/2010/main" val="1954893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1143000"/>
          </a:xfrm>
        </p:spPr>
        <p:txBody>
          <a:bodyPr>
            <a:normAutofit/>
          </a:bodyPr>
          <a:lstStyle/>
          <a:p>
            <a:r>
              <a:rPr lang="hu-HU" sz="3200" i="1" dirty="0">
                <a:sym typeface="Symbol"/>
              </a:rPr>
              <a:t>A Hét </a:t>
            </a:r>
            <a:r>
              <a:rPr lang="hu-HU" sz="3200" dirty="0">
                <a:sym typeface="Symbol"/>
              </a:rPr>
              <a:t> mint a </a:t>
            </a:r>
            <a:r>
              <a:rPr lang="hu-HU" sz="3200" i="1" dirty="0">
                <a:sym typeface="Symbol"/>
              </a:rPr>
              <a:t>Nyugat</a:t>
            </a:r>
            <a:r>
              <a:rPr lang="hu-HU" sz="3200" dirty="0">
                <a:sym typeface="Symbol"/>
              </a:rPr>
              <a:t> előfutára , és köre</a:t>
            </a:r>
            <a:br>
              <a:rPr lang="hu-HU" sz="3200" dirty="0">
                <a:sym typeface="Symbol"/>
              </a:rPr>
            </a:br>
            <a:endParaRPr lang="hu-HU" sz="3200" dirty="0"/>
          </a:p>
        </p:txBody>
      </p:sp>
      <p:sp>
        <p:nvSpPr>
          <p:cNvPr id="3" name="Tartalom helye 2"/>
          <p:cNvSpPr>
            <a:spLocks noGrp="1"/>
          </p:cNvSpPr>
          <p:nvPr>
            <p:ph idx="1"/>
          </p:nvPr>
        </p:nvSpPr>
        <p:spPr>
          <a:xfrm>
            <a:off x="251520" y="764704"/>
            <a:ext cx="8435280" cy="6093296"/>
          </a:xfrm>
        </p:spPr>
        <p:txBody>
          <a:bodyPr>
            <a:normAutofit fontScale="92500" lnSpcReduction="10000"/>
          </a:bodyPr>
          <a:lstStyle/>
          <a:p>
            <a:r>
              <a:rPr lang="hu-HU" sz="3500" cap="small" dirty="0" smtClean="0"/>
              <a:t>Ignotus (</a:t>
            </a:r>
            <a:r>
              <a:rPr lang="hu-HU" sz="3500" dirty="0"/>
              <a:t>szül. </a:t>
            </a:r>
            <a:r>
              <a:rPr lang="hu-HU" sz="3500" cap="small" dirty="0" err="1" smtClean="0"/>
              <a:t>Veigelsberg</a:t>
            </a:r>
            <a:r>
              <a:rPr lang="hu-HU" sz="3500" dirty="0" smtClean="0"/>
              <a:t> Hugó, 1869</a:t>
            </a:r>
            <a:r>
              <a:rPr lang="hu-HU" sz="3500" dirty="0" smtClean="0">
                <a:sym typeface="Symbol"/>
              </a:rPr>
              <a:t>1949</a:t>
            </a:r>
            <a:r>
              <a:rPr lang="hu-HU" sz="3500" cap="small" dirty="0" smtClean="0"/>
              <a:t>)</a:t>
            </a:r>
          </a:p>
          <a:p>
            <a:pPr lvl="3"/>
            <a:r>
              <a:rPr lang="hu-HU" sz="2600" dirty="0" smtClean="0"/>
              <a:t>irodalmi vezér, kritikus, főszerkesztő, újságíró, költő</a:t>
            </a:r>
          </a:p>
          <a:p>
            <a:pPr lvl="3"/>
            <a:r>
              <a:rPr lang="hu-HU" sz="2600" dirty="0" smtClean="0"/>
              <a:t>apja a </a:t>
            </a:r>
            <a:r>
              <a:rPr lang="hu-HU" sz="2600" i="1" dirty="0" err="1" smtClean="0"/>
              <a:t>Pester</a:t>
            </a:r>
            <a:r>
              <a:rPr lang="hu-HU" sz="2600" i="1" dirty="0" smtClean="0"/>
              <a:t> Lloyd </a:t>
            </a:r>
            <a:r>
              <a:rPr lang="hu-HU" sz="2600" dirty="0" smtClean="0"/>
              <a:t>főszerkesztője, vezércikkírója, pesti zsidó, illetve kettős identitású értelmiségi család   </a:t>
            </a:r>
          </a:p>
          <a:p>
            <a:pPr lvl="3"/>
            <a:r>
              <a:rPr lang="hu-HU" sz="2600" dirty="0"/>
              <a:t>j</a:t>
            </a:r>
            <a:r>
              <a:rPr lang="hu-HU" sz="2600" dirty="0" smtClean="0"/>
              <a:t>ogi végzettséget szerez, riporter külföldön, sok nyelven beszél, </a:t>
            </a:r>
            <a:r>
              <a:rPr lang="hu-HU" sz="2600" i="1" dirty="0" smtClean="0"/>
              <a:t>A Hét </a:t>
            </a:r>
            <a:r>
              <a:rPr lang="hu-HU" sz="2600" dirty="0" smtClean="0"/>
              <a:t>munkatársa</a:t>
            </a:r>
          </a:p>
          <a:p>
            <a:pPr lvl="3"/>
            <a:r>
              <a:rPr lang="hu-HU" sz="2600" dirty="0" smtClean="0"/>
              <a:t>1908. a </a:t>
            </a:r>
            <a:r>
              <a:rPr lang="hu-HU" sz="2600" i="1" dirty="0" smtClean="0"/>
              <a:t>Nyugat</a:t>
            </a:r>
            <a:r>
              <a:rPr lang="hu-HU" sz="2600" dirty="0" smtClean="0"/>
              <a:t> egyik alapítója, 1929-ig főszerkesztője, programadó cikke: a </a:t>
            </a:r>
            <a:r>
              <a:rPr lang="hu-HU" sz="2600" i="1" dirty="0" smtClean="0"/>
              <a:t>Kelet népe </a:t>
            </a:r>
          </a:p>
          <a:p>
            <a:pPr lvl="3"/>
            <a:r>
              <a:rPr lang="hu-HU" sz="2600" dirty="0"/>
              <a:t>a</a:t>
            </a:r>
            <a:r>
              <a:rPr lang="hu-HU" sz="2600" dirty="0" smtClean="0"/>
              <a:t> magyar(</a:t>
            </a:r>
            <a:r>
              <a:rPr lang="hu-HU" sz="2600" dirty="0" err="1" smtClean="0"/>
              <a:t>-magyar</a:t>
            </a:r>
            <a:r>
              <a:rPr lang="hu-HU" sz="2600" dirty="0" smtClean="0"/>
              <a:t>?) irodalom legkiválóbb költőinek, íróinak: az ún. aranynemzedéknek a „felfedezője”: Adyé, Babitsé, Móriczé </a:t>
            </a:r>
            <a:r>
              <a:rPr lang="hu-HU" sz="2600" dirty="0" smtClean="0">
                <a:sym typeface="Symbol"/>
              </a:rPr>
              <a:t> szellemi szabadság, kiváló stílusérzék, közízléssel szembehelyezkedés jellemzi</a:t>
            </a:r>
            <a:endParaRPr lang="hu-HU" sz="2600" dirty="0" smtClean="0"/>
          </a:p>
          <a:p>
            <a:pPr lvl="3"/>
            <a:r>
              <a:rPr lang="hu-HU" sz="2600" dirty="0" smtClean="0"/>
              <a:t>1934. katolizál, 1938. Amerikába menekül, 1948. halálos betegen hazatelepül</a:t>
            </a:r>
          </a:p>
          <a:p>
            <a:pPr lvl="3"/>
            <a:r>
              <a:rPr lang="hu-HU" sz="2600" dirty="0" smtClean="0"/>
              <a:t>1949. Baumgarten-díj </a:t>
            </a:r>
            <a:endParaRPr lang="hu-HU" sz="2600" dirty="0"/>
          </a:p>
        </p:txBody>
      </p:sp>
    </p:spTree>
    <p:extLst>
      <p:ext uri="{BB962C8B-B14F-4D97-AF65-F5344CB8AC3E}">
        <p14:creationId xmlns:p14="http://schemas.microsoft.com/office/powerpoint/2010/main" val="41786496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188640"/>
            <a:ext cx="8229600" cy="648072"/>
          </a:xfrm>
        </p:spPr>
        <p:txBody>
          <a:bodyPr>
            <a:normAutofit/>
          </a:bodyPr>
          <a:lstStyle/>
          <a:p>
            <a:r>
              <a:rPr lang="hu-HU" sz="3200" i="1" dirty="0">
                <a:sym typeface="Symbol"/>
              </a:rPr>
              <a:t>A Hét </a:t>
            </a:r>
            <a:r>
              <a:rPr lang="hu-HU" sz="3200" dirty="0">
                <a:sym typeface="Symbol"/>
              </a:rPr>
              <a:t> mint a </a:t>
            </a:r>
            <a:r>
              <a:rPr lang="hu-HU" sz="3200" i="1" dirty="0">
                <a:sym typeface="Symbol"/>
              </a:rPr>
              <a:t>Nyugat</a:t>
            </a:r>
            <a:r>
              <a:rPr lang="hu-HU" sz="3200" dirty="0">
                <a:sym typeface="Symbol"/>
              </a:rPr>
              <a:t> előfutára , és köre</a:t>
            </a:r>
            <a:endParaRPr lang="hu-HU" sz="3200" dirty="0"/>
          </a:p>
        </p:txBody>
      </p:sp>
      <p:sp>
        <p:nvSpPr>
          <p:cNvPr id="3" name="Tartalom helye 2"/>
          <p:cNvSpPr>
            <a:spLocks noGrp="1"/>
          </p:cNvSpPr>
          <p:nvPr>
            <p:ph idx="1"/>
          </p:nvPr>
        </p:nvSpPr>
        <p:spPr>
          <a:xfrm>
            <a:off x="457200" y="836712"/>
            <a:ext cx="8229600" cy="5904656"/>
          </a:xfrm>
        </p:spPr>
        <p:txBody>
          <a:bodyPr>
            <a:normAutofit/>
          </a:bodyPr>
          <a:lstStyle/>
          <a:p>
            <a:r>
              <a:rPr lang="hu-HU" cap="small" dirty="0" smtClean="0"/>
              <a:t>Szilágyi</a:t>
            </a:r>
            <a:r>
              <a:rPr lang="hu-HU" dirty="0" smtClean="0"/>
              <a:t> Géza (1875</a:t>
            </a:r>
            <a:r>
              <a:rPr lang="hu-HU" dirty="0" smtClean="0">
                <a:sym typeface="Symbol"/>
              </a:rPr>
              <a:t>1958</a:t>
            </a:r>
            <a:r>
              <a:rPr lang="hu-HU" dirty="0" smtClean="0"/>
              <a:t>)</a:t>
            </a:r>
          </a:p>
          <a:p>
            <a:pPr lvl="3"/>
            <a:r>
              <a:rPr lang="hu-HU" sz="2400" dirty="0"/>
              <a:t>j</a:t>
            </a:r>
            <a:r>
              <a:rPr lang="hu-HU" sz="2400" dirty="0" smtClean="0"/>
              <a:t>ogi doktorátus, újságíró</a:t>
            </a:r>
          </a:p>
          <a:p>
            <a:pPr lvl="3"/>
            <a:r>
              <a:rPr lang="hu-HU" sz="2400" dirty="0" smtClean="0"/>
              <a:t>az </a:t>
            </a:r>
            <a:r>
              <a:rPr lang="hu-HU" sz="2400" dirty="0" err="1" smtClean="0"/>
              <a:t>asszimiláns</a:t>
            </a:r>
            <a:r>
              <a:rPr lang="hu-HU" sz="2400" dirty="0" smtClean="0"/>
              <a:t> zsidó értelmiséget, a kettős identitást képviseli </a:t>
            </a:r>
          </a:p>
          <a:p>
            <a:pPr lvl="3"/>
            <a:r>
              <a:rPr lang="hu-HU" sz="2400" dirty="0" smtClean="0"/>
              <a:t>költő, író, drámaíró, kritikus, a </a:t>
            </a:r>
            <a:r>
              <a:rPr lang="hu-HU" sz="2400" i="1" dirty="0" err="1" smtClean="0"/>
              <a:t>Pallas</a:t>
            </a:r>
            <a:r>
              <a:rPr lang="hu-HU" sz="2400" i="1" dirty="0" smtClean="0"/>
              <a:t> Nagy </a:t>
            </a:r>
            <a:r>
              <a:rPr lang="hu-HU" sz="2400" i="1" dirty="0" err="1" smtClean="0"/>
              <a:t>Lexik</a:t>
            </a:r>
            <a:r>
              <a:rPr lang="hu-HU" sz="2400" dirty="0" err="1" smtClean="0"/>
              <a:t>o</a:t>
            </a:r>
            <a:r>
              <a:rPr lang="hu-HU" sz="2400" i="1" dirty="0" err="1" smtClean="0"/>
              <a:t>na</a:t>
            </a:r>
            <a:r>
              <a:rPr lang="hu-HU" sz="2400" i="1" dirty="0" smtClean="0"/>
              <a:t> </a:t>
            </a:r>
            <a:r>
              <a:rPr lang="hu-HU" sz="2400" dirty="0" smtClean="0"/>
              <a:t>egyik segédszerkesztője (1893 és 1897 közt, 16 kötetben kiadva)</a:t>
            </a:r>
          </a:p>
          <a:p>
            <a:pPr lvl="3"/>
            <a:r>
              <a:rPr lang="hu-HU" sz="2400" dirty="0" smtClean="0"/>
              <a:t>líráját jellemzi: a századforduló dekadenciája, erotika, pszichoanalitikus szemléletmód</a:t>
            </a:r>
          </a:p>
          <a:p>
            <a:pPr lvl="3"/>
            <a:r>
              <a:rPr lang="hu-HU" sz="2400" dirty="0" smtClean="0"/>
              <a:t>„</a:t>
            </a:r>
            <a:r>
              <a:rPr lang="hu-HU" sz="2400" i="1" dirty="0"/>
              <a:t>A kilencvenes évek zsidó költője éppúgy nem ír hazafias verseket, mint zsidó érzésű verseket. Magyar is, zsidó is egyszerre; ha tetszik, egyik sem. (…) </a:t>
            </a:r>
            <a:r>
              <a:rPr lang="hu-HU" sz="2400" i="1" dirty="0" smtClean="0"/>
              <a:t>S </a:t>
            </a:r>
            <a:r>
              <a:rPr lang="hu-HU" sz="2400" i="1" dirty="0"/>
              <a:t>mind együtt, az egész csoport: új szellemet hoz a magyar lírába</a:t>
            </a:r>
            <a:r>
              <a:rPr lang="hu-HU" sz="2400" i="1" dirty="0" smtClean="0"/>
              <a:t>.</a:t>
            </a:r>
            <a:r>
              <a:rPr lang="hu-HU" sz="2400" dirty="0" smtClean="0"/>
              <a:t>” (</a:t>
            </a:r>
            <a:r>
              <a:rPr lang="hu-HU" sz="2400" cap="small" dirty="0" smtClean="0"/>
              <a:t>Komlós</a:t>
            </a:r>
            <a:r>
              <a:rPr lang="hu-HU" sz="2400" dirty="0" smtClean="0"/>
              <a:t> Aladár)</a:t>
            </a:r>
            <a:endParaRPr lang="hu-HU" sz="2400" dirty="0"/>
          </a:p>
          <a:p>
            <a:pPr lvl="3"/>
            <a:endParaRPr lang="hu-HU" sz="2400" dirty="0"/>
          </a:p>
        </p:txBody>
      </p:sp>
    </p:spTree>
    <p:extLst>
      <p:ext uri="{BB962C8B-B14F-4D97-AF65-F5344CB8AC3E}">
        <p14:creationId xmlns:p14="http://schemas.microsoft.com/office/powerpoint/2010/main" val="1194390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2276873"/>
            <a:ext cx="8229600" cy="1440160"/>
          </a:xfrm>
        </p:spPr>
        <p:txBody>
          <a:bodyPr>
            <a:normAutofit lnSpcReduction="10000"/>
          </a:bodyPr>
          <a:lstStyle/>
          <a:p>
            <a:pPr marL="0" indent="0" algn="ctr">
              <a:buNone/>
            </a:pPr>
            <a:r>
              <a:rPr lang="hu-HU" dirty="0" smtClean="0">
                <a:sym typeface="Symbol"/>
              </a:rPr>
              <a:t>VII. A </a:t>
            </a:r>
            <a:r>
              <a:rPr lang="hu-HU" i="1" dirty="0">
                <a:sym typeface="Symbol"/>
              </a:rPr>
              <a:t>Nyugat </a:t>
            </a:r>
            <a:r>
              <a:rPr lang="hu-HU" dirty="0">
                <a:sym typeface="Symbol"/>
              </a:rPr>
              <a:t>és a „kanonizált”</a:t>
            </a:r>
            <a:r>
              <a:rPr lang="hu-HU" i="1" dirty="0">
                <a:sym typeface="Symbol"/>
              </a:rPr>
              <a:t> </a:t>
            </a:r>
            <a:r>
              <a:rPr lang="hu-HU" dirty="0">
                <a:sym typeface="Symbol"/>
              </a:rPr>
              <a:t>magyar-zsidó </a:t>
            </a:r>
            <a:r>
              <a:rPr lang="hu-HU" dirty="0" smtClean="0">
                <a:sym typeface="Symbol"/>
              </a:rPr>
              <a:t>írók, költők </a:t>
            </a:r>
            <a:r>
              <a:rPr lang="hu-HU" dirty="0">
                <a:sym typeface="Symbol"/>
              </a:rPr>
              <a:t>(</a:t>
            </a:r>
            <a:r>
              <a:rPr lang="hu-HU" cap="small" dirty="0">
                <a:sym typeface="Symbol"/>
              </a:rPr>
              <a:t>Szép</a:t>
            </a:r>
            <a:r>
              <a:rPr lang="hu-HU" dirty="0">
                <a:sym typeface="Symbol"/>
              </a:rPr>
              <a:t> Ernő, </a:t>
            </a:r>
            <a:r>
              <a:rPr lang="hu-HU" cap="small" dirty="0">
                <a:sym typeface="Symbol"/>
              </a:rPr>
              <a:t>Somlyó</a:t>
            </a:r>
            <a:r>
              <a:rPr lang="hu-HU" dirty="0">
                <a:sym typeface="Symbol"/>
              </a:rPr>
              <a:t> </a:t>
            </a:r>
            <a:r>
              <a:rPr lang="hu-HU" dirty="0" smtClean="0">
                <a:sym typeface="Symbol"/>
              </a:rPr>
              <a:t>Zoltán, </a:t>
            </a:r>
            <a:r>
              <a:rPr lang="hu-HU" cap="small" dirty="0" smtClean="0">
                <a:sym typeface="Symbol"/>
              </a:rPr>
              <a:t>Füst</a:t>
            </a:r>
            <a:r>
              <a:rPr lang="hu-HU" dirty="0" smtClean="0">
                <a:sym typeface="Symbol"/>
              </a:rPr>
              <a:t> </a:t>
            </a:r>
            <a:r>
              <a:rPr lang="hu-HU" dirty="0" smtClean="0">
                <a:sym typeface="Symbol"/>
              </a:rPr>
              <a:t>Milán </a:t>
            </a:r>
            <a:r>
              <a:rPr lang="hu-HU" dirty="0" smtClean="0">
                <a:sym typeface="Symbol"/>
              </a:rPr>
              <a:t>stb</a:t>
            </a:r>
            <a:r>
              <a:rPr lang="hu-HU" dirty="0">
                <a:sym typeface="Symbol"/>
              </a:rPr>
              <a:t>.)</a:t>
            </a:r>
            <a:endParaRPr lang="hu-HU" i="1" dirty="0">
              <a:sym typeface="Symbol"/>
            </a:endParaRPr>
          </a:p>
          <a:p>
            <a:pPr algn="ctr"/>
            <a:endParaRPr lang="hu-HU" dirty="0"/>
          </a:p>
        </p:txBody>
      </p:sp>
    </p:spTree>
    <p:extLst>
      <p:ext uri="{BB962C8B-B14F-4D97-AF65-F5344CB8AC3E}">
        <p14:creationId xmlns:p14="http://schemas.microsoft.com/office/powerpoint/2010/main" val="4294087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1043608" y="2204864"/>
            <a:ext cx="6984776" cy="1200329"/>
          </a:xfrm>
          <a:prstGeom prst="rect">
            <a:avLst/>
          </a:prstGeom>
        </p:spPr>
        <p:txBody>
          <a:bodyPr wrap="square">
            <a:spAutoFit/>
          </a:bodyPr>
          <a:lstStyle/>
          <a:p>
            <a:pPr algn="ctr"/>
            <a:r>
              <a:rPr lang="hu-HU" sz="3600" dirty="0" smtClean="0"/>
              <a:t>I. Előzmények</a:t>
            </a:r>
            <a:r>
              <a:rPr lang="hu-HU" sz="3600" dirty="0"/>
              <a:t>: </a:t>
            </a:r>
            <a:endParaRPr lang="hu-HU" sz="3600" dirty="0" smtClean="0"/>
          </a:p>
          <a:p>
            <a:pPr algn="ctr"/>
            <a:r>
              <a:rPr lang="hu-HU" sz="3600" dirty="0" smtClean="0"/>
              <a:t>a </a:t>
            </a:r>
            <a:r>
              <a:rPr lang="hu-HU" sz="3600" dirty="0"/>
              <a:t>legkorábbi magyar-zsidó szövegek</a:t>
            </a:r>
          </a:p>
        </p:txBody>
      </p:sp>
    </p:spTree>
    <p:extLst>
      <p:ext uri="{BB962C8B-B14F-4D97-AF65-F5344CB8AC3E}">
        <p14:creationId xmlns:p14="http://schemas.microsoft.com/office/powerpoint/2010/main" val="1864834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3200" dirty="0">
                <a:sym typeface="Symbol"/>
              </a:rPr>
              <a:t>A </a:t>
            </a:r>
            <a:r>
              <a:rPr lang="hu-HU" sz="3200" i="1" dirty="0" smtClean="0">
                <a:sym typeface="Symbol"/>
              </a:rPr>
              <a:t>Nyugat</a:t>
            </a:r>
            <a:r>
              <a:rPr lang="hu-HU" sz="3200" i="1" dirty="0">
                <a:sym typeface="Symbol"/>
              </a:rPr>
              <a:t/>
            </a:r>
            <a:br>
              <a:rPr lang="hu-HU" sz="3200" i="1" dirty="0">
                <a:sym typeface="Symbol"/>
              </a:rPr>
            </a:br>
            <a:endParaRPr lang="hu-HU" sz="3200" dirty="0"/>
          </a:p>
        </p:txBody>
      </p:sp>
      <p:sp>
        <p:nvSpPr>
          <p:cNvPr id="3" name="Tartalom helye 2"/>
          <p:cNvSpPr>
            <a:spLocks noGrp="1"/>
          </p:cNvSpPr>
          <p:nvPr>
            <p:ph idx="1"/>
          </p:nvPr>
        </p:nvSpPr>
        <p:spPr>
          <a:xfrm>
            <a:off x="467544" y="1268760"/>
            <a:ext cx="8229600" cy="5400600"/>
          </a:xfrm>
        </p:spPr>
        <p:txBody>
          <a:bodyPr>
            <a:normAutofit lnSpcReduction="10000"/>
          </a:bodyPr>
          <a:lstStyle/>
          <a:p>
            <a:r>
              <a:rPr lang="hu-HU" dirty="0" smtClean="0"/>
              <a:t>Előzmények: </a:t>
            </a:r>
          </a:p>
          <a:p>
            <a:pPr lvl="3"/>
            <a:r>
              <a:rPr lang="hu-HU" sz="2400" i="1" dirty="0"/>
              <a:t>A Hét</a:t>
            </a:r>
            <a:r>
              <a:rPr lang="hu-HU" sz="2400" dirty="0"/>
              <a:t> </a:t>
            </a:r>
            <a:r>
              <a:rPr lang="hu-HU" sz="2400" dirty="0" smtClean="0"/>
              <a:t>(1890</a:t>
            </a:r>
            <a:r>
              <a:rPr lang="hu-HU" sz="2400" dirty="0" smtClean="0">
                <a:sym typeface="Symbol"/>
              </a:rPr>
              <a:t>1924, </a:t>
            </a:r>
            <a:r>
              <a:rPr lang="hu-HU" sz="2400" cap="small" dirty="0" smtClean="0"/>
              <a:t>Kiss</a:t>
            </a:r>
            <a:r>
              <a:rPr lang="hu-HU" sz="2400" dirty="0" smtClean="0"/>
              <a:t> </a:t>
            </a:r>
            <a:r>
              <a:rPr lang="hu-HU" sz="2400" dirty="0"/>
              <a:t>József, szerk.)</a:t>
            </a:r>
          </a:p>
          <a:p>
            <a:pPr lvl="3"/>
            <a:r>
              <a:rPr lang="hu-HU" sz="2400" dirty="0"/>
              <a:t>a Társadalomtudományi Társaság által kiadott </a:t>
            </a:r>
            <a:r>
              <a:rPr lang="hu-HU" sz="2400" i="1" dirty="0"/>
              <a:t>Huszadik Század</a:t>
            </a:r>
            <a:r>
              <a:rPr lang="hu-HU" sz="2400" dirty="0"/>
              <a:t> </a:t>
            </a:r>
            <a:r>
              <a:rPr lang="hu-HU" sz="2400" dirty="0" smtClean="0"/>
              <a:t>(1900</a:t>
            </a:r>
            <a:r>
              <a:rPr lang="hu-HU" sz="2400" dirty="0" smtClean="0">
                <a:sym typeface="Symbol"/>
              </a:rPr>
              <a:t>1919</a:t>
            </a:r>
            <a:r>
              <a:rPr lang="hu-HU" sz="2400" dirty="0" smtClean="0"/>
              <a:t>)</a:t>
            </a:r>
            <a:endParaRPr lang="hu-HU" sz="2400" dirty="0"/>
          </a:p>
          <a:p>
            <a:pPr lvl="3"/>
            <a:r>
              <a:rPr lang="hu-HU" sz="2400" i="1" dirty="0"/>
              <a:t>Magyar Géniusz </a:t>
            </a:r>
            <a:r>
              <a:rPr lang="hu-HU" sz="2400" dirty="0" smtClean="0"/>
              <a:t>(1892</a:t>
            </a:r>
            <a:r>
              <a:rPr lang="hu-HU" sz="2400" dirty="0">
                <a:sym typeface="Symbol"/>
              </a:rPr>
              <a:t>  </a:t>
            </a:r>
            <a:r>
              <a:rPr lang="hu-HU" sz="2400" dirty="0" smtClean="0">
                <a:sym typeface="Symbol"/>
              </a:rPr>
              <a:t>1903, </a:t>
            </a:r>
            <a:r>
              <a:rPr lang="hu-HU" sz="2400" cap="small" dirty="0" smtClean="0"/>
              <a:t>Osvát</a:t>
            </a:r>
            <a:r>
              <a:rPr lang="hu-HU" sz="2400" dirty="0" smtClean="0"/>
              <a:t> </a:t>
            </a:r>
            <a:r>
              <a:rPr lang="hu-HU" sz="2400" dirty="0"/>
              <a:t>Ernő, szerk.) </a:t>
            </a:r>
          </a:p>
          <a:p>
            <a:pPr lvl="3"/>
            <a:r>
              <a:rPr lang="hu-HU" sz="2400" i="1" dirty="0"/>
              <a:t>Szerda</a:t>
            </a:r>
            <a:r>
              <a:rPr lang="hu-HU" sz="2400" dirty="0"/>
              <a:t> </a:t>
            </a:r>
            <a:r>
              <a:rPr lang="hu-HU" sz="2400" dirty="0" smtClean="0"/>
              <a:t>(1906, </a:t>
            </a:r>
            <a:r>
              <a:rPr lang="hu-HU" sz="2400" cap="small" dirty="0" smtClean="0"/>
              <a:t>Ignotus</a:t>
            </a:r>
            <a:r>
              <a:rPr lang="hu-HU" sz="2400" dirty="0"/>
              <a:t>, szerk.) </a:t>
            </a:r>
          </a:p>
          <a:p>
            <a:pPr lvl="3"/>
            <a:r>
              <a:rPr lang="hu-HU" sz="2400" i="1" dirty="0"/>
              <a:t>Jövendő</a:t>
            </a:r>
            <a:r>
              <a:rPr lang="hu-HU" sz="2400" dirty="0"/>
              <a:t> </a:t>
            </a:r>
            <a:r>
              <a:rPr lang="hu-HU" sz="2400" dirty="0" smtClean="0"/>
              <a:t>(1903</a:t>
            </a:r>
            <a:r>
              <a:rPr lang="hu-HU" sz="2400" dirty="0" smtClean="0">
                <a:sym typeface="Symbol"/>
              </a:rPr>
              <a:t>1906, </a:t>
            </a:r>
            <a:r>
              <a:rPr lang="hu-HU" sz="2400" cap="small" dirty="0" smtClean="0"/>
              <a:t>Bródy</a:t>
            </a:r>
            <a:r>
              <a:rPr lang="hu-HU" sz="2400" dirty="0" smtClean="0"/>
              <a:t> </a:t>
            </a:r>
            <a:r>
              <a:rPr lang="hu-HU" sz="2400" dirty="0"/>
              <a:t>Sándor, szerk</a:t>
            </a:r>
            <a:r>
              <a:rPr lang="hu-HU" sz="2400" dirty="0" smtClean="0"/>
              <a:t>.) </a:t>
            </a:r>
            <a:endParaRPr lang="hu-HU" sz="2400" dirty="0"/>
          </a:p>
          <a:p>
            <a:pPr lvl="3"/>
            <a:r>
              <a:rPr lang="hu-HU" sz="2400" dirty="0"/>
              <a:t>a klasszikus modernség </a:t>
            </a:r>
            <a:r>
              <a:rPr lang="hu-HU" sz="2400" dirty="0" smtClean="0"/>
              <a:t>folytatója</a:t>
            </a:r>
            <a:endParaRPr lang="hu-HU" dirty="0" smtClean="0"/>
          </a:p>
          <a:p>
            <a:r>
              <a:rPr lang="hu-HU" dirty="0" smtClean="0"/>
              <a:t>Cél: </a:t>
            </a:r>
          </a:p>
          <a:p>
            <a:pPr lvl="3"/>
            <a:r>
              <a:rPr lang="hu-HU" sz="2600" dirty="0" smtClean="0"/>
              <a:t>magyar irodalom nyugati szintre emelése, szembefordulás  az uralkodó népnemzeti iránnyal</a:t>
            </a:r>
          </a:p>
        </p:txBody>
      </p:sp>
    </p:spTree>
    <p:extLst>
      <p:ext uri="{BB962C8B-B14F-4D97-AF65-F5344CB8AC3E}">
        <p14:creationId xmlns:p14="http://schemas.microsoft.com/office/powerpoint/2010/main" val="22120672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04664"/>
            <a:ext cx="8229600" cy="1143000"/>
          </a:xfrm>
        </p:spPr>
        <p:txBody>
          <a:bodyPr>
            <a:normAutofit fontScale="90000"/>
          </a:bodyPr>
          <a:lstStyle/>
          <a:p>
            <a:r>
              <a:rPr lang="hu-HU" sz="3600" dirty="0">
                <a:sym typeface="Symbol"/>
              </a:rPr>
              <a:t>A </a:t>
            </a:r>
            <a:r>
              <a:rPr lang="hu-HU" sz="3600" i="1" dirty="0" smtClean="0">
                <a:sym typeface="Symbol"/>
              </a:rPr>
              <a:t>Nyugat</a:t>
            </a:r>
            <a:r>
              <a:rPr lang="hu-HU" i="1" dirty="0">
                <a:sym typeface="Symbol"/>
              </a:rPr>
              <a:t/>
            </a:r>
            <a:br>
              <a:rPr lang="hu-HU" i="1" dirty="0">
                <a:sym typeface="Symbol"/>
              </a:rPr>
            </a:br>
            <a:endParaRPr lang="hu-HU" dirty="0"/>
          </a:p>
        </p:txBody>
      </p:sp>
      <p:sp>
        <p:nvSpPr>
          <p:cNvPr id="3" name="Tartalom helye 2"/>
          <p:cNvSpPr>
            <a:spLocks noGrp="1"/>
          </p:cNvSpPr>
          <p:nvPr>
            <p:ph idx="1"/>
          </p:nvPr>
        </p:nvSpPr>
        <p:spPr>
          <a:xfrm>
            <a:off x="457200" y="1600200"/>
            <a:ext cx="8229600" cy="4709120"/>
          </a:xfrm>
        </p:spPr>
        <p:txBody>
          <a:bodyPr/>
          <a:lstStyle/>
          <a:p>
            <a:r>
              <a:rPr lang="hu-HU" dirty="0" smtClean="0"/>
              <a:t>Szerkesztőség:</a:t>
            </a:r>
          </a:p>
          <a:p>
            <a:pPr marL="0" indent="0">
              <a:buNone/>
            </a:pPr>
            <a:endParaRPr lang="hu-HU" dirty="0" smtClean="0"/>
          </a:p>
          <a:p>
            <a:pPr lvl="1"/>
            <a:r>
              <a:rPr lang="hu-HU" sz="2400" cap="small" dirty="0"/>
              <a:t>Ignotus</a:t>
            </a:r>
            <a:r>
              <a:rPr lang="hu-HU" sz="2400" dirty="0"/>
              <a:t>, </a:t>
            </a:r>
            <a:r>
              <a:rPr lang="hu-HU" sz="2400" dirty="0" err="1"/>
              <a:t>főszerk</a:t>
            </a:r>
            <a:r>
              <a:rPr lang="hu-HU" sz="2400" dirty="0"/>
              <a:t>. </a:t>
            </a:r>
            <a:r>
              <a:rPr lang="hu-HU" sz="2400" cap="small" dirty="0"/>
              <a:t>Osvát</a:t>
            </a:r>
            <a:r>
              <a:rPr lang="hu-HU" sz="2400" dirty="0"/>
              <a:t> Ernő, </a:t>
            </a:r>
            <a:r>
              <a:rPr lang="hu-HU" sz="2400" cap="small" dirty="0"/>
              <a:t>Fenyő</a:t>
            </a:r>
            <a:r>
              <a:rPr lang="hu-HU" sz="2400" dirty="0"/>
              <a:t> Miksa, </a:t>
            </a:r>
            <a:r>
              <a:rPr lang="hu-HU" sz="2400" dirty="0" smtClean="0"/>
              <a:t>szerk. </a:t>
            </a:r>
            <a:r>
              <a:rPr lang="hu-HU" sz="2400" dirty="0"/>
              <a:t>(1908</a:t>
            </a:r>
            <a:r>
              <a:rPr lang="hu-HU" sz="2400" dirty="0">
                <a:sym typeface="Symbol"/>
              </a:rPr>
              <a:t>1929</a:t>
            </a:r>
            <a:r>
              <a:rPr lang="hu-HU" sz="2400" dirty="0"/>
              <a:t>) </a:t>
            </a:r>
          </a:p>
          <a:p>
            <a:pPr lvl="1"/>
            <a:r>
              <a:rPr lang="hu-HU" sz="2400" cap="small" dirty="0"/>
              <a:t>Babits</a:t>
            </a:r>
            <a:r>
              <a:rPr lang="hu-HU" sz="2400" dirty="0"/>
              <a:t> Mihály, </a:t>
            </a:r>
            <a:r>
              <a:rPr lang="hu-HU" sz="2400" cap="small" dirty="0"/>
              <a:t>Móricz</a:t>
            </a:r>
            <a:r>
              <a:rPr lang="hu-HU" sz="2400" dirty="0"/>
              <a:t> Zsigmond, szerk. (1929–1933) </a:t>
            </a:r>
          </a:p>
          <a:p>
            <a:pPr lvl="1"/>
            <a:r>
              <a:rPr lang="hu-HU" sz="2400" cap="small" dirty="0"/>
              <a:t>Babits</a:t>
            </a:r>
            <a:r>
              <a:rPr lang="hu-HU" sz="2400" dirty="0"/>
              <a:t> Mihály, </a:t>
            </a:r>
            <a:r>
              <a:rPr lang="hu-HU" sz="2400" cap="small" dirty="0"/>
              <a:t>Gellért</a:t>
            </a:r>
            <a:r>
              <a:rPr lang="hu-HU" sz="2400" dirty="0"/>
              <a:t> Oszkár, szerk. (1933–1939)</a:t>
            </a:r>
          </a:p>
          <a:p>
            <a:pPr lvl="1"/>
            <a:r>
              <a:rPr lang="hu-HU" sz="2400" cap="small" dirty="0"/>
              <a:t>Babits</a:t>
            </a:r>
            <a:r>
              <a:rPr lang="hu-HU" sz="2400" dirty="0"/>
              <a:t> Mihály, szerk. (1939–1941</a:t>
            </a:r>
            <a:r>
              <a:rPr lang="hu-HU" sz="2400" dirty="0" smtClean="0"/>
              <a:t>)</a:t>
            </a:r>
            <a:endParaRPr lang="hu-HU" dirty="0" smtClean="0"/>
          </a:p>
        </p:txBody>
      </p:sp>
    </p:spTree>
    <p:extLst>
      <p:ext uri="{BB962C8B-B14F-4D97-AF65-F5344CB8AC3E}">
        <p14:creationId xmlns:p14="http://schemas.microsoft.com/office/powerpoint/2010/main" val="24530524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76672"/>
            <a:ext cx="8229600" cy="1143000"/>
          </a:xfrm>
        </p:spPr>
        <p:txBody>
          <a:bodyPr>
            <a:noAutofit/>
          </a:bodyPr>
          <a:lstStyle/>
          <a:p>
            <a:r>
              <a:rPr lang="hu-HU" sz="3200" dirty="0">
                <a:sym typeface="Symbol"/>
              </a:rPr>
              <a:t>A </a:t>
            </a:r>
            <a:r>
              <a:rPr lang="hu-HU" sz="3200" i="1" dirty="0">
                <a:sym typeface="Symbol"/>
              </a:rPr>
              <a:t>Nyugat </a:t>
            </a:r>
            <a:r>
              <a:rPr lang="hu-HU" sz="3200" dirty="0">
                <a:sym typeface="Symbol"/>
              </a:rPr>
              <a:t>és a „kanonizált”</a:t>
            </a:r>
            <a:r>
              <a:rPr lang="hu-HU" sz="3200" i="1" dirty="0">
                <a:sym typeface="Symbol"/>
              </a:rPr>
              <a:t> </a:t>
            </a:r>
            <a:r>
              <a:rPr lang="hu-HU" sz="3200" dirty="0">
                <a:sym typeface="Symbol"/>
              </a:rPr>
              <a:t>magyar-zsidó írók, költők (</a:t>
            </a:r>
            <a:r>
              <a:rPr lang="hu-HU" sz="3200" cap="small" dirty="0">
                <a:sym typeface="Symbol"/>
              </a:rPr>
              <a:t>Szép</a:t>
            </a:r>
            <a:r>
              <a:rPr lang="hu-HU" sz="3200" dirty="0">
                <a:sym typeface="Symbol"/>
              </a:rPr>
              <a:t> Ernő, </a:t>
            </a:r>
            <a:r>
              <a:rPr lang="hu-HU" sz="3200" cap="small" dirty="0" smtClean="0">
                <a:sym typeface="Symbol"/>
              </a:rPr>
              <a:t>Somlyó</a:t>
            </a:r>
            <a:r>
              <a:rPr lang="hu-HU" sz="3200" dirty="0" smtClean="0">
                <a:sym typeface="Symbol"/>
              </a:rPr>
              <a:t> Zoltán, </a:t>
            </a:r>
            <a:r>
              <a:rPr lang="hu-HU" sz="3200" cap="small" dirty="0" smtClean="0">
                <a:sym typeface="Symbol"/>
              </a:rPr>
              <a:t>Füst</a:t>
            </a:r>
            <a:r>
              <a:rPr lang="hu-HU" sz="3200" dirty="0" smtClean="0">
                <a:sym typeface="Symbol"/>
              </a:rPr>
              <a:t> </a:t>
            </a:r>
            <a:r>
              <a:rPr lang="hu-HU" sz="3200" dirty="0" smtClean="0">
                <a:sym typeface="Symbol"/>
              </a:rPr>
              <a:t>Milán  </a:t>
            </a:r>
            <a:r>
              <a:rPr lang="hu-HU" sz="3200" dirty="0">
                <a:sym typeface="Symbol"/>
              </a:rPr>
              <a:t>stb.)</a:t>
            </a:r>
            <a:r>
              <a:rPr lang="hu-HU" sz="3200" i="1" dirty="0">
                <a:sym typeface="Symbol"/>
              </a:rPr>
              <a:t/>
            </a:r>
            <a:br>
              <a:rPr lang="hu-HU" sz="3200" i="1" dirty="0">
                <a:sym typeface="Symbol"/>
              </a:rPr>
            </a:br>
            <a:endParaRPr lang="hu-HU" sz="3200" dirty="0"/>
          </a:p>
        </p:txBody>
      </p:sp>
      <p:sp>
        <p:nvSpPr>
          <p:cNvPr id="3" name="Tartalom helye 2"/>
          <p:cNvSpPr>
            <a:spLocks noGrp="1"/>
          </p:cNvSpPr>
          <p:nvPr>
            <p:ph idx="1"/>
          </p:nvPr>
        </p:nvSpPr>
        <p:spPr>
          <a:xfrm>
            <a:off x="539552" y="1772816"/>
            <a:ext cx="8229600" cy="4853136"/>
          </a:xfrm>
        </p:spPr>
        <p:txBody>
          <a:bodyPr>
            <a:normAutofit lnSpcReduction="10000"/>
          </a:bodyPr>
          <a:lstStyle/>
          <a:p>
            <a:r>
              <a:rPr lang="hu-HU" dirty="0"/>
              <a:t>Az 1. nemzedék magyar-zsidó </a:t>
            </a:r>
            <a:r>
              <a:rPr lang="hu-HU" dirty="0" smtClean="0"/>
              <a:t>írói, költői:</a:t>
            </a:r>
            <a:endParaRPr lang="hu-HU" dirty="0"/>
          </a:p>
          <a:p>
            <a:pPr marL="1371600" lvl="3" indent="0">
              <a:buNone/>
            </a:pPr>
            <a:r>
              <a:rPr lang="hu-HU" sz="2400" cap="small" dirty="0"/>
              <a:t>Szép</a:t>
            </a:r>
            <a:r>
              <a:rPr lang="hu-HU" sz="2400" dirty="0"/>
              <a:t> Ernő (1884</a:t>
            </a:r>
            <a:r>
              <a:rPr lang="hu-HU" sz="2400" dirty="0">
                <a:sym typeface="Symbol"/>
              </a:rPr>
              <a:t>1953</a:t>
            </a:r>
            <a:r>
              <a:rPr lang="hu-HU" sz="2400" dirty="0"/>
              <a:t>) </a:t>
            </a:r>
            <a:r>
              <a:rPr lang="hu-HU" sz="2400" dirty="0">
                <a:sym typeface="Symbol"/>
              </a:rPr>
              <a:t> </a:t>
            </a:r>
            <a:r>
              <a:rPr lang="hu-HU" sz="2400" i="1" dirty="0"/>
              <a:t>Lila </a:t>
            </a:r>
            <a:r>
              <a:rPr lang="hu-HU" sz="2400" i="1" dirty="0" err="1"/>
              <a:t>ákác</a:t>
            </a:r>
            <a:r>
              <a:rPr lang="hu-HU" sz="2400" i="1" dirty="0"/>
              <a:t> </a:t>
            </a:r>
            <a:r>
              <a:rPr lang="hu-HU" sz="2400" i="1" dirty="0" smtClean="0"/>
              <a:t>c. </a:t>
            </a:r>
            <a:r>
              <a:rPr lang="hu-HU" sz="2400" dirty="0" smtClean="0"/>
              <a:t>regény </a:t>
            </a:r>
            <a:r>
              <a:rPr lang="hu-HU" sz="2400" dirty="0"/>
              <a:t>(1922</a:t>
            </a:r>
            <a:r>
              <a:rPr lang="hu-HU" sz="2400" dirty="0" smtClean="0"/>
              <a:t>)</a:t>
            </a:r>
          </a:p>
          <a:p>
            <a:pPr lvl="3">
              <a:buFont typeface="Arial" panose="020B0604020202020204" pitchFamily="34" charset="0"/>
              <a:buChar char="•"/>
            </a:pPr>
            <a:r>
              <a:rPr lang="hu-HU" sz="2400" dirty="0" smtClean="0"/>
              <a:t>lírája: népies, tréfás, szomorú hangvétel </a:t>
            </a:r>
          </a:p>
          <a:p>
            <a:pPr marL="1371600" lvl="3" indent="0">
              <a:buNone/>
            </a:pPr>
            <a:r>
              <a:rPr lang="hu-HU" sz="2400" cap="small" dirty="0" smtClean="0"/>
              <a:t>Somlyó</a:t>
            </a:r>
            <a:r>
              <a:rPr lang="hu-HU" sz="2400" dirty="0" smtClean="0"/>
              <a:t> </a:t>
            </a:r>
            <a:r>
              <a:rPr lang="hu-HU" sz="2400" dirty="0"/>
              <a:t>Zoltán </a:t>
            </a:r>
            <a:r>
              <a:rPr lang="hu-HU" sz="2400" dirty="0" smtClean="0"/>
              <a:t>(1882</a:t>
            </a:r>
            <a:r>
              <a:rPr lang="hu-HU" sz="2400" dirty="0" smtClean="0">
                <a:sym typeface="Symbol"/>
              </a:rPr>
              <a:t>1937</a:t>
            </a:r>
            <a:r>
              <a:rPr lang="hu-HU" sz="2400" dirty="0" smtClean="0"/>
              <a:t>) </a:t>
            </a:r>
            <a:r>
              <a:rPr lang="hu-HU" sz="2400" dirty="0" smtClean="0">
                <a:sym typeface="Symbol"/>
              </a:rPr>
              <a:t> </a:t>
            </a:r>
            <a:r>
              <a:rPr lang="hu-HU" sz="2400" i="1" dirty="0" smtClean="0">
                <a:sym typeface="Symbol"/>
              </a:rPr>
              <a:t>Az elátkozott költő </a:t>
            </a:r>
            <a:r>
              <a:rPr lang="hu-HU" sz="2400" dirty="0" smtClean="0">
                <a:sym typeface="Symbol"/>
              </a:rPr>
              <a:t>c. verseskötet (1911)</a:t>
            </a:r>
          </a:p>
          <a:p>
            <a:pPr lvl="3">
              <a:buFont typeface="Arial" panose="020B0604020202020204" pitchFamily="34" charset="0"/>
              <a:buChar char="•"/>
            </a:pPr>
            <a:r>
              <a:rPr lang="hu-HU" sz="2400" dirty="0" smtClean="0">
                <a:sym typeface="Symbol"/>
              </a:rPr>
              <a:t>lírája: bohém anarchizmus, l’</a:t>
            </a:r>
            <a:r>
              <a:rPr lang="hu-HU" sz="2400" dirty="0" err="1" smtClean="0">
                <a:sym typeface="Symbol"/>
              </a:rPr>
              <a:t>art</a:t>
            </a:r>
            <a:r>
              <a:rPr lang="hu-HU" sz="2400" dirty="0" smtClean="0">
                <a:sym typeface="Symbol"/>
              </a:rPr>
              <a:t> pour l’</a:t>
            </a:r>
            <a:r>
              <a:rPr lang="hu-HU" sz="2400" dirty="0" err="1" smtClean="0">
                <a:sym typeface="Symbol"/>
              </a:rPr>
              <a:t>art-szemlélet</a:t>
            </a:r>
            <a:r>
              <a:rPr lang="hu-HU" sz="2400" dirty="0" smtClean="0">
                <a:sym typeface="Symbol"/>
              </a:rPr>
              <a:t> és a magány-tematika jellemzi</a:t>
            </a:r>
            <a:endParaRPr lang="hu-HU" sz="2400" dirty="0"/>
          </a:p>
          <a:p>
            <a:pPr marL="1371600" lvl="3" indent="0">
              <a:buNone/>
            </a:pPr>
            <a:r>
              <a:rPr lang="hu-HU" sz="2400" cap="small" dirty="0"/>
              <a:t>Füst</a:t>
            </a:r>
            <a:r>
              <a:rPr lang="hu-HU" sz="2400" dirty="0"/>
              <a:t> Milán (1888</a:t>
            </a:r>
            <a:r>
              <a:rPr lang="hu-HU" sz="2400" dirty="0">
                <a:sym typeface="Symbol"/>
              </a:rPr>
              <a:t>1967</a:t>
            </a:r>
            <a:r>
              <a:rPr lang="hu-HU" sz="2400" dirty="0"/>
              <a:t>) </a:t>
            </a:r>
            <a:r>
              <a:rPr lang="hu-HU" sz="2400" dirty="0">
                <a:sym typeface="Symbol"/>
              </a:rPr>
              <a:t> </a:t>
            </a:r>
            <a:r>
              <a:rPr lang="hu-HU" sz="2400" i="1" dirty="0">
                <a:sym typeface="Symbol"/>
              </a:rPr>
              <a:t>A feleségem története </a:t>
            </a:r>
            <a:r>
              <a:rPr lang="hu-HU" sz="2400" dirty="0" smtClean="0"/>
              <a:t>c. regény </a:t>
            </a:r>
            <a:r>
              <a:rPr lang="hu-HU" sz="2400" dirty="0"/>
              <a:t>(1949)</a:t>
            </a:r>
          </a:p>
          <a:p>
            <a:pPr lvl="3">
              <a:buFont typeface="Arial" panose="020B0604020202020204" pitchFamily="34" charset="0"/>
              <a:buChar char="•"/>
            </a:pPr>
            <a:r>
              <a:rPr lang="hu-HU" sz="2400" dirty="0" smtClean="0"/>
              <a:t>lírája: prófétai hangvételű, </a:t>
            </a:r>
            <a:r>
              <a:rPr lang="hu-HU" sz="2400" dirty="0"/>
              <a:t>sötét </a:t>
            </a:r>
            <a:r>
              <a:rPr lang="hu-HU" sz="2400" dirty="0" smtClean="0"/>
              <a:t>látomásokkal, a magány és az elmúlás vissza-, visszatérő témáival terhelt</a:t>
            </a:r>
          </a:p>
          <a:p>
            <a:pPr marL="1371600" lvl="3" indent="0">
              <a:buNone/>
            </a:pPr>
            <a:endParaRPr lang="hu-HU" sz="2400" dirty="0"/>
          </a:p>
          <a:p>
            <a:endParaRPr lang="hu-HU" dirty="0"/>
          </a:p>
        </p:txBody>
      </p:sp>
    </p:spTree>
    <p:extLst>
      <p:ext uri="{BB962C8B-B14F-4D97-AF65-F5344CB8AC3E}">
        <p14:creationId xmlns:p14="http://schemas.microsoft.com/office/powerpoint/2010/main" val="19673560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Fogalmak, nevek, szervezetek, sajtóorgánumok </a:t>
            </a:r>
            <a:endParaRPr lang="hu-HU" dirty="0"/>
          </a:p>
        </p:txBody>
      </p:sp>
      <p:sp>
        <p:nvSpPr>
          <p:cNvPr id="3" name="Tartalom helye 2"/>
          <p:cNvSpPr>
            <a:spLocks noGrp="1"/>
          </p:cNvSpPr>
          <p:nvPr>
            <p:ph idx="1"/>
          </p:nvPr>
        </p:nvSpPr>
        <p:spPr>
          <a:xfrm>
            <a:off x="457200" y="1600200"/>
            <a:ext cx="8229600" cy="4853136"/>
          </a:xfrm>
        </p:spPr>
        <p:txBody>
          <a:bodyPr>
            <a:normAutofit fontScale="92500" lnSpcReduction="20000"/>
          </a:bodyPr>
          <a:lstStyle/>
          <a:p>
            <a:r>
              <a:rPr lang="hu-HU" sz="2800" dirty="0" smtClean="0">
                <a:sym typeface="Symbol"/>
              </a:rPr>
              <a:t>első irodalmi kísérletek </a:t>
            </a:r>
          </a:p>
          <a:p>
            <a:r>
              <a:rPr lang="hu-HU" sz="2800" dirty="0" smtClean="0">
                <a:sym typeface="Symbol"/>
              </a:rPr>
              <a:t>magyar-zsidó irodalom a az 1848/49-es forradalom és szabadságharc alatt és után</a:t>
            </a:r>
          </a:p>
          <a:p>
            <a:r>
              <a:rPr lang="hu-HU" sz="2800" dirty="0" smtClean="0">
                <a:sym typeface="Symbol"/>
              </a:rPr>
              <a:t>magyar-zsidó irodalom a kiegyezés után, a századfordulón és a századelőn</a:t>
            </a:r>
          </a:p>
          <a:p>
            <a:r>
              <a:rPr lang="hu-HU" sz="2800" dirty="0" smtClean="0">
                <a:sym typeface="Symbol"/>
              </a:rPr>
              <a:t>Magyarító Egylet, Izraelita Magyar Egylet, IMIT</a:t>
            </a:r>
          </a:p>
          <a:p>
            <a:r>
              <a:rPr lang="hu-HU" sz="2800" i="1" dirty="0"/>
              <a:t>Első Magyar Izraelita Naptár és </a:t>
            </a:r>
            <a:r>
              <a:rPr lang="hu-HU" sz="2800" i="1" dirty="0" smtClean="0"/>
              <a:t>Évkönyv, </a:t>
            </a:r>
            <a:r>
              <a:rPr lang="hu-HU" sz="2800" i="1" dirty="0" smtClean="0">
                <a:sym typeface="Symbol"/>
              </a:rPr>
              <a:t>Egyenlőség</a:t>
            </a:r>
            <a:r>
              <a:rPr lang="hu-HU" sz="2800" dirty="0" smtClean="0">
                <a:sym typeface="Symbol"/>
              </a:rPr>
              <a:t>, </a:t>
            </a:r>
            <a:r>
              <a:rPr lang="hu-HU" sz="2800" i="1" dirty="0" smtClean="0">
                <a:sym typeface="Symbol"/>
              </a:rPr>
              <a:t>Magyar Zsidó Szemle</a:t>
            </a:r>
            <a:r>
              <a:rPr lang="hu-HU" sz="2800" dirty="0" smtClean="0">
                <a:sym typeface="Symbol"/>
              </a:rPr>
              <a:t>, </a:t>
            </a:r>
            <a:r>
              <a:rPr lang="hu-HU" sz="2800" i="1" dirty="0" smtClean="0">
                <a:sym typeface="Symbol"/>
              </a:rPr>
              <a:t>Borsszem Jankó, </a:t>
            </a:r>
            <a:r>
              <a:rPr lang="hu-HU" sz="2800" i="1" dirty="0" err="1" smtClean="0">
                <a:sym typeface="Symbol"/>
              </a:rPr>
              <a:t>IMIT-Évkönyv</a:t>
            </a:r>
            <a:r>
              <a:rPr lang="hu-HU" sz="2800" i="1" dirty="0" smtClean="0">
                <a:sym typeface="Symbol"/>
              </a:rPr>
              <a:t>, A Hét</a:t>
            </a:r>
            <a:r>
              <a:rPr lang="hu-HU" sz="2800" dirty="0" smtClean="0">
                <a:sym typeface="Symbol"/>
              </a:rPr>
              <a:t>, </a:t>
            </a:r>
            <a:r>
              <a:rPr lang="hu-HU" sz="2800" i="1" dirty="0" smtClean="0">
                <a:sym typeface="Symbol"/>
              </a:rPr>
              <a:t>Nyugat </a:t>
            </a:r>
          </a:p>
          <a:p>
            <a:r>
              <a:rPr lang="hu-HU" sz="2800" cap="small" dirty="0" smtClean="0">
                <a:sym typeface="Symbol"/>
              </a:rPr>
              <a:t>Bloch (</a:t>
            </a:r>
            <a:r>
              <a:rPr lang="hu-HU" sz="2800" cap="small" dirty="0" err="1" smtClean="0">
                <a:sym typeface="Symbol"/>
              </a:rPr>
              <a:t>Ballagi</a:t>
            </a:r>
            <a:r>
              <a:rPr lang="hu-HU" sz="2800" cap="small" dirty="0" smtClean="0">
                <a:sym typeface="Symbol"/>
              </a:rPr>
              <a:t>) </a:t>
            </a:r>
            <a:r>
              <a:rPr lang="hu-HU" sz="2800" dirty="0" smtClean="0">
                <a:sym typeface="Symbol"/>
              </a:rPr>
              <a:t>Móric, </a:t>
            </a:r>
            <a:r>
              <a:rPr lang="hu-HU" sz="2800" cap="small" dirty="0" err="1" smtClean="0">
                <a:sym typeface="Symbol"/>
              </a:rPr>
              <a:t>Heilprin</a:t>
            </a:r>
            <a:r>
              <a:rPr lang="hu-HU" sz="2800" dirty="0" smtClean="0">
                <a:sym typeface="Symbol"/>
              </a:rPr>
              <a:t> Mihály, </a:t>
            </a:r>
            <a:r>
              <a:rPr lang="hu-HU" sz="2800" cap="small" dirty="0" err="1" smtClean="0">
                <a:sym typeface="Symbol"/>
              </a:rPr>
              <a:t>Löw</a:t>
            </a:r>
            <a:r>
              <a:rPr lang="hu-HU" sz="2800" dirty="0" smtClean="0">
                <a:sym typeface="Symbol"/>
              </a:rPr>
              <a:t> Lipót,</a:t>
            </a:r>
            <a:r>
              <a:rPr lang="hu-HU" sz="2800" cap="small" dirty="0" smtClean="0">
                <a:sym typeface="Symbol"/>
              </a:rPr>
              <a:t> </a:t>
            </a:r>
            <a:r>
              <a:rPr lang="hu-HU" sz="2800" cap="small" dirty="0" err="1" smtClean="0">
                <a:sym typeface="Symbol"/>
              </a:rPr>
              <a:t>Ormódi</a:t>
            </a:r>
            <a:r>
              <a:rPr lang="hu-HU" sz="2800" dirty="0" smtClean="0">
                <a:sym typeface="Symbol"/>
              </a:rPr>
              <a:t> </a:t>
            </a:r>
            <a:r>
              <a:rPr lang="hu-HU" sz="2800" dirty="0">
                <a:sym typeface="Symbol"/>
              </a:rPr>
              <a:t>Bertalan, </a:t>
            </a:r>
            <a:r>
              <a:rPr lang="hu-HU" sz="2800" cap="small" dirty="0">
                <a:sym typeface="Symbol"/>
              </a:rPr>
              <a:t>Kiss</a:t>
            </a:r>
            <a:r>
              <a:rPr lang="hu-HU" sz="2800" dirty="0">
                <a:sym typeface="Symbol"/>
              </a:rPr>
              <a:t> József, </a:t>
            </a:r>
            <a:r>
              <a:rPr lang="hu-HU" sz="2800" cap="small" dirty="0">
                <a:sym typeface="Symbol"/>
              </a:rPr>
              <a:t>Dóczi</a:t>
            </a:r>
            <a:r>
              <a:rPr lang="hu-HU" sz="2800" dirty="0">
                <a:sym typeface="Symbol"/>
              </a:rPr>
              <a:t> Lajos, </a:t>
            </a:r>
            <a:r>
              <a:rPr lang="hu-HU" sz="2800" cap="small" dirty="0">
                <a:sym typeface="Symbol"/>
              </a:rPr>
              <a:t>Ágai</a:t>
            </a:r>
            <a:r>
              <a:rPr lang="hu-HU" sz="2800" dirty="0">
                <a:sym typeface="Symbol"/>
              </a:rPr>
              <a:t> </a:t>
            </a:r>
            <a:r>
              <a:rPr lang="hu-HU" sz="2800" dirty="0" smtClean="0">
                <a:sym typeface="Symbol"/>
              </a:rPr>
              <a:t>Adolf, </a:t>
            </a:r>
            <a:r>
              <a:rPr lang="hu-HU" sz="2800" cap="small" dirty="0" smtClean="0">
                <a:sym typeface="Symbol"/>
              </a:rPr>
              <a:t>Makai</a:t>
            </a:r>
            <a:r>
              <a:rPr lang="hu-HU" sz="2800" dirty="0" smtClean="0">
                <a:sym typeface="Symbol"/>
              </a:rPr>
              <a:t> </a:t>
            </a:r>
            <a:r>
              <a:rPr lang="hu-HU" sz="2800" dirty="0">
                <a:sym typeface="Symbol"/>
              </a:rPr>
              <a:t>Emil, </a:t>
            </a:r>
            <a:r>
              <a:rPr lang="hu-HU" sz="2800" cap="small" dirty="0">
                <a:sym typeface="Symbol"/>
              </a:rPr>
              <a:t>Ignotus</a:t>
            </a:r>
            <a:r>
              <a:rPr lang="hu-HU" sz="2800" dirty="0">
                <a:sym typeface="Symbol"/>
              </a:rPr>
              <a:t>, </a:t>
            </a:r>
            <a:r>
              <a:rPr lang="hu-HU" sz="2800" cap="small" dirty="0">
                <a:sym typeface="Symbol"/>
              </a:rPr>
              <a:t>Szilágyi</a:t>
            </a:r>
            <a:r>
              <a:rPr lang="hu-HU" sz="2800" dirty="0">
                <a:sym typeface="Symbol"/>
              </a:rPr>
              <a:t> </a:t>
            </a:r>
            <a:r>
              <a:rPr lang="hu-HU" sz="2800" dirty="0" smtClean="0">
                <a:sym typeface="Symbol"/>
              </a:rPr>
              <a:t>Géza, </a:t>
            </a:r>
            <a:r>
              <a:rPr lang="hu-HU" sz="2800" cap="small" dirty="0" smtClean="0">
                <a:sym typeface="Symbol"/>
              </a:rPr>
              <a:t>Szép</a:t>
            </a:r>
            <a:r>
              <a:rPr lang="hu-HU" sz="2800" dirty="0" smtClean="0">
                <a:sym typeface="Symbol"/>
              </a:rPr>
              <a:t> </a:t>
            </a:r>
            <a:r>
              <a:rPr lang="hu-HU" sz="2800" dirty="0">
                <a:sym typeface="Symbol"/>
              </a:rPr>
              <a:t>Ernő, </a:t>
            </a:r>
            <a:r>
              <a:rPr lang="hu-HU" sz="2800" cap="small" smtClean="0">
                <a:sym typeface="Symbol"/>
              </a:rPr>
              <a:t>Somlyó</a:t>
            </a:r>
            <a:r>
              <a:rPr lang="hu-HU" sz="2800" smtClean="0">
                <a:sym typeface="Symbol"/>
              </a:rPr>
              <a:t> Zoltán, </a:t>
            </a:r>
            <a:r>
              <a:rPr lang="hu-HU" sz="2800" cap="small" smtClean="0">
                <a:sym typeface="Symbol"/>
              </a:rPr>
              <a:t>Füst</a:t>
            </a:r>
            <a:r>
              <a:rPr lang="hu-HU" sz="2800" smtClean="0">
                <a:sym typeface="Symbol"/>
              </a:rPr>
              <a:t> Milán </a:t>
            </a:r>
            <a:endParaRPr lang="hu-HU" sz="2800" i="1" dirty="0">
              <a:sym typeface="Symbol"/>
            </a:endParaRPr>
          </a:p>
          <a:p>
            <a:endParaRPr lang="hu-HU" dirty="0"/>
          </a:p>
        </p:txBody>
      </p:sp>
    </p:spTree>
    <p:extLst>
      <p:ext uri="{BB962C8B-B14F-4D97-AF65-F5344CB8AC3E}">
        <p14:creationId xmlns:p14="http://schemas.microsoft.com/office/powerpoint/2010/main" val="27584734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772816"/>
            <a:ext cx="8229600" cy="1143000"/>
          </a:xfrm>
        </p:spPr>
        <p:txBody>
          <a:bodyPr/>
          <a:lstStyle/>
          <a:p>
            <a:r>
              <a:rPr lang="hu-HU" dirty="0" smtClean="0"/>
              <a:t>Viszlát a vizsgán!</a:t>
            </a:r>
            <a:endParaRPr lang="hu-HU" dirty="0"/>
          </a:p>
        </p:txBody>
      </p:sp>
    </p:spTree>
    <p:extLst>
      <p:ext uri="{BB962C8B-B14F-4D97-AF65-F5344CB8AC3E}">
        <p14:creationId xmlns:p14="http://schemas.microsoft.com/office/powerpoint/2010/main" val="3041164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980728"/>
            <a:ext cx="8229600" cy="854968"/>
          </a:xfrm>
        </p:spPr>
        <p:txBody>
          <a:bodyPr>
            <a:normAutofit fontScale="90000"/>
          </a:bodyPr>
          <a:lstStyle/>
          <a:p>
            <a:r>
              <a:rPr lang="hu-HU" sz="3600" dirty="0" smtClean="0"/>
              <a:t>Előzmények</a:t>
            </a:r>
            <a:r>
              <a:rPr lang="hu-HU" sz="3600" dirty="0"/>
              <a:t>: a legkorábbi magyar-zsidó szövegek</a:t>
            </a:r>
            <a:br>
              <a:rPr lang="hu-HU" sz="3600" dirty="0"/>
            </a:br>
            <a:r>
              <a:rPr lang="hu-HU" dirty="0"/>
              <a:t/>
            </a:r>
            <a:br>
              <a:rPr lang="hu-HU" dirty="0"/>
            </a:br>
            <a:endParaRPr lang="hu-HU" dirty="0"/>
          </a:p>
        </p:txBody>
      </p:sp>
      <p:sp>
        <p:nvSpPr>
          <p:cNvPr id="3" name="Tartalom helye 2"/>
          <p:cNvSpPr>
            <a:spLocks noGrp="1"/>
          </p:cNvSpPr>
          <p:nvPr>
            <p:ph idx="1"/>
          </p:nvPr>
        </p:nvSpPr>
        <p:spPr>
          <a:xfrm>
            <a:off x="251520" y="1844824"/>
            <a:ext cx="8712968" cy="4608512"/>
          </a:xfrm>
        </p:spPr>
        <p:txBody>
          <a:bodyPr>
            <a:normAutofit/>
          </a:bodyPr>
          <a:lstStyle/>
          <a:p>
            <a:r>
              <a:rPr lang="hu-HU" dirty="0" smtClean="0"/>
              <a:t>A magyarosodás legkorábbi nyelvi jelei: orvosoktól, tanítóktól, hitközségi jegyzőktől származó egy- és kétnyelvű „nyelvemlékek”: </a:t>
            </a:r>
          </a:p>
          <a:p>
            <a:endParaRPr lang="hu-HU" dirty="0" smtClean="0"/>
          </a:p>
          <a:p>
            <a:pPr lvl="2"/>
            <a:r>
              <a:rPr lang="hu-HU" cap="small" dirty="0" err="1" smtClean="0"/>
              <a:t>Oesterreicher</a:t>
            </a:r>
            <a:r>
              <a:rPr lang="hu-HU" dirty="0" smtClean="0"/>
              <a:t> Manes </a:t>
            </a:r>
            <a:r>
              <a:rPr lang="hu-HU" dirty="0"/>
              <a:t>–</a:t>
            </a:r>
            <a:r>
              <a:rPr lang="hu-HU" dirty="0" smtClean="0"/>
              <a:t> orvosi könyve: </a:t>
            </a:r>
            <a:r>
              <a:rPr lang="hu-HU" i="1" dirty="0" smtClean="0"/>
              <a:t>Természeti </a:t>
            </a:r>
            <a:r>
              <a:rPr lang="hu-HU" i="1" dirty="0"/>
              <a:t>csudálatos magyar sóval való hasznos </a:t>
            </a:r>
            <a:r>
              <a:rPr lang="hu-HU" i="1" dirty="0" smtClean="0"/>
              <a:t>orvosi tapasztalások </a:t>
            </a:r>
            <a:r>
              <a:rPr lang="hu-HU" dirty="0" smtClean="0"/>
              <a:t>(1801)</a:t>
            </a:r>
            <a:endParaRPr lang="hu-HU" dirty="0"/>
          </a:p>
          <a:p>
            <a:pPr marL="914400" lvl="2" indent="0">
              <a:buNone/>
            </a:pPr>
            <a:endParaRPr lang="hu-HU" dirty="0"/>
          </a:p>
          <a:p>
            <a:pPr lvl="2"/>
            <a:r>
              <a:rPr lang="hu-HU" cap="small" dirty="0" err="1" smtClean="0"/>
              <a:t>Krakkauer</a:t>
            </a:r>
            <a:r>
              <a:rPr lang="hu-HU" dirty="0" smtClean="0"/>
              <a:t> Salamon </a:t>
            </a:r>
            <a:r>
              <a:rPr lang="hu-HU" dirty="0"/>
              <a:t>– </a:t>
            </a:r>
            <a:r>
              <a:rPr lang="hu-HU" dirty="0" smtClean="0"/>
              <a:t>magyar nyelvű prédikációja, Nagykőrös (1817-ben 2nyelven, magyarul és németül kiadva)</a:t>
            </a:r>
          </a:p>
          <a:p>
            <a:pPr marL="0" lvl="1" indent="0">
              <a:buNone/>
            </a:pPr>
            <a:endParaRPr lang="hu-HU" sz="3200" dirty="0" smtClean="0"/>
          </a:p>
          <a:p>
            <a:pPr marL="0" lvl="1" indent="0">
              <a:buNone/>
            </a:pPr>
            <a:endParaRPr lang="hu-HU" sz="3200" dirty="0" smtClean="0"/>
          </a:p>
        </p:txBody>
      </p:sp>
    </p:spTree>
    <p:extLst>
      <p:ext uri="{BB962C8B-B14F-4D97-AF65-F5344CB8AC3E}">
        <p14:creationId xmlns:p14="http://schemas.microsoft.com/office/powerpoint/2010/main" val="1299433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7544" y="2132856"/>
            <a:ext cx="8208912" cy="1754326"/>
          </a:xfrm>
          <a:prstGeom prst="rect">
            <a:avLst/>
          </a:prstGeom>
        </p:spPr>
        <p:txBody>
          <a:bodyPr wrap="square">
            <a:spAutoFit/>
          </a:bodyPr>
          <a:lstStyle/>
          <a:p>
            <a:pPr algn="ctr"/>
            <a:r>
              <a:rPr lang="hu-HU" sz="3600" dirty="0" smtClean="0"/>
              <a:t>II. A </a:t>
            </a:r>
            <a:r>
              <a:rPr lang="hu-HU" sz="3600" dirty="0"/>
              <a:t>19. sz. </a:t>
            </a:r>
            <a:r>
              <a:rPr lang="hu-HU" sz="3600" dirty="0" smtClean="0"/>
              <a:t>1. fele</a:t>
            </a:r>
            <a:r>
              <a:rPr lang="hu-HU" sz="3600" dirty="0"/>
              <a:t>: </a:t>
            </a:r>
            <a:endParaRPr lang="hu-HU" sz="3600" dirty="0" smtClean="0"/>
          </a:p>
          <a:p>
            <a:pPr algn="ctr"/>
            <a:r>
              <a:rPr lang="hu-HU" sz="3600" dirty="0" smtClean="0"/>
              <a:t>az </a:t>
            </a:r>
            <a:r>
              <a:rPr lang="hu-HU" sz="3600" dirty="0"/>
              <a:t>első magyar nyelvű </a:t>
            </a:r>
            <a:r>
              <a:rPr lang="hu-HU" sz="3600" dirty="0">
                <a:sym typeface="Symbol"/>
              </a:rPr>
              <a:t> </a:t>
            </a:r>
            <a:r>
              <a:rPr lang="hu-HU" sz="3600" dirty="0"/>
              <a:t>vallási és politikai tárgyú </a:t>
            </a:r>
            <a:r>
              <a:rPr lang="hu-HU" sz="3600" dirty="0">
                <a:sym typeface="Symbol"/>
              </a:rPr>
              <a:t> </a:t>
            </a:r>
            <a:r>
              <a:rPr lang="hu-HU" sz="3600" dirty="0"/>
              <a:t>irodalmi kísérletek</a:t>
            </a:r>
          </a:p>
        </p:txBody>
      </p:sp>
    </p:spTree>
    <p:extLst>
      <p:ext uri="{BB962C8B-B14F-4D97-AF65-F5344CB8AC3E}">
        <p14:creationId xmlns:p14="http://schemas.microsoft.com/office/powerpoint/2010/main" val="3712422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620688"/>
            <a:ext cx="8229600" cy="1152128"/>
          </a:xfrm>
        </p:spPr>
        <p:txBody>
          <a:bodyPr>
            <a:normAutofit fontScale="90000"/>
          </a:bodyPr>
          <a:lstStyle/>
          <a:p>
            <a:r>
              <a:rPr lang="hu-HU" sz="3600" dirty="0" smtClean="0"/>
              <a:t>A </a:t>
            </a:r>
            <a:r>
              <a:rPr lang="hu-HU" sz="3600" dirty="0"/>
              <a:t>19. sz. </a:t>
            </a:r>
            <a:r>
              <a:rPr lang="hu-HU" sz="3600" dirty="0" smtClean="0"/>
              <a:t>1. </a:t>
            </a:r>
            <a:r>
              <a:rPr lang="hu-HU" sz="3600" dirty="0"/>
              <a:t>fele: az első magyar nyelvű </a:t>
            </a:r>
            <a:r>
              <a:rPr lang="hu-HU" sz="3600" dirty="0" smtClean="0"/>
              <a:t>irodalmi kísérletek</a:t>
            </a:r>
            <a:br>
              <a:rPr lang="hu-HU" sz="3600" dirty="0" smtClean="0"/>
            </a:br>
            <a:r>
              <a:rPr lang="hu-HU" dirty="0"/>
              <a:t/>
            </a:r>
            <a:br>
              <a:rPr lang="hu-HU" dirty="0"/>
            </a:br>
            <a:endParaRPr lang="hu-HU" dirty="0"/>
          </a:p>
        </p:txBody>
      </p:sp>
      <p:sp>
        <p:nvSpPr>
          <p:cNvPr id="3" name="Tartalom helye 2"/>
          <p:cNvSpPr>
            <a:spLocks noGrp="1"/>
          </p:cNvSpPr>
          <p:nvPr>
            <p:ph idx="1"/>
          </p:nvPr>
        </p:nvSpPr>
        <p:spPr>
          <a:xfrm>
            <a:off x="179512" y="1124744"/>
            <a:ext cx="8784976" cy="5733256"/>
          </a:xfrm>
        </p:spPr>
        <p:txBody>
          <a:bodyPr>
            <a:normAutofit/>
          </a:bodyPr>
          <a:lstStyle/>
          <a:p>
            <a:pPr marL="342900" lvl="1" indent="-342900">
              <a:buFont typeface="Arial" pitchFamily="34" charset="0"/>
              <a:buChar char="•"/>
            </a:pPr>
            <a:r>
              <a:rPr lang="hu-HU" sz="3200" dirty="0" smtClean="0"/>
              <a:t>A ’40-es </a:t>
            </a:r>
            <a:r>
              <a:rPr lang="hu-HU" sz="3200" dirty="0"/>
              <a:t>évektől: szaporodó </a:t>
            </a:r>
            <a:r>
              <a:rPr lang="hu-HU" sz="3200" dirty="0" smtClean="0"/>
              <a:t>vallási tárgyú kiadványok </a:t>
            </a:r>
            <a:endParaRPr lang="hu-HU" sz="3200" dirty="0"/>
          </a:p>
          <a:p>
            <a:pPr marL="1200150" lvl="3" indent="-342900"/>
            <a:r>
              <a:rPr lang="hu-HU" sz="2400" cap="small" dirty="0"/>
              <a:t>Bloch</a:t>
            </a:r>
            <a:r>
              <a:rPr lang="hu-HU" sz="2400" dirty="0"/>
              <a:t> (később: </a:t>
            </a:r>
            <a:r>
              <a:rPr lang="hu-HU" sz="2400" dirty="0" err="1"/>
              <a:t>Ballagi</a:t>
            </a:r>
            <a:r>
              <a:rPr lang="hu-HU" sz="2400" dirty="0"/>
              <a:t>) Móric – </a:t>
            </a:r>
            <a:r>
              <a:rPr lang="hu-HU" sz="2400" i="1" dirty="0"/>
              <a:t>A zsidókról </a:t>
            </a:r>
            <a:r>
              <a:rPr lang="hu-HU" sz="2400" dirty="0"/>
              <a:t>(röpirat, 1840)</a:t>
            </a:r>
          </a:p>
          <a:p>
            <a:pPr marL="1200150" lvl="3" indent="-342900"/>
            <a:r>
              <a:rPr lang="hu-HU" sz="2400" cap="small" dirty="0"/>
              <a:t>Bloch</a:t>
            </a:r>
            <a:r>
              <a:rPr lang="hu-HU" sz="2400" dirty="0"/>
              <a:t> Móric – Tóra-fordítás (2nyelvű, 1840-41)</a:t>
            </a:r>
          </a:p>
          <a:p>
            <a:pPr marL="1200150" lvl="3" indent="-342900"/>
            <a:r>
              <a:rPr lang="hu-HU" sz="2400" cap="small" dirty="0" err="1"/>
              <a:t>Rosenthal</a:t>
            </a:r>
            <a:r>
              <a:rPr lang="hu-HU" sz="2400" dirty="0"/>
              <a:t> Móric – imakönyv (</a:t>
            </a:r>
            <a:r>
              <a:rPr lang="hu-HU" sz="2400" cap="small" dirty="0"/>
              <a:t>Bloch</a:t>
            </a:r>
            <a:r>
              <a:rPr lang="hu-HU" sz="2400" dirty="0"/>
              <a:t> </a:t>
            </a:r>
            <a:r>
              <a:rPr lang="hu-HU" sz="2400" dirty="0" smtClean="0"/>
              <a:t>M. </a:t>
            </a:r>
            <a:r>
              <a:rPr lang="hu-HU" sz="2400" dirty="0"/>
              <a:t>javításaival, 2nyelvű, 1841, Pozsony)</a:t>
            </a:r>
          </a:p>
          <a:p>
            <a:pPr marL="1200150" lvl="3" indent="-342900"/>
            <a:r>
              <a:rPr lang="hu-HU" sz="2400" cap="small" dirty="0" err="1" smtClean="0"/>
              <a:t>Löw</a:t>
            </a:r>
            <a:r>
              <a:rPr lang="hu-HU" sz="2400" dirty="0" smtClean="0"/>
              <a:t> </a:t>
            </a:r>
            <a:r>
              <a:rPr lang="hu-HU" sz="2400" dirty="0"/>
              <a:t>Lipót magyar nyelvű prédikációja Nagykanizsán (1844), kiadása 1845-ben (a magyar nyelv terjesztésének fontosságáról)</a:t>
            </a:r>
          </a:p>
          <a:p>
            <a:pPr marL="1200150" lvl="3" indent="-342900"/>
            <a:r>
              <a:rPr lang="hu-HU" sz="2400" cap="small" dirty="0" err="1"/>
              <a:t>Löw</a:t>
            </a:r>
            <a:r>
              <a:rPr lang="hu-HU" sz="2400" dirty="0"/>
              <a:t> </a:t>
            </a:r>
            <a:r>
              <a:rPr lang="hu-HU" sz="2400" dirty="0" smtClean="0"/>
              <a:t>Lipót: </a:t>
            </a:r>
            <a:r>
              <a:rPr lang="hu-HU" sz="2400" i="1" dirty="0" smtClean="0"/>
              <a:t>Magyar </a:t>
            </a:r>
            <a:r>
              <a:rPr lang="hu-HU" sz="2400" i="1" dirty="0"/>
              <a:t>Zsinagóga </a:t>
            </a:r>
            <a:r>
              <a:rPr lang="hu-HU" sz="2400" dirty="0"/>
              <a:t>c. folyóirat </a:t>
            </a:r>
            <a:r>
              <a:rPr lang="hu-HU" sz="2400" dirty="0" smtClean="0"/>
              <a:t>kiadása (1847</a:t>
            </a:r>
            <a:r>
              <a:rPr lang="hu-HU" sz="2400" dirty="0"/>
              <a:t>, Pápa) </a:t>
            </a:r>
            <a:r>
              <a:rPr lang="hu-HU" sz="2400" dirty="0" smtClean="0"/>
              <a:t>(benne: a </a:t>
            </a:r>
            <a:r>
              <a:rPr lang="hu-HU" sz="2400" dirty="0"/>
              <a:t>Magyarító Egylet /</a:t>
            </a:r>
            <a:r>
              <a:rPr lang="hu-HU" sz="2400" dirty="0" smtClean="0"/>
              <a:t>1843-44/ </a:t>
            </a:r>
            <a:r>
              <a:rPr lang="hu-HU" sz="2400" dirty="0"/>
              <a:t>buzdítása, hogy segítse egy társaság megalakulását, amely lefordítja a teljes Bibliát</a:t>
            </a:r>
            <a:r>
              <a:rPr lang="hu-HU" sz="2400" dirty="0" smtClean="0"/>
              <a:t>)</a:t>
            </a:r>
          </a:p>
        </p:txBody>
      </p:sp>
    </p:spTree>
    <p:extLst>
      <p:ext uri="{BB962C8B-B14F-4D97-AF65-F5344CB8AC3E}">
        <p14:creationId xmlns:p14="http://schemas.microsoft.com/office/powerpoint/2010/main" val="1225492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sz="3200" dirty="0" smtClean="0"/>
              <a:t>A </a:t>
            </a:r>
            <a:r>
              <a:rPr lang="hu-HU" sz="3200" dirty="0"/>
              <a:t>19. sz. </a:t>
            </a:r>
            <a:r>
              <a:rPr lang="hu-HU" sz="3200" dirty="0" smtClean="0"/>
              <a:t>1. fele</a:t>
            </a:r>
            <a:r>
              <a:rPr lang="hu-HU" sz="3200" dirty="0"/>
              <a:t>: az első magyar nyelvű </a:t>
            </a:r>
            <a:r>
              <a:rPr lang="hu-HU" sz="3200" dirty="0" smtClean="0"/>
              <a:t>irodalmi kísérletek</a:t>
            </a:r>
            <a:br>
              <a:rPr lang="hu-HU" sz="3200" dirty="0" smtClean="0"/>
            </a:br>
            <a:endParaRPr lang="hu-HU" sz="3200" dirty="0"/>
          </a:p>
        </p:txBody>
      </p:sp>
      <p:sp>
        <p:nvSpPr>
          <p:cNvPr id="3" name="Tartalom helye 2"/>
          <p:cNvSpPr>
            <a:spLocks noGrp="1"/>
          </p:cNvSpPr>
          <p:nvPr>
            <p:ph idx="1"/>
          </p:nvPr>
        </p:nvSpPr>
        <p:spPr>
          <a:xfrm>
            <a:off x="251520" y="1412776"/>
            <a:ext cx="8568952" cy="5328592"/>
          </a:xfrm>
        </p:spPr>
        <p:txBody>
          <a:bodyPr>
            <a:normAutofit/>
          </a:bodyPr>
          <a:lstStyle/>
          <a:p>
            <a:pPr marL="342900" lvl="1" indent="-342900">
              <a:buFont typeface="Arial" pitchFamily="34" charset="0"/>
              <a:buChar char="•"/>
            </a:pPr>
            <a:r>
              <a:rPr lang="hu-HU" sz="3200" dirty="0" smtClean="0"/>
              <a:t>A ’40-es </a:t>
            </a:r>
            <a:r>
              <a:rPr lang="hu-HU" sz="3200" dirty="0"/>
              <a:t>évektől: szaporodó </a:t>
            </a:r>
            <a:r>
              <a:rPr lang="hu-HU" sz="3200" dirty="0" smtClean="0"/>
              <a:t>politikai tárgyú versek, színművek</a:t>
            </a:r>
          </a:p>
          <a:p>
            <a:pPr marL="1200150" lvl="3" indent="-342900"/>
            <a:r>
              <a:rPr lang="hu-HU" sz="2400" cap="small" dirty="0" err="1" smtClean="0"/>
              <a:t>Heilprin</a:t>
            </a:r>
            <a:r>
              <a:rPr lang="hu-HU" sz="2400" dirty="0" smtClean="0"/>
              <a:t> Mihály </a:t>
            </a:r>
            <a:r>
              <a:rPr lang="hu-HU" sz="2400" dirty="0"/>
              <a:t>– </a:t>
            </a:r>
            <a:r>
              <a:rPr lang="hu-HU" sz="2400" dirty="0" smtClean="0"/>
              <a:t> </a:t>
            </a:r>
            <a:r>
              <a:rPr lang="hu-HU" sz="2400" i="1" dirty="0" smtClean="0"/>
              <a:t>Zsidó kördal </a:t>
            </a:r>
            <a:r>
              <a:rPr lang="hu-HU" sz="2400" dirty="0" smtClean="0"/>
              <a:t>(1846, Miskolc – idézve a </a:t>
            </a:r>
            <a:r>
              <a:rPr lang="hu-HU" sz="2400" i="1" dirty="0" smtClean="0"/>
              <a:t>Honderű</a:t>
            </a:r>
            <a:r>
              <a:rPr lang="hu-HU" sz="2400" dirty="0" smtClean="0"/>
              <a:t>ben), </a:t>
            </a:r>
            <a:r>
              <a:rPr lang="hu-HU" sz="2400" i="1" dirty="0" smtClean="0"/>
              <a:t>Mit csinálnak Izraelben? </a:t>
            </a:r>
            <a:r>
              <a:rPr lang="hu-HU" sz="2400" dirty="0" smtClean="0"/>
              <a:t>(1846, </a:t>
            </a:r>
            <a:r>
              <a:rPr lang="hu-HU" sz="2400" i="1" dirty="0" smtClean="0"/>
              <a:t>Pesti Divatlap</a:t>
            </a:r>
            <a:r>
              <a:rPr lang="hu-HU" sz="2400" dirty="0" smtClean="0"/>
              <a:t>)</a:t>
            </a:r>
          </a:p>
          <a:p>
            <a:pPr marL="1200150" lvl="3" indent="-342900"/>
            <a:r>
              <a:rPr lang="hu-HU" sz="2400" cap="small" dirty="0" err="1" smtClean="0"/>
              <a:t>Zerffi</a:t>
            </a:r>
            <a:r>
              <a:rPr lang="hu-HU" sz="2400" cap="small" dirty="0" smtClean="0"/>
              <a:t> </a:t>
            </a:r>
            <a:r>
              <a:rPr lang="hu-HU" sz="2400" dirty="0" smtClean="0"/>
              <a:t>Gusztáv </a:t>
            </a:r>
            <a:r>
              <a:rPr lang="hu-HU" sz="2400" dirty="0"/>
              <a:t>– </a:t>
            </a:r>
            <a:r>
              <a:rPr lang="hu-HU" sz="2400" dirty="0" smtClean="0"/>
              <a:t>a </a:t>
            </a:r>
            <a:r>
              <a:rPr lang="hu-HU" sz="2400" i="1" dirty="0" smtClean="0"/>
              <a:t>Honderű</a:t>
            </a:r>
            <a:r>
              <a:rPr lang="hu-HU" sz="2400" dirty="0" smtClean="0"/>
              <a:t> c. folyóirat irodalmi és színikritikusa (a forradalom előtt Petőfi és </a:t>
            </a:r>
            <a:r>
              <a:rPr lang="hu-HU" sz="2400" dirty="0" err="1" smtClean="0"/>
              <a:t>Vachot</a:t>
            </a:r>
            <a:r>
              <a:rPr lang="hu-HU" sz="2400" dirty="0" smtClean="0"/>
              <a:t> </a:t>
            </a:r>
            <a:r>
              <a:rPr lang="hu-HU" sz="2400" i="1" dirty="0" smtClean="0"/>
              <a:t>negatív</a:t>
            </a:r>
            <a:r>
              <a:rPr lang="hu-HU" sz="2400" dirty="0" smtClean="0"/>
              <a:t> kritikusa)</a:t>
            </a:r>
          </a:p>
          <a:p>
            <a:pPr marL="1200150" lvl="3" indent="-342900"/>
            <a:r>
              <a:rPr lang="hu-HU" sz="2400" cap="small" dirty="0" smtClean="0"/>
              <a:t>Hugó</a:t>
            </a:r>
            <a:r>
              <a:rPr lang="hu-HU" sz="2400" dirty="0" smtClean="0"/>
              <a:t> Károly – már evangélikusként  tevékenykedik, versei a </a:t>
            </a:r>
            <a:r>
              <a:rPr lang="hu-HU" sz="2400" i="1" dirty="0" smtClean="0"/>
              <a:t>Pesti Divatlap</a:t>
            </a:r>
            <a:r>
              <a:rPr lang="hu-HU" sz="2400" dirty="0" smtClean="0"/>
              <a:t>ban (1946) jelennek meg, színdarabíró (pl. Mátyás királyról), melyeket németül ír, és Falk Miksa segítségével fordít le magyarra (de: „nyelvújítói” igénnyel lép fel)  </a:t>
            </a:r>
            <a:endParaRPr lang="hu-HU" sz="2400" dirty="0"/>
          </a:p>
        </p:txBody>
      </p:sp>
    </p:spTree>
    <p:extLst>
      <p:ext uri="{BB962C8B-B14F-4D97-AF65-F5344CB8AC3E}">
        <p14:creationId xmlns:p14="http://schemas.microsoft.com/office/powerpoint/2010/main" val="2262105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755576" y="2060848"/>
            <a:ext cx="7704856" cy="2308324"/>
          </a:xfrm>
          <a:prstGeom prst="rect">
            <a:avLst/>
          </a:prstGeom>
        </p:spPr>
        <p:txBody>
          <a:bodyPr wrap="square">
            <a:spAutoFit/>
          </a:bodyPr>
          <a:lstStyle/>
          <a:p>
            <a:pPr algn="ctr"/>
            <a:r>
              <a:rPr lang="hu-HU" sz="3600" dirty="0" smtClean="0"/>
              <a:t>III. A </a:t>
            </a:r>
            <a:r>
              <a:rPr lang="hu-HU" sz="3600" dirty="0"/>
              <a:t>magyar-zsidó irodalmi élet a </a:t>
            </a:r>
            <a:r>
              <a:rPr lang="hu-HU" sz="3600" i="1" dirty="0"/>
              <a:t>forradalom és szabadságharc </a:t>
            </a:r>
            <a:r>
              <a:rPr lang="hu-HU" sz="3600" dirty="0"/>
              <a:t>alatt és után</a:t>
            </a:r>
            <a:br>
              <a:rPr lang="hu-HU" sz="3600" dirty="0"/>
            </a:br>
            <a:endParaRPr lang="hu-HU" sz="3600" dirty="0"/>
          </a:p>
        </p:txBody>
      </p:sp>
    </p:spTree>
    <p:extLst>
      <p:ext uri="{BB962C8B-B14F-4D97-AF65-F5344CB8AC3E}">
        <p14:creationId xmlns:p14="http://schemas.microsoft.com/office/powerpoint/2010/main" val="2536469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548680"/>
            <a:ext cx="8229600" cy="796950"/>
          </a:xfrm>
        </p:spPr>
        <p:txBody>
          <a:bodyPr>
            <a:noAutofit/>
          </a:bodyPr>
          <a:lstStyle/>
          <a:p>
            <a:r>
              <a:rPr lang="hu-HU" sz="3200" dirty="0" smtClean="0"/>
              <a:t>A </a:t>
            </a:r>
            <a:r>
              <a:rPr lang="hu-HU" sz="3200" dirty="0"/>
              <a:t>magyar-zsidó irodalmi </a:t>
            </a:r>
            <a:r>
              <a:rPr lang="hu-HU" sz="3200" dirty="0" smtClean="0"/>
              <a:t>élet </a:t>
            </a:r>
            <a:r>
              <a:rPr lang="hu-HU" sz="3200" dirty="0"/>
              <a:t>a </a:t>
            </a:r>
            <a:r>
              <a:rPr lang="hu-HU" sz="3200" i="1" dirty="0"/>
              <a:t>forradalom és szabadságharc</a:t>
            </a:r>
            <a:r>
              <a:rPr lang="hu-HU" sz="3200" dirty="0"/>
              <a:t> </a:t>
            </a:r>
            <a:r>
              <a:rPr lang="hu-HU" sz="3200" dirty="0" smtClean="0"/>
              <a:t>alatt</a:t>
            </a:r>
            <a:br>
              <a:rPr lang="hu-HU" sz="3200" dirty="0" smtClean="0"/>
            </a:br>
            <a:r>
              <a:rPr lang="hu-HU" sz="3200" dirty="0"/>
              <a:t/>
            </a:r>
            <a:br>
              <a:rPr lang="hu-HU" sz="3200" dirty="0"/>
            </a:br>
            <a:endParaRPr lang="hu-HU" sz="3200" dirty="0"/>
          </a:p>
        </p:txBody>
      </p:sp>
      <p:sp>
        <p:nvSpPr>
          <p:cNvPr id="3" name="Tartalom helye 2"/>
          <p:cNvSpPr>
            <a:spLocks noGrp="1"/>
          </p:cNvSpPr>
          <p:nvPr>
            <p:ph idx="1"/>
          </p:nvPr>
        </p:nvSpPr>
        <p:spPr>
          <a:xfrm>
            <a:off x="251520" y="980728"/>
            <a:ext cx="8568952" cy="5877272"/>
          </a:xfrm>
        </p:spPr>
        <p:txBody>
          <a:bodyPr>
            <a:normAutofit lnSpcReduction="10000"/>
          </a:bodyPr>
          <a:lstStyle/>
          <a:p>
            <a:r>
              <a:rPr lang="hu-HU" dirty="0" smtClean="0"/>
              <a:t>1848/1849: A zsidóság szerepvállalása a </a:t>
            </a:r>
            <a:r>
              <a:rPr lang="hu-HU" i="1" dirty="0" smtClean="0"/>
              <a:t>magyar forradalom és szabadságharc</a:t>
            </a:r>
            <a:r>
              <a:rPr lang="hu-HU" dirty="0" smtClean="0"/>
              <a:t>ban</a:t>
            </a:r>
          </a:p>
          <a:p>
            <a:pPr lvl="3"/>
            <a:r>
              <a:rPr lang="hu-HU" sz="2400" cap="small" dirty="0" err="1"/>
              <a:t>Löw</a:t>
            </a:r>
            <a:r>
              <a:rPr lang="hu-HU" sz="2400" dirty="0"/>
              <a:t> Lipót – tábori lelkész</a:t>
            </a:r>
          </a:p>
          <a:p>
            <a:pPr lvl="3"/>
            <a:r>
              <a:rPr lang="hu-HU" sz="2400" cap="small" dirty="0" err="1"/>
              <a:t>Heilprin</a:t>
            </a:r>
            <a:r>
              <a:rPr lang="hu-HU" sz="2400" dirty="0"/>
              <a:t> Mihály – Szemere Bertalan titkára</a:t>
            </a:r>
          </a:p>
          <a:p>
            <a:pPr lvl="3"/>
            <a:r>
              <a:rPr lang="hu-HU" sz="2400" dirty="0"/>
              <a:t>1848. márc. 17.: Magyarországi és </a:t>
            </a:r>
            <a:r>
              <a:rPr lang="hu-HU" sz="2400" dirty="0" err="1"/>
              <a:t>Erdélyhoni</a:t>
            </a:r>
            <a:r>
              <a:rPr lang="hu-HU" sz="2400" dirty="0"/>
              <a:t> zsidók képviselete kiáltványában megfogalmazódik az izraeliták és a magyar nemzet egybefonódásának </a:t>
            </a:r>
            <a:r>
              <a:rPr lang="hu-HU" sz="2400" dirty="0" smtClean="0"/>
              <a:t>eszméje</a:t>
            </a:r>
          </a:p>
          <a:p>
            <a:pPr lvl="3"/>
            <a:r>
              <a:rPr lang="hu-HU" sz="2400" cap="small" dirty="0" err="1" smtClean="0"/>
              <a:t>Ballagi</a:t>
            </a:r>
            <a:r>
              <a:rPr lang="hu-HU" sz="2400" cap="small" dirty="0" smtClean="0"/>
              <a:t> </a:t>
            </a:r>
            <a:r>
              <a:rPr lang="hu-HU" sz="2400" dirty="0" smtClean="0"/>
              <a:t>Mór </a:t>
            </a:r>
            <a:r>
              <a:rPr lang="hu-HU" sz="2400" dirty="0"/>
              <a:t>– </a:t>
            </a:r>
            <a:r>
              <a:rPr lang="hu-HU" sz="2400" dirty="0" smtClean="0"/>
              <a:t>Görgey és a hadügyi kormány proklamációinak a megfogalmazója, honvédkapitány (ekkor már keresztény és akadémikus )</a:t>
            </a:r>
          </a:p>
          <a:p>
            <a:pPr lvl="3"/>
            <a:r>
              <a:rPr lang="hu-HU" sz="2400" dirty="0" smtClean="0"/>
              <a:t>Magyarító Egylet kiadványa: </a:t>
            </a:r>
            <a:r>
              <a:rPr lang="hu-HU" sz="2400" i="1" dirty="0" smtClean="0"/>
              <a:t>Első Magyar Izraelita Naptár és Évkönyv </a:t>
            </a:r>
            <a:r>
              <a:rPr lang="hu-HU" sz="2400" dirty="0" smtClean="0"/>
              <a:t>(I. évfolyam, 1848), </a:t>
            </a:r>
            <a:r>
              <a:rPr lang="hu-HU" sz="2400" cap="small" dirty="0" err="1"/>
              <a:t>Szegfi</a:t>
            </a:r>
            <a:r>
              <a:rPr lang="hu-HU" sz="2400" dirty="0"/>
              <a:t> Mór </a:t>
            </a:r>
            <a:r>
              <a:rPr lang="hu-HU" sz="2400" dirty="0" smtClean="0"/>
              <a:t>, szerk.</a:t>
            </a:r>
          </a:p>
          <a:p>
            <a:pPr lvl="3"/>
            <a:r>
              <a:rPr lang="hu-HU" sz="2400" cap="small" dirty="0" err="1" smtClean="0"/>
              <a:t>Szegfi</a:t>
            </a:r>
            <a:r>
              <a:rPr lang="hu-HU" sz="2400" dirty="0" smtClean="0"/>
              <a:t> </a:t>
            </a:r>
            <a:r>
              <a:rPr lang="hu-HU" sz="2400" dirty="0"/>
              <a:t>Mór – </a:t>
            </a:r>
            <a:r>
              <a:rPr lang="hu-HU" sz="2400" dirty="0" smtClean="0"/>
              <a:t>tüzérségnél szolgál, később: százados</a:t>
            </a:r>
          </a:p>
          <a:p>
            <a:pPr marL="1371600" lvl="3" indent="0">
              <a:buNone/>
            </a:pPr>
            <a:endParaRPr lang="hu-HU" sz="2400" dirty="0" smtClean="0"/>
          </a:p>
          <a:p>
            <a:pPr marL="1371600" lvl="3" indent="0">
              <a:buNone/>
            </a:pPr>
            <a:endParaRPr lang="hu-HU" sz="2400" dirty="0" smtClean="0"/>
          </a:p>
        </p:txBody>
      </p:sp>
    </p:spTree>
    <p:extLst>
      <p:ext uri="{BB962C8B-B14F-4D97-AF65-F5344CB8AC3E}">
        <p14:creationId xmlns:p14="http://schemas.microsoft.com/office/powerpoint/2010/main" val="1591364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2327</Words>
  <Application>Microsoft Office PowerPoint</Application>
  <PresentationFormat>Diavetítés a képernyőre (4:3 oldalarány)</PresentationFormat>
  <Paragraphs>212</Paragraphs>
  <Slides>34</Slides>
  <Notes>0</Notes>
  <HiddenSlides>0</HiddenSlides>
  <MMClips>0</MMClips>
  <ScaleCrop>false</ScaleCrop>
  <HeadingPairs>
    <vt:vector size="4" baseType="variant">
      <vt:variant>
        <vt:lpstr>Téma</vt:lpstr>
      </vt:variant>
      <vt:variant>
        <vt:i4>1</vt:i4>
      </vt:variant>
      <vt:variant>
        <vt:lpstr>Diacímek</vt:lpstr>
      </vt:variant>
      <vt:variant>
        <vt:i4>34</vt:i4>
      </vt:variant>
    </vt:vector>
  </HeadingPairs>
  <TitlesOfParts>
    <vt:vector size="35" baseType="lpstr">
      <vt:lpstr>Office-téma</vt:lpstr>
      <vt:lpstr>  Középkori és modern zsidó irodalom  BBN-HEB11-313.1, BMVD-101.77, BBV-101.50 Panelóra, koordinálja: Biró Tamás  2015. május 13. Magyar(-)zsidó irodalom Koltai Kornélia</vt:lpstr>
      <vt:lpstr>Az előadás vázlata </vt:lpstr>
      <vt:lpstr>PowerPoint bemutató</vt:lpstr>
      <vt:lpstr>Előzmények: a legkorábbi magyar-zsidó szövegek  </vt:lpstr>
      <vt:lpstr>PowerPoint bemutató</vt:lpstr>
      <vt:lpstr>A 19. sz. 1. fele: az első magyar nyelvű irodalmi kísérletek  </vt:lpstr>
      <vt:lpstr>A 19. sz. 1. fele: az első magyar nyelvű irodalmi kísérletek </vt:lpstr>
      <vt:lpstr>PowerPoint bemutató</vt:lpstr>
      <vt:lpstr>A magyar-zsidó irodalmi élet a forradalom és szabadságharc alatt  </vt:lpstr>
      <vt:lpstr>A magyar-zsidó irodalmi élet a forradalom és szabadságharc alatt </vt:lpstr>
      <vt:lpstr>A magyar-zsidó irodalmi élet a forradalom és szabadságharc után </vt:lpstr>
      <vt:lpstr>A magyar-zsidó irodalmi élet a forradalom és szabadságharc után</vt:lpstr>
      <vt:lpstr>PowerPoint bemutató</vt:lpstr>
      <vt:lpstr>Az 187090-es évek eseményeiről: a Rabbiszeminárium alapításáról </vt:lpstr>
      <vt:lpstr>Az 187090-es évek eseményeiről: a felekezeti sajtóorgánumokról</vt:lpstr>
      <vt:lpstr>Az 187090-es évek eseményeiről: a felekezeti sajtóorgánumokról</vt:lpstr>
      <vt:lpstr>Az 187090-es évek eseményeiről: az IMIT megalakulásáról </vt:lpstr>
      <vt:lpstr>PowerPoint bemutató</vt:lpstr>
      <vt:lpstr>Zsidók a szépirodalomban a kiegyezés után</vt:lpstr>
      <vt:lpstr>Zsidók a szépirodalomban a kiegyezés után</vt:lpstr>
      <vt:lpstr>Zsidók a szépirodalomban a kiegyezés után</vt:lpstr>
      <vt:lpstr>Zsidók a szépirodalomban a kiegyezés után </vt:lpstr>
      <vt:lpstr>PowerPoint bemutató</vt:lpstr>
      <vt:lpstr>VI. A Hét  mint a Nyugat előfutára , és köre (Makai Emil, Ignotus, Szilágyi Géza) </vt:lpstr>
      <vt:lpstr>A Hét  mint a Nyugat előfutára</vt:lpstr>
      <vt:lpstr>A Hét  mint a Nyugat előfutára , és köre </vt:lpstr>
      <vt:lpstr>A Hét  mint a Nyugat előfutára , és köre </vt:lpstr>
      <vt:lpstr>A Hét  mint a Nyugat előfutára , és köre</vt:lpstr>
      <vt:lpstr>PowerPoint bemutató</vt:lpstr>
      <vt:lpstr>A Nyugat </vt:lpstr>
      <vt:lpstr>A Nyugat </vt:lpstr>
      <vt:lpstr>A Nyugat és a „kanonizált” magyar-zsidó írók, költők (Szép Ernő, Somlyó Zoltán, Füst Milán  stb.) </vt:lpstr>
      <vt:lpstr>Fogalmak, nevek, szervezetek, sajtóorgánumok </vt:lpstr>
      <vt:lpstr>Viszlát a vizsgán!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Középkori és modern zsidó irodalom  BBN-HEB11-313.1, BMVD-101.77, BBV-101.50 Panelóra, koordinálja: Biró Tamás  2015. május 13. Magyar(-)zsidó irodalom Koltai Kornélia</dc:title>
  <dc:creator>Kornélia Koltai</dc:creator>
  <cp:lastModifiedBy>Kornélia Koltai</cp:lastModifiedBy>
  <cp:revision>162</cp:revision>
  <dcterms:created xsi:type="dcterms:W3CDTF">2015-05-12T09:37:23Z</dcterms:created>
  <dcterms:modified xsi:type="dcterms:W3CDTF">2015-05-13T06:17:39Z</dcterms:modified>
</cp:coreProperties>
</file>