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428" r:id="rId3"/>
    <p:sldId id="457" r:id="rId4"/>
    <p:sldId id="416" r:id="rId5"/>
    <p:sldId id="458" r:id="rId6"/>
    <p:sldId id="461" r:id="rId7"/>
    <p:sldId id="468" r:id="rId8"/>
    <p:sldId id="462" r:id="rId9"/>
    <p:sldId id="459" r:id="rId10"/>
    <p:sldId id="464" r:id="rId11"/>
    <p:sldId id="463" r:id="rId12"/>
    <p:sldId id="465" r:id="rId13"/>
    <p:sldId id="466" r:id="rId14"/>
    <p:sldId id="469" r:id="rId15"/>
    <p:sldId id="460" r:id="rId16"/>
    <p:sldId id="467" r:id="rId17"/>
    <p:sldId id="400" r:id="rId18"/>
    <p:sldId id="426" r:id="rId19"/>
    <p:sldId id="470" r:id="rId20"/>
    <p:sldId id="424" r:id="rId21"/>
    <p:sldId id="264" r:id="rId22"/>
  </p:sldIdLst>
  <p:sldSz cx="12192000" cy="6858000"/>
  <p:notesSz cx="6742113" cy="987266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Világos stíl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321E9-FCF0-4866-9B58-958A04F12255}" type="datetimeFigureOut">
              <a:rPr lang="hu-HU" smtClean="0"/>
              <a:t>2015.04.21.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7E30C-138A-4265-B340-56D0CC23A35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5856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6C478-EF30-4BA2-82E7-BB1912A6EB19}" type="datetimeFigureOut">
              <a:rPr lang="hu-HU" smtClean="0"/>
              <a:pPr/>
              <a:t>2015.04.21.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DB1EF-4AAE-4828-BB6B-B0D988999B8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5193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920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372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028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12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633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381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624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778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64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734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092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A4A82-DD17-4363-9B29-11E444A65FB0}" type="datetimeFigureOut">
              <a:rPr lang="hu-HU" smtClean="0"/>
              <a:pPr/>
              <a:t>2015.04.21.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655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birot.web.elte.hu/courses/2015-irod3/readings/Glikl_Hameln.pdf" TargetMode="External"/><Relationship Id="rId2" Type="http://schemas.openxmlformats.org/officeDocument/2006/relationships/hyperlink" Target="http://birot.web.elte.hu/courses/2015-irod3/readings/Khurbn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zombat.org/kultura-muveszetek/y-l-peretz-a-hallgatag-bonc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1524000" y="255494"/>
            <a:ext cx="9144000" cy="2447649"/>
          </a:xfrm>
        </p:spPr>
        <p:txBody>
          <a:bodyPr>
            <a:normAutofit/>
          </a:bodyPr>
          <a:lstStyle/>
          <a:p>
            <a:r>
              <a:rPr lang="hu-HU" b="1" dirty="0"/>
              <a:t>Középkori és 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modern </a:t>
            </a:r>
            <a:r>
              <a:rPr lang="hu-HU" b="1" dirty="0"/>
              <a:t>zsidó </a:t>
            </a:r>
            <a:r>
              <a:rPr lang="hu-HU" b="1" dirty="0" smtClean="0"/>
              <a:t>irodalom</a:t>
            </a:r>
            <a:endParaRPr lang="hu-HU" b="1" dirty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24000" y="3281082"/>
            <a:ext cx="9144000" cy="1385047"/>
          </a:xfrm>
        </p:spPr>
        <p:txBody>
          <a:bodyPr>
            <a:normAutofit/>
          </a:bodyPr>
          <a:lstStyle/>
          <a:p>
            <a:r>
              <a:rPr lang="hu-HU" dirty="0"/>
              <a:t>BBN-HEB11-313.1, BMVD-101.77, </a:t>
            </a:r>
            <a:r>
              <a:rPr lang="hu-HU" dirty="0" smtClean="0"/>
              <a:t>BBV-101.50</a:t>
            </a:r>
          </a:p>
          <a:p>
            <a:endParaRPr lang="hu-HU" sz="1200" dirty="0" smtClean="0"/>
          </a:p>
          <a:p>
            <a:r>
              <a:rPr lang="hu-HU" dirty="0"/>
              <a:t>Panelóra, koordinálja</a:t>
            </a:r>
            <a:r>
              <a:rPr lang="hu-HU" dirty="0" smtClean="0"/>
              <a:t>: </a:t>
            </a:r>
            <a:r>
              <a:rPr lang="hu-HU" altLang="hu-HU" i="1" dirty="0" err="1" smtClean="0"/>
              <a:t>Biró</a:t>
            </a:r>
            <a:r>
              <a:rPr lang="hu-HU" altLang="hu-HU" i="1" dirty="0" smtClean="0"/>
              <a:t> Tamás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1" y="516367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i="1" dirty="0" smtClean="0"/>
              <a:t>2015. április 8.: </a:t>
            </a:r>
            <a:r>
              <a:rPr lang="hu-HU" sz="3200" dirty="0"/>
              <a:t>„Határjelenségek</a:t>
            </a:r>
            <a:r>
              <a:rPr lang="hu-HU" sz="3200" dirty="0" smtClean="0"/>
              <a:t>”:</a:t>
            </a:r>
            <a:br>
              <a:rPr lang="hu-HU" sz="3200" dirty="0" smtClean="0"/>
            </a:br>
            <a:r>
              <a:rPr lang="hu-HU" sz="3200" dirty="0" err="1" smtClean="0"/>
              <a:t>karaita</a:t>
            </a:r>
            <a:r>
              <a:rPr lang="hu-HU" sz="3200" dirty="0" smtClean="0"/>
              <a:t> </a:t>
            </a:r>
            <a:r>
              <a:rPr lang="hu-HU" sz="3200" dirty="0"/>
              <a:t>irodalom; fordítások; irodalom zsidó nyelveken</a:t>
            </a:r>
            <a:endParaRPr lang="hu-HU" sz="3000" b="1" dirty="0"/>
          </a:p>
        </p:txBody>
      </p:sp>
    </p:spTree>
    <p:extLst>
      <p:ext uri="{BB962C8B-B14F-4D97-AF65-F5344CB8AC3E}">
        <p14:creationId xmlns:p14="http://schemas.microsoft.com/office/powerpoint/2010/main" val="42515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hu-HU" dirty="0" smtClean="0"/>
              <a:t>Szellemi központok kulturális szférák határán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32965"/>
            <a:ext cx="11089342" cy="517711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5000"/>
              </a:lnSpc>
            </a:pPr>
            <a:r>
              <a:rPr lang="hu-HU" dirty="0" smtClean="0"/>
              <a:t>10. század, </a:t>
            </a:r>
            <a:r>
              <a:rPr lang="hu-HU" u="sng" dirty="0" smtClean="0"/>
              <a:t>Dél-Itália</a:t>
            </a:r>
            <a:r>
              <a:rPr lang="hu-HU" dirty="0" smtClean="0"/>
              <a:t>: Bizánc és a latin világ között </a:t>
            </a:r>
            <a:r>
              <a:rPr lang="hu-HU" sz="2400" dirty="0" smtClean="0"/>
              <a:t>(</a:t>
            </a:r>
            <a:r>
              <a:rPr lang="hu-HU" sz="2400" dirty="0" err="1" smtClean="0"/>
              <a:t>v.ö</a:t>
            </a:r>
            <a:r>
              <a:rPr lang="hu-HU" sz="2400" dirty="0" smtClean="0"/>
              <a:t>. </a:t>
            </a:r>
            <a:r>
              <a:rPr lang="hu-HU" sz="2400" i="1" dirty="0" err="1" smtClean="0"/>
              <a:t>Joszippon</a:t>
            </a:r>
            <a:r>
              <a:rPr lang="hu-HU" sz="2400" dirty="0" smtClean="0"/>
              <a:t>)</a:t>
            </a:r>
            <a:r>
              <a:rPr lang="hu-HU" dirty="0" smtClean="0"/>
              <a:t>.</a:t>
            </a:r>
          </a:p>
          <a:p>
            <a:pPr>
              <a:lnSpc>
                <a:spcPct val="105000"/>
              </a:lnSpc>
            </a:pPr>
            <a:r>
              <a:rPr lang="hu-HU" dirty="0" smtClean="0"/>
              <a:t>10-15. század, </a:t>
            </a:r>
            <a:r>
              <a:rPr lang="hu-HU" u="sng" dirty="0" smtClean="0"/>
              <a:t>Hispánia</a:t>
            </a:r>
            <a:r>
              <a:rPr lang="hu-HU" dirty="0" smtClean="0"/>
              <a:t>: muszlim-arab és keresztény-spanyol világ közt.</a:t>
            </a:r>
            <a:br>
              <a:rPr lang="hu-HU" dirty="0" smtClean="0"/>
            </a:br>
            <a:r>
              <a:rPr lang="hu-HU" dirty="0" smtClean="0"/>
              <a:t>Fontosabb hullámhegyek: 10. sz. közepe-12. sz. közepe, 13-14. század.</a:t>
            </a:r>
          </a:p>
          <a:p>
            <a:pPr>
              <a:lnSpc>
                <a:spcPct val="105000"/>
              </a:lnSpc>
            </a:pPr>
            <a:r>
              <a:rPr lang="hu-HU" dirty="0" smtClean="0"/>
              <a:t>13-14. század, </a:t>
            </a:r>
            <a:r>
              <a:rPr lang="hu-HU" u="sng" dirty="0" smtClean="0"/>
              <a:t>Provence</a:t>
            </a:r>
            <a:r>
              <a:rPr lang="hu-HU" dirty="0" smtClean="0"/>
              <a:t>: a spanyol és az </a:t>
            </a:r>
            <a:r>
              <a:rPr lang="hu-HU" dirty="0" err="1" smtClean="0"/>
              <a:t>askenázi</a:t>
            </a:r>
            <a:r>
              <a:rPr lang="hu-HU" dirty="0" smtClean="0"/>
              <a:t> világ közt.</a:t>
            </a:r>
          </a:p>
          <a:p>
            <a:pPr>
              <a:lnSpc>
                <a:spcPct val="105000"/>
              </a:lnSpc>
            </a:pPr>
            <a:r>
              <a:rPr lang="hu-HU" dirty="0" smtClean="0"/>
              <a:t>14-18. század, </a:t>
            </a:r>
            <a:r>
              <a:rPr lang="hu-HU" u="sng" dirty="0" smtClean="0"/>
              <a:t>Itália</a:t>
            </a:r>
            <a:r>
              <a:rPr lang="hu-HU" dirty="0" smtClean="0"/>
              <a:t>: az </a:t>
            </a:r>
            <a:r>
              <a:rPr lang="hu-HU" dirty="0" err="1" smtClean="0"/>
              <a:t>askenázi</a:t>
            </a:r>
            <a:r>
              <a:rPr lang="hu-HU" dirty="0" smtClean="0"/>
              <a:t> és a </a:t>
            </a:r>
            <a:r>
              <a:rPr lang="hu-HU" dirty="0" err="1" smtClean="0"/>
              <a:t>szfaradi</a:t>
            </a:r>
            <a:r>
              <a:rPr lang="hu-HU" dirty="0" smtClean="0"/>
              <a:t> világ közt.</a:t>
            </a:r>
            <a:br>
              <a:rPr lang="hu-HU" dirty="0" smtClean="0"/>
            </a:br>
            <a:r>
              <a:rPr lang="hu-HU" dirty="0" smtClean="0"/>
              <a:t>Reneszánsz, majd barokk.</a:t>
            </a:r>
          </a:p>
          <a:p>
            <a:pPr>
              <a:lnSpc>
                <a:spcPct val="105000"/>
              </a:lnSpc>
            </a:pPr>
            <a:r>
              <a:rPr lang="hu-HU" dirty="0" smtClean="0"/>
              <a:t>17. század, </a:t>
            </a:r>
            <a:r>
              <a:rPr lang="hu-HU" u="sng" dirty="0" smtClean="0"/>
              <a:t>Amszterdam</a:t>
            </a:r>
            <a:r>
              <a:rPr lang="hu-HU" dirty="0" smtClean="0"/>
              <a:t>, majd London is: </a:t>
            </a:r>
            <a:r>
              <a:rPr lang="hu-HU" dirty="0" err="1"/>
              <a:t>askenázi</a:t>
            </a:r>
            <a:r>
              <a:rPr lang="hu-HU" dirty="0"/>
              <a:t> </a:t>
            </a:r>
            <a:r>
              <a:rPr lang="hu-HU" dirty="0" smtClean="0"/>
              <a:t>és </a:t>
            </a:r>
            <a:r>
              <a:rPr lang="hu-HU" dirty="0" err="1"/>
              <a:t>szfaradi</a:t>
            </a:r>
            <a:r>
              <a:rPr lang="hu-HU" dirty="0"/>
              <a:t> világ közt</a:t>
            </a:r>
            <a:r>
              <a:rPr lang="hu-HU" dirty="0" smtClean="0"/>
              <a:t>.</a:t>
            </a:r>
          </a:p>
          <a:p>
            <a:pPr marL="0" indent="0">
              <a:lnSpc>
                <a:spcPct val="105000"/>
              </a:lnSpc>
              <a:buNone/>
            </a:pPr>
            <a:r>
              <a:rPr lang="hu-HU" dirty="0" smtClean="0"/>
              <a:t>+ </a:t>
            </a:r>
            <a:r>
              <a:rPr lang="hu-HU" u="sng" dirty="0" smtClean="0"/>
              <a:t>Üldözések, </a:t>
            </a:r>
            <a:r>
              <a:rPr lang="hu-HU" u="sng" dirty="0" err="1" smtClean="0"/>
              <a:t>kiüzetések</a:t>
            </a:r>
            <a:r>
              <a:rPr lang="hu-HU" u="sng" dirty="0" smtClean="0"/>
              <a:t> miatti vándorlások,</a:t>
            </a:r>
            <a:r>
              <a:rPr lang="hu-HU" dirty="0" smtClean="0"/>
              <a:t> mint a kult. kölcsönhatás forrásai:</a:t>
            </a:r>
          </a:p>
          <a:p>
            <a:pPr marL="0" indent="0">
              <a:lnSpc>
                <a:spcPct val="105000"/>
              </a:lnSpc>
              <a:buNone/>
            </a:pPr>
            <a:r>
              <a:rPr lang="hu-HU" sz="2400" dirty="0" smtClean="0"/>
              <a:t>	Pl. 1148. </a:t>
            </a:r>
            <a:r>
              <a:rPr lang="hu-HU" sz="2400" dirty="0" err="1" smtClean="0"/>
              <a:t>almohadok</a:t>
            </a:r>
            <a:r>
              <a:rPr lang="hu-HU" sz="2400" dirty="0" smtClean="0"/>
              <a:t>: pl. </a:t>
            </a:r>
            <a:r>
              <a:rPr lang="hu-HU" sz="2400" i="1" dirty="0" err="1" smtClean="0"/>
              <a:t>Maimonides</a:t>
            </a:r>
            <a:r>
              <a:rPr lang="hu-HU" sz="2400" dirty="0" smtClean="0"/>
              <a:t>. Lásd még </a:t>
            </a:r>
            <a:r>
              <a:rPr lang="hu-HU" sz="2400" i="1" dirty="0"/>
              <a:t>Abraham </a:t>
            </a:r>
            <a:r>
              <a:rPr lang="hu-HU" sz="2400" i="1" dirty="0" err="1"/>
              <a:t>ibn</a:t>
            </a:r>
            <a:r>
              <a:rPr lang="hu-HU" sz="2400" i="1" dirty="0"/>
              <a:t> </a:t>
            </a:r>
            <a:r>
              <a:rPr lang="hu-HU" sz="2400" i="1" dirty="0" err="1"/>
              <a:t>Ezra</a:t>
            </a:r>
            <a:r>
              <a:rPr lang="hu-HU" sz="2400" dirty="0"/>
              <a:t> </a:t>
            </a:r>
            <a:r>
              <a:rPr lang="hu-HU" sz="2400" dirty="0" smtClean="0"/>
              <a:t>vándorlásait.</a:t>
            </a:r>
          </a:p>
          <a:p>
            <a:pPr marL="0" indent="0">
              <a:lnSpc>
                <a:spcPct val="105000"/>
              </a:lnSpc>
              <a:buNone/>
            </a:pPr>
            <a:r>
              <a:rPr lang="hu-HU" sz="2400" dirty="0"/>
              <a:t>	</a:t>
            </a:r>
            <a:r>
              <a:rPr lang="hu-HU" sz="2400" dirty="0" smtClean="0"/>
              <a:t>Pl. 14. sz.: </a:t>
            </a:r>
            <a:r>
              <a:rPr lang="hu-HU" sz="2400" i="1" dirty="0" smtClean="0"/>
              <a:t>Aser </a:t>
            </a:r>
            <a:r>
              <a:rPr lang="hu-HU" sz="2400" i="1" dirty="0" err="1" smtClean="0"/>
              <a:t>ben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Jehiel</a:t>
            </a:r>
            <a:r>
              <a:rPr lang="hu-HU" sz="2400" i="1" dirty="0" smtClean="0"/>
              <a:t> </a:t>
            </a:r>
            <a:r>
              <a:rPr lang="hu-HU" sz="2400" dirty="0" smtClean="0"/>
              <a:t>(ROS, kb. 1250-1327) 1303-ban </a:t>
            </a:r>
            <a:r>
              <a:rPr lang="hu-HU" sz="2400" dirty="0" err="1" smtClean="0"/>
              <a:t>Németo-ból</a:t>
            </a:r>
            <a:r>
              <a:rPr lang="hu-HU" sz="2400" dirty="0" smtClean="0"/>
              <a:t> </a:t>
            </a:r>
            <a:r>
              <a:rPr lang="hu-HU" sz="2400" dirty="0" err="1" smtClean="0"/>
              <a:t>Spanyolo-ba</a:t>
            </a:r>
            <a:r>
              <a:rPr lang="hu-HU" sz="2400" dirty="0" smtClean="0"/>
              <a:t>.</a:t>
            </a:r>
          </a:p>
          <a:p>
            <a:pPr marL="0" indent="0">
              <a:lnSpc>
                <a:spcPct val="105000"/>
              </a:lnSpc>
              <a:buNone/>
            </a:pPr>
            <a:r>
              <a:rPr lang="hu-HU" sz="2400" dirty="0"/>
              <a:t>	</a:t>
            </a:r>
            <a:r>
              <a:rPr lang="hu-HU" sz="2400" dirty="0" smtClean="0"/>
              <a:t>Pl. 1492: </a:t>
            </a:r>
            <a:r>
              <a:rPr lang="hu-HU" sz="2400" i="1" dirty="0" err="1" smtClean="0"/>
              <a:t>Joszef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Karo</a:t>
            </a:r>
            <a:r>
              <a:rPr lang="hu-HU" sz="2400" i="1" dirty="0" smtClean="0"/>
              <a:t> </a:t>
            </a:r>
            <a:r>
              <a:rPr lang="hu-HU" sz="2400" dirty="0" smtClean="0"/>
              <a:t>(Toledo, 1488 – </a:t>
            </a:r>
            <a:r>
              <a:rPr lang="hu-HU" sz="2400" dirty="0" err="1" smtClean="0"/>
              <a:t>Cfat</a:t>
            </a:r>
            <a:r>
              <a:rPr lang="hu-HU" sz="2400" dirty="0" smtClean="0"/>
              <a:t>, 1575) és generációja </a:t>
            </a:r>
            <a:r>
              <a:rPr lang="hu-HU" sz="2400" dirty="0" err="1" smtClean="0"/>
              <a:t>Spanyolo-ból</a:t>
            </a:r>
            <a:r>
              <a:rPr lang="hu-HU" sz="2400" dirty="0" smtClean="0"/>
              <a:t> </a:t>
            </a:r>
            <a:r>
              <a:rPr lang="hu-HU" sz="2400" dirty="0" err="1" smtClean="0"/>
              <a:t>Cfátba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804509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műveltség útja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5118" y="1788460"/>
            <a:ext cx="11308976" cy="4921622"/>
          </a:xfrm>
        </p:spPr>
        <p:txBody>
          <a:bodyPr>
            <a:normAutofit/>
          </a:bodyPr>
          <a:lstStyle/>
          <a:p>
            <a:r>
              <a:rPr lang="hu-HU" dirty="0" smtClean="0"/>
              <a:t>Az arab kultúra születése: görög és ind filozófiai és tudományos művek </a:t>
            </a:r>
            <a:br>
              <a:rPr lang="hu-HU" dirty="0" smtClean="0"/>
            </a:br>
            <a:r>
              <a:rPr lang="hu-HU" dirty="0" smtClean="0"/>
              <a:t>arabul hozzáférhetővé válnak.</a:t>
            </a:r>
          </a:p>
          <a:p>
            <a:pPr lvl="1"/>
            <a:r>
              <a:rPr lang="hu-HU" dirty="0" smtClean="0"/>
              <a:t>Sok esetben szíren keresztül: görög &gt; szír &gt; arab.</a:t>
            </a:r>
          </a:p>
          <a:p>
            <a:pPr lvl="1"/>
            <a:r>
              <a:rPr lang="hu-HU" dirty="0"/>
              <a:t>Alkalmanként zsidók is </a:t>
            </a:r>
            <a:r>
              <a:rPr lang="hu-HU" sz="2000" dirty="0"/>
              <a:t>(</a:t>
            </a:r>
            <a:r>
              <a:rPr lang="hu-HU" sz="2000" dirty="0" smtClean="0"/>
              <a:t>például </a:t>
            </a:r>
            <a:r>
              <a:rPr lang="hu-HU" sz="2000" i="1" dirty="0" err="1" smtClean="0"/>
              <a:t>Ḥaszdai</a:t>
            </a:r>
            <a:r>
              <a:rPr lang="hu-HU" sz="2000" i="1" dirty="0" smtClean="0"/>
              <a:t> </a:t>
            </a:r>
            <a:r>
              <a:rPr lang="hu-HU" sz="2000" i="1" dirty="0" err="1"/>
              <a:t>Ibn</a:t>
            </a:r>
            <a:r>
              <a:rPr lang="hu-HU" sz="2000" i="1" dirty="0"/>
              <a:t> </a:t>
            </a:r>
            <a:r>
              <a:rPr lang="hu-HU" sz="2000" i="1" dirty="0" err="1" smtClean="0"/>
              <a:t>Saprut</a:t>
            </a:r>
            <a:r>
              <a:rPr lang="hu-HU" sz="2000" dirty="0" smtClean="0"/>
              <a:t> bizánci gyógyszerészeti művet görög &gt; arab).</a:t>
            </a:r>
          </a:p>
          <a:p>
            <a:pPr lvl="1"/>
            <a:r>
              <a:rPr lang="hu-HU" sz="2200" dirty="0" smtClean="0"/>
              <a:t>[ Görög &gt; héber: hellenisztikus, majd bizánci világban</a:t>
            </a:r>
            <a:r>
              <a:rPr lang="hu-HU" sz="2000" dirty="0" smtClean="0"/>
              <a:t> (ld. </a:t>
            </a:r>
            <a:r>
              <a:rPr lang="hu-HU" sz="2000" i="1" dirty="0" err="1" smtClean="0"/>
              <a:t>Joszippon</a:t>
            </a:r>
            <a:r>
              <a:rPr lang="hu-HU" sz="2000" dirty="0"/>
              <a:t> </a:t>
            </a:r>
            <a:r>
              <a:rPr lang="hu-HU" sz="2000" dirty="0" smtClean="0"/>
              <a:t>görög-latin forrásait) főleg. ]</a:t>
            </a:r>
            <a:endParaRPr lang="hu-HU" sz="2000" dirty="0"/>
          </a:p>
          <a:p>
            <a:r>
              <a:rPr lang="hu-HU" dirty="0" smtClean="0"/>
              <a:t>A reneszánsz kultúra születése: görög és arab művek latin fordításban hozzáférhetővé válnak.</a:t>
            </a:r>
          </a:p>
          <a:p>
            <a:pPr lvl="1"/>
            <a:r>
              <a:rPr lang="hu-HU" dirty="0" smtClean="0"/>
              <a:t>Görög művek eleinte arab fordításokon, kommentárokon, „szemüvegen” keresztül. Csak az érett reneszánsz idején tanulnak meg a humanisták görögül (és héberül).</a:t>
            </a:r>
          </a:p>
          <a:p>
            <a:pPr lvl="1"/>
            <a:r>
              <a:rPr lang="hu-HU" dirty="0" smtClean="0"/>
              <a:t>Sok esetben fordítás héberen keresztül: </a:t>
            </a:r>
            <a:br>
              <a:rPr lang="hu-HU" dirty="0" smtClean="0"/>
            </a:br>
            <a:r>
              <a:rPr lang="hu-HU" dirty="0" smtClean="0"/>
              <a:t>arab &gt; héber &gt; latin ( &gt; spanyol, olasz, német stb.).</a:t>
            </a:r>
          </a:p>
          <a:p>
            <a:r>
              <a:rPr lang="hu-HU" dirty="0" smtClean="0"/>
              <a:t>Reneszánsz: többirányú folyamatok is egyszerre, például latin &gt; héber.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8939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61365"/>
            <a:ext cx="10515600" cy="1325563"/>
          </a:xfrm>
        </p:spPr>
        <p:txBody>
          <a:bodyPr/>
          <a:lstStyle/>
          <a:p>
            <a:r>
              <a:rPr lang="hu-HU" dirty="0" smtClean="0"/>
              <a:t>A fordítási tevékenység jelentősége </a:t>
            </a:r>
            <a:br>
              <a:rPr lang="hu-HU" dirty="0" smtClean="0"/>
            </a:br>
            <a:r>
              <a:rPr lang="hu-HU" sz="3600" dirty="0" smtClean="0"/>
              <a:t>a zsidó kultúrtörténet szempontjából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788460"/>
            <a:ext cx="11250706" cy="506954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hu-HU" dirty="0" smtClean="0"/>
              <a:t>Kulturális, tudományos, irodalmi, filozófiai műveltség terjesztése: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hu-HU" dirty="0" smtClean="0"/>
              <a:t> Például </a:t>
            </a:r>
            <a:r>
              <a:rPr lang="hu-HU" dirty="0"/>
              <a:t>az arabul született </a:t>
            </a:r>
            <a:r>
              <a:rPr lang="hu-HU" dirty="0" smtClean="0"/>
              <a:t>filozófiai, stb. </a:t>
            </a:r>
            <a:r>
              <a:rPr lang="hu-HU" dirty="0"/>
              <a:t>művek </a:t>
            </a:r>
            <a:r>
              <a:rPr lang="hu-HU" dirty="0" smtClean="0"/>
              <a:t>hatása a rabbinikus tudományra:</a:t>
            </a:r>
          </a:p>
          <a:p>
            <a:pPr lvl="2">
              <a:lnSpc>
                <a:spcPct val="130000"/>
              </a:lnSpc>
            </a:pPr>
            <a:r>
              <a:rPr lang="hu-HU" sz="2400" i="1" dirty="0" err="1" smtClean="0"/>
              <a:t>Kuzári</a:t>
            </a:r>
            <a:r>
              <a:rPr lang="hu-HU" sz="2400" dirty="0" smtClean="0"/>
              <a:t>; </a:t>
            </a:r>
            <a:r>
              <a:rPr lang="hu-HU" sz="2400" i="1" dirty="0" smtClean="0"/>
              <a:t>Tévelygők útmutatója, </a:t>
            </a:r>
            <a:r>
              <a:rPr lang="hu-HU" sz="2400" i="1" dirty="0" err="1" smtClean="0"/>
              <a:t>Széfer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ha-micvot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RaMbaM</a:t>
            </a:r>
            <a:r>
              <a:rPr lang="hu-HU" sz="2400" i="1" dirty="0" smtClean="0"/>
              <a:t> Misna-kommentárja</a:t>
            </a:r>
            <a:r>
              <a:rPr lang="hu-HU" sz="2400" dirty="0" smtClean="0"/>
              <a:t>: héber fordításban ismertek, használatosak máig (beleértve Y. </a:t>
            </a:r>
            <a:r>
              <a:rPr lang="hu-HU" sz="2400" dirty="0" err="1" smtClean="0"/>
              <a:t>Kafaḥ</a:t>
            </a:r>
            <a:r>
              <a:rPr lang="hu-HU" sz="2400" dirty="0" smtClean="0"/>
              <a:t> fordítását).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hu-HU" dirty="0" smtClean="0"/>
              <a:t> Például nyelvészeti, csillagászati stb. ismeretek eljuttatása az </a:t>
            </a:r>
            <a:r>
              <a:rPr lang="hu-HU" dirty="0" err="1" smtClean="0"/>
              <a:t>askenázi</a:t>
            </a:r>
            <a:r>
              <a:rPr lang="hu-HU" dirty="0" smtClean="0"/>
              <a:t> világba:</a:t>
            </a:r>
          </a:p>
          <a:p>
            <a:pPr lvl="2">
              <a:lnSpc>
                <a:spcPct val="130000"/>
              </a:lnSpc>
            </a:pPr>
            <a:r>
              <a:rPr lang="hu-HU" sz="2400" dirty="0" err="1" smtClean="0"/>
              <a:t>Rasi</a:t>
            </a:r>
            <a:r>
              <a:rPr lang="hu-HU" sz="2400" dirty="0" smtClean="0"/>
              <a:t> és kortársai ismeretei </a:t>
            </a:r>
            <a:r>
              <a:rPr lang="hu-HU" sz="2400" dirty="0"/>
              <a:t>erősen </a:t>
            </a:r>
            <a:r>
              <a:rPr lang="hu-HU" sz="2400" dirty="0" smtClean="0"/>
              <a:t>limitáltak: kevés mű volt héberül hozzáférhető</a:t>
            </a:r>
            <a:br>
              <a:rPr lang="hu-HU" sz="2400" dirty="0" smtClean="0"/>
            </a:br>
            <a:r>
              <a:rPr lang="hu-HU" sz="1800" dirty="0" smtClean="0"/>
              <a:t>(</a:t>
            </a:r>
            <a:r>
              <a:rPr lang="hu-HU" sz="1800" dirty="0" err="1"/>
              <a:t>Menahem</a:t>
            </a:r>
            <a:r>
              <a:rPr lang="hu-HU" sz="1800" dirty="0"/>
              <a:t> </a:t>
            </a:r>
            <a:r>
              <a:rPr lang="hu-HU" sz="1800" dirty="0" err="1"/>
              <a:t>ibn</a:t>
            </a:r>
            <a:r>
              <a:rPr lang="hu-HU" sz="1800" dirty="0"/>
              <a:t> </a:t>
            </a:r>
            <a:r>
              <a:rPr lang="hu-HU" sz="1800" dirty="0" err="1"/>
              <a:t>Szaruq</a:t>
            </a:r>
            <a:r>
              <a:rPr lang="hu-HU" sz="1800" dirty="0"/>
              <a:t>: </a:t>
            </a:r>
            <a:r>
              <a:rPr lang="hu-HU" sz="1800" i="1" dirty="0" err="1" smtClean="0"/>
              <a:t>Maḥberet</a:t>
            </a:r>
            <a:r>
              <a:rPr lang="hu-HU" sz="1800" dirty="0" smtClean="0"/>
              <a:t>;</a:t>
            </a:r>
            <a:r>
              <a:rPr lang="hu-HU" sz="1800" i="1" dirty="0" smtClean="0"/>
              <a:t> </a:t>
            </a:r>
            <a:r>
              <a:rPr lang="hu-HU" sz="1800" dirty="0" err="1" smtClean="0"/>
              <a:t>Sabbatai</a:t>
            </a:r>
            <a:r>
              <a:rPr lang="hu-HU" sz="1800" dirty="0" smtClean="0"/>
              <a:t> </a:t>
            </a:r>
            <a:r>
              <a:rPr lang="hu-HU" sz="1800" dirty="0" err="1" smtClean="0"/>
              <a:t>Donnolo</a:t>
            </a:r>
            <a:r>
              <a:rPr lang="hu-HU" sz="1800" dirty="0" smtClean="0"/>
              <a:t> kommentárja </a:t>
            </a:r>
            <a:r>
              <a:rPr lang="hu-HU" sz="1800" dirty="0"/>
              <a:t>a </a:t>
            </a:r>
            <a:r>
              <a:rPr lang="hu-HU" sz="1800" i="1" dirty="0" err="1"/>
              <a:t>Széfer</a:t>
            </a:r>
            <a:r>
              <a:rPr lang="hu-HU" sz="1800" i="1" dirty="0"/>
              <a:t> </a:t>
            </a:r>
            <a:r>
              <a:rPr lang="hu-HU" sz="1800" i="1" dirty="0" err="1" smtClean="0"/>
              <a:t>Jecirá</a:t>
            </a:r>
            <a:r>
              <a:rPr lang="hu-HU" sz="1800" dirty="0" err="1" smtClean="0"/>
              <a:t>hoz</a:t>
            </a:r>
            <a:r>
              <a:rPr lang="hu-HU" sz="1800" dirty="0" smtClean="0"/>
              <a:t>;</a:t>
            </a:r>
            <a:r>
              <a:rPr lang="hu-HU" sz="1800" i="1" dirty="0" smtClean="0"/>
              <a:t>…</a:t>
            </a:r>
            <a:r>
              <a:rPr lang="hu-HU" sz="1800" dirty="0" smtClean="0"/>
              <a:t>).</a:t>
            </a:r>
          </a:p>
          <a:p>
            <a:pPr lvl="2">
              <a:lnSpc>
                <a:spcPct val="130000"/>
              </a:lnSpc>
            </a:pPr>
            <a:r>
              <a:rPr lang="hu-HU" sz="2400" dirty="0" smtClean="0"/>
              <a:t>De a későbbi </a:t>
            </a:r>
            <a:r>
              <a:rPr lang="hu-HU" sz="2400" dirty="0" err="1" smtClean="0"/>
              <a:t>askenázi</a:t>
            </a:r>
            <a:r>
              <a:rPr lang="hu-HU" sz="2400" dirty="0" smtClean="0"/>
              <a:t> rabbikhoz egyre több tudományos ismeret jutott el.</a:t>
            </a:r>
          </a:p>
          <a:p>
            <a:pPr>
              <a:lnSpc>
                <a:spcPct val="130000"/>
              </a:lnSpc>
            </a:pPr>
            <a:r>
              <a:rPr lang="hu-HU" dirty="0" smtClean="0"/>
              <a:t>Héber szakszókincs bővülése 	=&gt;	„Egy holt nyelv virágzása”?</a:t>
            </a:r>
          </a:p>
        </p:txBody>
      </p:sp>
    </p:spTree>
    <p:extLst>
      <p:ext uri="{BB962C8B-B14F-4D97-AF65-F5344CB8AC3E}">
        <p14:creationId xmlns:p14="http://schemas.microsoft.com/office/powerpoint/2010/main" val="203390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47744"/>
            <a:ext cx="10515600" cy="1325563"/>
          </a:xfrm>
        </p:spPr>
        <p:txBody>
          <a:bodyPr/>
          <a:lstStyle/>
          <a:p>
            <a:r>
              <a:rPr lang="hu-HU" dirty="0" smtClean="0"/>
              <a:t>Neves fordítók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73307"/>
            <a:ext cx="11250706" cy="52846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2400" dirty="0" smtClean="0"/>
              <a:t>Fordítással is foglalkozó neves rabbik (pl. Abraham </a:t>
            </a:r>
            <a:r>
              <a:rPr lang="hu-HU" sz="2400" dirty="0" err="1" smtClean="0"/>
              <a:t>ibn</a:t>
            </a:r>
            <a:r>
              <a:rPr lang="hu-HU" sz="2400" dirty="0" smtClean="0"/>
              <a:t> </a:t>
            </a:r>
            <a:r>
              <a:rPr lang="hu-HU" sz="2400" dirty="0" err="1" smtClean="0"/>
              <a:t>Ezra</a:t>
            </a:r>
            <a:r>
              <a:rPr lang="hu-HU" sz="2400" dirty="0" smtClean="0"/>
              <a:t>…  … David </a:t>
            </a:r>
            <a:r>
              <a:rPr lang="hu-HU" sz="2400" dirty="0" err="1" smtClean="0"/>
              <a:t>Gans</a:t>
            </a:r>
            <a:r>
              <a:rPr lang="hu-HU" sz="2400" dirty="0" smtClean="0"/>
              <a:t>…)</a:t>
            </a:r>
            <a:endParaRPr lang="hu-HU" sz="2400" u="sng" dirty="0" smtClean="0"/>
          </a:p>
          <a:p>
            <a:pPr>
              <a:lnSpc>
                <a:spcPct val="100000"/>
              </a:lnSpc>
            </a:pPr>
            <a:r>
              <a:rPr lang="hu-HU" sz="2400" u="sng" dirty="0" err="1" smtClean="0"/>
              <a:t>Ibn-Tibbon</a:t>
            </a:r>
            <a:r>
              <a:rPr lang="hu-HU" sz="2400" dirty="0" smtClean="0"/>
              <a:t> család Provence-ban:</a:t>
            </a:r>
          </a:p>
          <a:p>
            <a:pPr lvl="1">
              <a:lnSpc>
                <a:spcPct val="100000"/>
              </a:lnSpc>
            </a:pPr>
            <a:r>
              <a:rPr lang="hu-HU" u="sng" dirty="0" err="1" smtClean="0"/>
              <a:t>Juda</a:t>
            </a:r>
            <a:r>
              <a:rPr lang="hu-HU" u="sng" dirty="0" smtClean="0"/>
              <a:t> </a:t>
            </a:r>
            <a:r>
              <a:rPr lang="hu-HU" u="sng" dirty="0" err="1" smtClean="0"/>
              <a:t>ibn</a:t>
            </a:r>
            <a:r>
              <a:rPr lang="hu-HU" u="sng" dirty="0" smtClean="0"/>
              <a:t> </a:t>
            </a:r>
            <a:r>
              <a:rPr lang="hu-HU" u="sng" dirty="0" err="1" smtClean="0"/>
              <a:t>Tibbon</a:t>
            </a:r>
            <a:r>
              <a:rPr lang="hu-HU" u="sng" dirty="0" smtClean="0"/>
              <a:t>:</a:t>
            </a:r>
            <a:r>
              <a:rPr lang="hu-HU" dirty="0" smtClean="0"/>
              <a:t> Granadából </a:t>
            </a:r>
            <a:r>
              <a:rPr lang="hu-HU" dirty="0" err="1" smtClean="0"/>
              <a:t>Lunelbe</a:t>
            </a:r>
            <a:r>
              <a:rPr lang="hu-HU" dirty="0" smtClean="0"/>
              <a:t> menekül (</a:t>
            </a:r>
            <a:r>
              <a:rPr lang="hu-HU" dirty="0" err="1" smtClean="0"/>
              <a:t>almohadok</a:t>
            </a:r>
            <a:r>
              <a:rPr lang="hu-HU" dirty="0" smtClean="0"/>
              <a:t> miatt?). Fordításai: pl.</a:t>
            </a:r>
            <a:r>
              <a:rPr lang="hu-HU" dirty="0"/>
              <a:t/>
            </a:r>
            <a:br>
              <a:rPr lang="hu-HU" dirty="0"/>
            </a:br>
            <a:r>
              <a:rPr lang="hu-HU" dirty="0" err="1"/>
              <a:t>Baḥja</a:t>
            </a:r>
            <a:r>
              <a:rPr lang="hu-HU" dirty="0"/>
              <a:t> </a:t>
            </a:r>
            <a:r>
              <a:rPr lang="hu-HU" dirty="0" err="1"/>
              <a:t>ibn</a:t>
            </a:r>
            <a:r>
              <a:rPr lang="hu-HU" dirty="0"/>
              <a:t> </a:t>
            </a:r>
            <a:r>
              <a:rPr lang="hu-HU" dirty="0" err="1"/>
              <a:t>Paquda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i="1" dirty="0" err="1" smtClean="0"/>
              <a:t>Ḥovot</a:t>
            </a:r>
            <a:r>
              <a:rPr lang="hu-HU" i="1" dirty="0" smtClean="0"/>
              <a:t> </a:t>
            </a:r>
            <a:r>
              <a:rPr lang="hu-HU" i="1" dirty="0" err="1" smtClean="0"/>
              <a:t>ha-levavot</a:t>
            </a:r>
            <a:r>
              <a:rPr lang="hu-HU" dirty="0" smtClean="0"/>
              <a:t> = </a:t>
            </a:r>
            <a:r>
              <a:rPr lang="hu-HU" i="1" dirty="0" smtClean="0"/>
              <a:t>A szív kötelességei</a:t>
            </a:r>
            <a:r>
              <a:rPr lang="hu-HU" dirty="0" smtClean="0"/>
              <a:t>), </a:t>
            </a:r>
            <a:r>
              <a:rPr lang="hu-HU" dirty="0" err="1" smtClean="0"/>
              <a:t>Szaadja</a:t>
            </a:r>
            <a:r>
              <a:rPr lang="hu-HU" dirty="0" smtClean="0"/>
              <a:t> </a:t>
            </a:r>
            <a:r>
              <a:rPr lang="hu-HU" dirty="0" err="1" smtClean="0"/>
              <a:t>gaon</a:t>
            </a:r>
            <a:r>
              <a:rPr lang="hu-HU" dirty="0" smtClean="0"/>
              <a:t> (</a:t>
            </a:r>
            <a:r>
              <a:rPr lang="hu-HU" i="1" dirty="0" smtClean="0"/>
              <a:t>Hit és tudás</a:t>
            </a:r>
            <a:r>
              <a:rPr lang="hu-HU" dirty="0" smtClean="0"/>
              <a:t>),  </a:t>
            </a:r>
            <a:r>
              <a:rPr lang="hu-HU" dirty="0" err="1" smtClean="0"/>
              <a:t>Juda</a:t>
            </a:r>
            <a:r>
              <a:rPr lang="hu-HU" dirty="0" smtClean="0"/>
              <a:t> ha-Levi (</a:t>
            </a:r>
            <a:r>
              <a:rPr lang="hu-HU" i="1" dirty="0" err="1" smtClean="0"/>
              <a:t>Kuzari</a:t>
            </a:r>
            <a:r>
              <a:rPr lang="hu-HU" dirty="0" smtClean="0"/>
              <a:t>)</a:t>
            </a:r>
            <a:r>
              <a:rPr lang="hu-HU" i="1" dirty="0" smtClean="0"/>
              <a:t>, </a:t>
            </a:r>
            <a:r>
              <a:rPr lang="hu-HU" dirty="0" err="1"/>
              <a:t>Jona</a:t>
            </a:r>
            <a:r>
              <a:rPr lang="hu-HU" dirty="0"/>
              <a:t> </a:t>
            </a:r>
            <a:r>
              <a:rPr lang="hu-HU" dirty="0" err="1"/>
              <a:t>ibn</a:t>
            </a:r>
            <a:r>
              <a:rPr lang="hu-HU" dirty="0"/>
              <a:t> </a:t>
            </a:r>
            <a:r>
              <a:rPr lang="hu-HU" dirty="0" err="1" smtClean="0"/>
              <a:t>Dzsanáḥ</a:t>
            </a:r>
            <a:r>
              <a:rPr lang="hu-HU" dirty="0" smtClean="0"/>
              <a:t> nyelvészeti munkái, stb.</a:t>
            </a:r>
          </a:p>
          <a:p>
            <a:pPr lvl="1">
              <a:lnSpc>
                <a:spcPct val="100000"/>
              </a:lnSpc>
            </a:pPr>
            <a:r>
              <a:rPr lang="hu-HU" u="sng" dirty="0" err="1" smtClean="0"/>
              <a:t>Smuel</a:t>
            </a:r>
            <a:r>
              <a:rPr lang="hu-HU" u="sng" dirty="0" smtClean="0"/>
              <a:t> </a:t>
            </a:r>
            <a:r>
              <a:rPr lang="hu-HU" u="sng" dirty="0" err="1" smtClean="0"/>
              <a:t>ben</a:t>
            </a:r>
            <a:r>
              <a:rPr lang="hu-HU" u="sng" dirty="0" smtClean="0"/>
              <a:t> </a:t>
            </a:r>
            <a:r>
              <a:rPr lang="hu-HU" u="sng" dirty="0" err="1" smtClean="0"/>
              <a:t>Juda</a:t>
            </a:r>
            <a:r>
              <a:rPr lang="hu-HU" u="sng" dirty="0" smtClean="0"/>
              <a:t> </a:t>
            </a:r>
            <a:r>
              <a:rPr lang="hu-HU" u="sng" dirty="0" err="1" smtClean="0"/>
              <a:t>ibn</a:t>
            </a:r>
            <a:r>
              <a:rPr lang="hu-HU" u="sng" dirty="0" smtClean="0"/>
              <a:t> </a:t>
            </a:r>
            <a:r>
              <a:rPr lang="hu-HU" u="sng" dirty="0" err="1" smtClean="0"/>
              <a:t>Tibbon</a:t>
            </a:r>
            <a:r>
              <a:rPr lang="hu-HU" dirty="0" smtClean="0"/>
              <a:t> (kb. 1165-1232): pl. </a:t>
            </a:r>
            <a:r>
              <a:rPr lang="hu-HU" i="1" dirty="0" smtClean="0"/>
              <a:t>Tévelygők útmutatója.</a:t>
            </a:r>
          </a:p>
          <a:p>
            <a:pPr lvl="1">
              <a:lnSpc>
                <a:spcPct val="100000"/>
              </a:lnSpc>
            </a:pPr>
            <a:r>
              <a:rPr lang="hu-HU" u="sng" dirty="0" err="1" smtClean="0"/>
              <a:t>Mose</a:t>
            </a:r>
            <a:r>
              <a:rPr lang="hu-HU" u="sng" dirty="0" smtClean="0"/>
              <a:t> </a:t>
            </a:r>
            <a:r>
              <a:rPr lang="hu-HU" u="sng" dirty="0" err="1" smtClean="0"/>
              <a:t>ben</a:t>
            </a:r>
            <a:r>
              <a:rPr lang="hu-HU" u="sng" dirty="0" smtClean="0"/>
              <a:t> </a:t>
            </a:r>
            <a:r>
              <a:rPr lang="hu-HU" u="sng" dirty="0" err="1" smtClean="0"/>
              <a:t>Smuel</a:t>
            </a:r>
            <a:r>
              <a:rPr lang="hu-HU" u="sng" dirty="0" smtClean="0"/>
              <a:t> </a:t>
            </a:r>
            <a:r>
              <a:rPr lang="hu-HU" u="sng" dirty="0" err="1" smtClean="0"/>
              <a:t>ibn</a:t>
            </a:r>
            <a:r>
              <a:rPr lang="hu-HU" u="sng" dirty="0" smtClean="0"/>
              <a:t> </a:t>
            </a:r>
            <a:r>
              <a:rPr lang="hu-HU" u="sng" dirty="0" err="1" smtClean="0"/>
              <a:t>Tibbon</a:t>
            </a:r>
            <a:r>
              <a:rPr lang="hu-HU" dirty="0" smtClean="0"/>
              <a:t>: a legtermékenyebb, számos tudományos művet is. Görög klasszikusok (pl. </a:t>
            </a:r>
            <a:r>
              <a:rPr lang="hu-HU" dirty="0" err="1" smtClean="0"/>
              <a:t>Eukleidesz</a:t>
            </a:r>
            <a:r>
              <a:rPr lang="hu-HU" dirty="0" smtClean="0"/>
              <a:t>), arab filozófusok (</a:t>
            </a:r>
            <a:r>
              <a:rPr lang="hu-HU" dirty="0" err="1" smtClean="0"/>
              <a:t>Al-Farabi</a:t>
            </a:r>
            <a:r>
              <a:rPr lang="hu-HU" dirty="0" smtClean="0"/>
              <a:t>, </a:t>
            </a:r>
            <a:r>
              <a:rPr lang="hu-HU" dirty="0" err="1" smtClean="0"/>
              <a:t>Avicenna</a:t>
            </a:r>
            <a:r>
              <a:rPr lang="hu-HU" dirty="0" smtClean="0"/>
              <a:t>, </a:t>
            </a:r>
            <a:r>
              <a:rPr lang="hu-HU" dirty="0" err="1" smtClean="0"/>
              <a:t>Averoes</a:t>
            </a:r>
            <a:r>
              <a:rPr lang="hu-HU" dirty="0" smtClean="0"/>
              <a:t>), zsidó szerzők (pl. </a:t>
            </a:r>
            <a:r>
              <a:rPr lang="hu-HU" dirty="0" err="1" smtClean="0"/>
              <a:t>Maimonides</a:t>
            </a:r>
            <a:r>
              <a:rPr lang="hu-HU" dirty="0" smtClean="0"/>
              <a:t>)…</a:t>
            </a:r>
          </a:p>
          <a:p>
            <a:pPr lvl="1">
              <a:lnSpc>
                <a:spcPct val="100000"/>
              </a:lnSpc>
            </a:pPr>
            <a:r>
              <a:rPr lang="hu-HU" dirty="0" smtClean="0"/>
              <a:t>… és a család több további tagja.</a:t>
            </a:r>
          </a:p>
          <a:p>
            <a:pPr lvl="1">
              <a:lnSpc>
                <a:spcPct val="100000"/>
              </a:lnSpc>
            </a:pPr>
            <a:r>
              <a:rPr lang="hu-HU" dirty="0" smtClean="0"/>
              <a:t>Érdekesség: kisebb-nagyobb számban írtak saját műveket is.</a:t>
            </a:r>
          </a:p>
          <a:p>
            <a:pPr>
              <a:lnSpc>
                <a:spcPct val="100000"/>
              </a:lnSpc>
            </a:pPr>
            <a:r>
              <a:rPr lang="hu-HU" sz="2400" dirty="0" smtClean="0"/>
              <a:t>További fordítók is voltak a középkorban, pl. </a:t>
            </a:r>
            <a:r>
              <a:rPr lang="hu-HU" sz="2400" dirty="0" err="1" smtClean="0"/>
              <a:t>Juda</a:t>
            </a:r>
            <a:r>
              <a:rPr lang="hu-HU" sz="2400" dirty="0" smtClean="0"/>
              <a:t> </a:t>
            </a:r>
            <a:r>
              <a:rPr lang="hu-HU" sz="2400" dirty="0" err="1" smtClean="0"/>
              <a:t>al-Ḥarizi</a:t>
            </a:r>
            <a:r>
              <a:rPr lang="hu-HU" sz="2400" dirty="0" smtClean="0"/>
              <a:t>, stb.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168280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héber szakszókincs bővítése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874188" cy="4790328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hu-HU" dirty="0" err="1" smtClean="0"/>
              <a:t>Smuel</a:t>
            </a:r>
            <a:r>
              <a:rPr lang="hu-HU" dirty="0" smtClean="0"/>
              <a:t> </a:t>
            </a:r>
            <a:r>
              <a:rPr lang="hu-HU" dirty="0" err="1" smtClean="0"/>
              <a:t>ibn</a:t>
            </a:r>
            <a:r>
              <a:rPr lang="hu-HU" dirty="0" smtClean="0"/>
              <a:t> </a:t>
            </a:r>
            <a:r>
              <a:rPr lang="hu-HU" dirty="0" err="1" smtClean="0"/>
              <a:t>Tibbon</a:t>
            </a:r>
            <a:r>
              <a:rPr lang="hu-HU" dirty="0" smtClean="0"/>
              <a:t> magyarázata a </a:t>
            </a:r>
            <a:r>
              <a:rPr lang="hu-HU" i="1" dirty="0" smtClean="0"/>
              <a:t>Tévelygők útmutatója</a:t>
            </a:r>
            <a:r>
              <a:rPr lang="hu-HU" dirty="0" smtClean="0"/>
              <a:t>-fordításához.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hu-HU" sz="2400" dirty="0"/>
              <a:t>	</a:t>
            </a:r>
            <a:r>
              <a:rPr lang="hu-HU" sz="2400" dirty="0" smtClean="0"/>
              <a:t>Saját maga vagy elődei a következő technikákkal éltek: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hu-HU" sz="2400" dirty="0" smtClean="0"/>
              <a:t>	1. </a:t>
            </a:r>
            <a:r>
              <a:rPr lang="hu-HU" sz="2400" dirty="0"/>
              <a:t>Szavak átvétele </a:t>
            </a:r>
            <a:r>
              <a:rPr lang="hu-HU" sz="2400" dirty="0" smtClean="0"/>
              <a:t>arabból vagy más nyelvekből.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hu-HU" sz="2400" dirty="0"/>
              <a:t>	</a:t>
            </a:r>
            <a:r>
              <a:rPr lang="hu-HU" sz="2400" dirty="0" smtClean="0"/>
              <a:t>2. Ritka </a:t>
            </a:r>
            <a:r>
              <a:rPr lang="hu-HU" sz="2400" dirty="0" err="1" smtClean="0"/>
              <a:t>misnai</a:t>
            </a:r>
            <a:r>
              <a:rPr lang="hu-HU" sz="2400" dirty="0" smtClean="0"/>
              <a:t> és talmudi szavak újjáélesztése.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hu-HU" sz="2400" dirty="0"/>
              <a:t>	</a:t>
            </a:r>
            <a:r>
              <a:rPr lang="hu-HU" sz="2400" dirty="0" smtClean="0"/>
              <a:t>3. Belső szóképzés (esetleg arab mintát követve): </a:t>
            </a:r>
            <a:br>
              <a:rPr lang="hu-HU" sz="2400" dirty="0" smtClean="0"/>
            </a:br>
            <a:r>
              <a:rPr lang="hu-HU" sz="2400" dirty="0" smtClean="0"/>
              <a:t>	létező főnévből új melléknév, létező gyök eddig nem használt igetörzsben…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hu-HU" sz="2400" dirty="0"/>
              <a:t>	</a:t>
            </a:r>
            <a:r>
              <a:rPr lang="hu-HU" sz="2400" dirty="0" smtClean="0"/>
              <a:t>4. Létező szavak létező, de ritkán használt, nem közismert második, 	harmadik jelentésnek az újjáélesztése.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hu-HU" sz="2400" dirty="0"/>
              <a:t>	</a:t>
            </a:r>
            <a:r>
              <a:rPr lang="hu-HU" sz="2400" dirty="0" smtClean="0"/>
              <a:t>5. Létező szavak új jelentésben (jelentésbővülés).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hu-HU" sz="2400" dirty="0"/>
              <a:t>	</a:t>
            </a:r>
            <a:r>
              <a:rPr lang="hu-HU" sz="2400" dirty="0" smtClean="0"/>
              <a:t>+ ismert szavakból álló kifejezések </a:t>
            </a:r>
            <a:r>
              <a:rPr lang="hu-HU" sz="2400" i="1" dirty="0" smtClean="0"/>
              <a:t>terminus </a:t>
            </a:r>
            <a:r>
              <a:rPr lang="hu-HU" sz="2400" i="1" dirty="0" err="1" smtClean="0"/>
              <a:t>technicus</a:t>
            </a:r>
            <a:r>
              <a:rPr lang="hu-HU" sz="2400" dirty="0" err="1" smtClean="0"/>
              <a:t>-ként</a:t>
            </a:r>
            <a:r>
              <a:rPr lang="hu-HU" sz="2400" dirty="0" smtClean="0"/>
              <a:t> való használata.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952969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Folklór</a:t>
            </a:r>
            <a:br>
              <a:rPr lang="hu-HU" dirty="0" smtClean="0"/>
            </a:br>
            <a:r>
              <a:rPr lang="hu-HU" sz="3000" dirty="0" smtClean="0"/>
              <a:t/>
            </a:r>
            <a:br>
              <a:rPr lang="hu-HU" sz="3000" dirty="0" smtClean="0"/>
            </a:br>
            <a:r>
              <a:rPr lang="hu-HU" dirty="0" smtClean="0"/>
              <a:t>Irodalom </a:t>
            </a:r>
            <a:r>
              <a:rPr lang="hu-HU" dirty="0" err="1" smtClean="0"/>
              <a:t>judeo-nyelveken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759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(Népi) irodalom egyéb (</a:t>
            </a:r>
            <a:r>
              <a:rPr lang="hu-HU" dirty="0" err="1" smtClean="0"/>
              <a:t>judeo-</a:t>
            </a:r>
            <a:r>
              <a:rPr lang="hu-HU" dirty="0" smtClean="0"/>
              <a:t>)nyelveken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90688"/>
            <a:ext cx="11223812" cy="50328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u="sng" dirty="0" err="1" smtClean="0"/>
              <a:t>Judeo-nyelvek</a:t>
            </a:r>
            <a:r>
              <a:rPr lang="hu-HU" u="sng" dirty="0" smtClean="0"/>
              <a:t>:</a:t>
            </a:r>
            <a:r>
              <a:rPr lang="hu-HU" dirty="0" smtClean="0"/>
              <a:t> jiddis, </a:t>
            </a:r>
            <a:r>
              <a:rPr lang="hu-HU" dirty="0" err="1" smtClean="0"/>
              <a:t>ladino</a:t>
            </a:r>
            <a:r>
              <a:rPr lang="hu-HU" dirty="0" smtClean="0"/>
              <a:t> (</a:t>
            </a:r>
            <a:r>
              <a:rPr lang="hu-HU" dirty="0" err="1" smtClean="0"/>
              <a:t>judeo-spanyol</a:t>
            </a:r>
            <a:r>
              <a:rPr lang="hu-HU" dirty="0" smtClean="0"/>
              <a:t>), </a:t>
            </a:r>
            <a:r>
              <a:rPr lang="hu-HU" dirty="0" err="1" smtClean="0"/>
              <a:t>judeo-arab</a:t>
            </a:r>
            <a:r>
              <a:rPr lang="hu-HU" dirty="0" smtClean="0"/>
              <a:t>, </a:t>
            </a:r>
            <a:br>
              <a:rPr lang="hu-HU" dirty="0" smtClean="0"/>
            </a:br>
            <a:r>
              <a:rPr lang="hu-HU" dirty="0" err="1" smtClean="0"/>
              <a:t>judeo-perzsa</a:t>
            </a:r>
            <a:r>
              <a:rPr lang="hu-HU" dirty="0" smtClean="0"/>
              <a:t>, </a:t>
            </a:r>
            <a:r>
              <a:rPr lang="hu-HU" dirty="0" err="1" smtClean="0"/>
              <a:t>judeo-olasz</a:t>
            </a:r>
            <a:r>
              <a:rPr lang="hu-HU" dirty="0" smtClean="0"/>
              <a:t>, </a:t>
            </a:r>
            <a:r>
              <a:rPr lang="hu-HU" dirty="0" err="1" smtClean="0"/>
              <a:t>judeo-görög</a:t>
            </a:r>
            <a:r>
              <a:rPr lang="hu-HU" dirty="0" smtClean="0"/>
              <a:t>, </a:t>
            </a:r>
            <a:r>
              <a:rPr lang="hu-HU" dirty="0" err="1" smtClean="0"/>
              <a:t>judeo-berber</a:t>
            </a:r>
            <a:r>
              <a:rPr lang="hu-HU" dirty="0" smtClean="0"/>
              <a:t>, stb. stb. stb.</a:t>
            </a:r>
          </a:p>
          <a:p>
            <a:pPr>
              <a:lnSpc>
                <a:spcPct val="100000"/>
              </a:lnSpc>
            </a:pPr>
            <a:r>
              <a:rPr lang="hu-HU" dirty="0" smtClean="0"/>
              <a:t>Mitől </a:t>
            </a:r>
            <a:r>
              <a:rPr lang="hu-HU" dirty="0" err="1" smtClean="0"/>
              <a:t>judeo-nyelv</a:t>
            </a:r>
            <a:r>
              <a:rPr lang="hu-HU" dirty="0" smtClean="0"/>
              <a:t> egy </a:t>
            </a:r>
            <a:r>
              <a:rPr lang="hu-HU" dirty="0" err="1" smtClean="0"/>
              <a:t>judeo-nyelv</a:t>
            </a:r>
            <a:r>
              <a:rPr lang="hu-HU" dirty="0" smtClean="0"/>
              <a:t>?</a:t>
            </a:r>
          </a:p>
          <a:p>
            <a:pPr>
              <a:lnSpc>
                <a:spcPct val="100000"/>
              </a:lnSpc>
            </a:pPr>
            <a:r>
              <a:rPr lang="hu-HU" dirty="0" smtClean="0"/>
              <a:t>„Magas irodalom”	</a:t>
            </a:r>
            <a:r>
              <a:rPr lang="hu-HU" i="1" dirty="0" smtClean="0"/>
              <a:t>vs.	</a:t>
            </a:r>
            <a:r>
              <a:rPr lang="hu-HU" u="sng" dirty="0" smtClean="0"/>
              <a:t>folklór</a:t>
            </a:r>
            <a:r>
              <a:rPr lang="hu-HU" dirty="0" smtClean="0"/>
              <a:t>?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	Például haszid legendák, </a:t>
            </a:r>
            <a:r>
              <a:rPr lang="hu-HU" sz="2400" dirty="0" err="1" smtClean="0"/>
              <a:t>judeo-spanyol</a:t>
            </a:r>
            <a:r>
              <a:rPr lang="hu-HU" sz="2400" dirty="0" smtClean="0"/>
              <a:t> dalok, pesti zsidó viccek, stb.</a:t>
            </a:r>
            <a:br>
              <a:rPr lang="hu-HU" sz="2400" dirty="0" smtClean="0"/>
            </a:br>
            <a:r>
              <a:rPr lang="hu-HU" sz="2400" dirty="0" smtClean="0"/>
              <a:t>	… és a széles spektrum, ami a „magas” irodalom és a folklór közt helyezkedik el.</a:t>
            </a:r>
          </a:p>
          <a:p>
            <a:pPr>
              <a:lnSpc>
                <a:spcPct val="100000"/>
              </a:lnSpc>
            </a:pPr>
            <a:r>
              <a:rPr lang="hu-HU" u="sng" dirty="0" err="1" smtClean="0"/>
              <a:t>Judeo-spanyol</a:t>
            </a:r>
            <a:r>
              <a:rPr lang="hu-HU" dirty="0" smtClean="0"/>
              <a:t> (</a:t>
            </a:r>
            <a:r>
              <a:rPr lang="hu-HU" dirty="0" err="1" smtClean="0"/>
              <a:t>ladino</a:t>
            </a:r>
            <a:r>
              <a:rPr lang="hu-HU" dirty="0" smtClean="0"/>
              <a:t>, </a:t>
            </a:r>
            <a:r>
              <a:rPr lang="hu-HU" dirty="0" err="1" smtClean="0"/>
              <a:t>dzsudezmo</a:t>
            </a:r>
            <a:r>
              <a:rPr lang="hu-HU" dirty="0" smtClean="0"/>
              <a:t>) irodalom: 	</a:t>
            </a:r>
            <a:r>
              <a:rPr lang="hu-HU" sz="2400" dirty="0" smtClean="0"/>
              <a:t>jelentős részben szekuláris!</a:t>
            </a:r>
          </a:p>
          <a:p>
            <a:pPr lvl="1">
              <a:lnSpc>
                <a:spcPct val="100000"/>
              </a:lnSpc>
            </a:pPr>
            <a:r>
              <a:rPr lang="hu-HU" dirty="0" smtClean="0"/>
              <a:t>Folklór: népdalok, népmesék, stb.</a:t>
            </a:r>
          </a:p>
          <a:p>
            <a:pPr lvl="1">
              <a:lnSpc>
                <a:spcPct val="100000"/>
              </a:lnSpc>
            </a:pPr>
            <a:r>
              <a:rPr lang="hu-HU" dirty="0" smtClean="0"/>
              <a:t>Költészet, irodalom, stb.: </a:t>
            </a:r>
            <a:br>
              <a:rPr lang="hu-HU" dirty="0" smtClean="0"/>
            </a:br>
            <a:r>
              <a:rPr lang="hu-HU" i="1" dirty="0" err="1" smtClean="0"/>
              <a:t>Romancero</a:t>
            </a:r>
            <a:r>
              <a:rPr lang="hu-HU" i="1" dirty="0" smtClean="0"/>
              <a:t>:</a:t>
            </a:r>
            <a:r>
              <a:rPr lang="hu-HU" dirty="0" smtClean="0"/>
              <a:t> középkori spanyol gyökerekre visszamenő, zenével kísért balladák.</a:t>
            </a:r>
          </a:p>
          <a:p>
            <a:pPr lvl="1">
              <a:lnSpc>
                <a:spcPct val="100000"/>
              </a:lnSpc>
            </a:pPr>
            <a:r>
              <a:rPr lang="hu-HU" dirty="0" err="1" smtClean="0"/>
              <a:t>Ladino</a:t>
            </a:r>
            <a:r>
              <a:rPr lang="hu-HU" dirty="0"/>
              <a:t> </a:t>
            </a:r>
            <a:r>
              <a:rPr lang="hu-HU" dirty="0" smtClean="0"/>
              <a:t>(szűk értelemben) = egy </a:t>
            </a:r>
            <a:r>
              <a:rPr lang="hu-HU" dirty="0" err="1" smtClean="0"/>
              <a:t>hebraizáló</a:t>
            </a:r>
            <a:r>
              <a:rPr lang="hu-HU" dirty="0" smtClean="0"/>
              <a:t>, szó szerinti bibliafordítási műfaj nyelve.</a:t>
            </a:r>
          </a:p>
        </p:txBody>
      </p:sp>
    </p:spTree>
    <p:extLst>
      <p:ext uri="{BB962C8B-B14F-4D97-AF65-F5344CB8AC3E}">
        <p14:creationId xmlns:p14="http://schemas.microsoft.com/office/powerpoint/2010/main" val="2191956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Következő órára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30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Következő órára olvasandó (április 15.)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838199" y="1825624"/>
            <a:ext cx="11116236" cy="4871011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hu-HU" dirty="0" err="1"/>
              <a:t>Judeo-arab</a:t>
            </a:r>
            <a:r>
              <a:rPr lang="hu-HU" dirty="0" smtClean="0"/>
              <a:t> irodalom 					</a:t>
            </a:r>
            <a:r>
              <a:rPr lang="hu-HU" sz="2400" dirty="0" smtClean="0"/>
              <a:t>(előadó: </a:t>
            </a:r>
            <a:r>
              <a:rPr lang="hu-HU" sz="2400" dirty="0"/>
              <a:t>Tolnai Ágnes</a:t>
            </a:r>
            <a:r>
              <a:rPr lang="hu-HU" sz="2400" dirty="0" smtClean="0"/>
              <a:t>)</a:t>
            </a:r>
          </a:p>
          <a:p>
            <a:pPr marL="268287" indent="0">
              <a:lnSpc>
                <a:spcPct val="115000"/>
              </a:lnSpc>
              <a:buNone/>
            </a:pPr>
            <a:endParaRPr lang="hu-HU" sz="2400" u="sng" dirty="0" smtClean="0"/>
          </a:p>
          <a:p>
            <a:pPr marL="268287" indent="0">
              <a:lnSpc>
                <a:spcPct val="115000"/>
              </a:lnSpc>
              <a:buNone/>
            </a:pPr>
            <a:r>
              <a:rPr lang="hu-HU" sz="2400" u="sng" dirty="0" smtClean="0"/>
              <a:t>Olvasandó:</a:t>
            </a:r>
          </a:p>
          <a:p>
            <a:pPr marL="268287" indent="0">
              <a:lnSpc>
                <a:spcPct val="115000"/>
              </a:lnSpc>
              <a:buNone/>
            </a:pPr>
            <a:endParaRPr lang="hu-HU" sz="1200" dirty="0" smtClean="0"/>
          </a:p>
          <a:p>
            <a:pPr marL="268287" indent="0">
              <a:lnSpc>
                <a:spcPct val="115000"/>
              </a:lnSpc>
              <a:buNone/>
            </a:pPr>
            <a:r>
              <a:rPr lang="hu-HU" sz="2400" dirty="0" err="1" smtClean="0"/>
              <a:t>Elijahu</a:t>
            </a:r>
            <a:r>
              <a:rPr lang="hu-HU" sz="2400" dirty="0" smtClean="0"/>
              <a:t> </a:t>
            </a:r>
            <a:r>
              <a:rPr lang="hu-HU" sz="2400" dirty="0"/>
              <a:t>Ḥ</a:t>
            </a:r>
            <a:r>
              <a:rPr lang="hu-HU" sz="2400" dirty="0" err="1"/>
              <a:t>ai</a:t>
            </a:r>
            <a:r>
              <a:rPr lang="hu-HU" sz="2400" dirty="0"/>
              <a:t> </a:t>
            </a:r>
            <a:r>
              <a:rPr lang="hu-HU" sz="2400" dirty="0" err="1"/>
              <a:t>ben</a:t>
            </a:r>
            <a:r>
              <a:rPr lang="hu-HU" sz="2400" dirty="0"/>
              <a:t> </a:t>
            </a:r>
            <a:r>
              <a:rPr lang="hu-HU" sz="2400" dirty="0" err="1"/>
              <a:t>Joszef</a:t>
            </a:r>
            <a:r>
              <a:rPr lang="hu-HU" sz="2400" dirty="0"/>
              <a:t> </a:t>
            </a:r>
            <a:r>
              <a:rPr lang="hu-HU" sz="2400" dirty="0" err="1"/>
              <a:t>Guedj</a:t>
            </a:r>
            <a:r>
              <a:rPr lang="hu-HU" sz="2400" dirty="0"/>
              <a:t>: </a:t>
            </a:r>
            <a:r>
              <a:rPr lang="hu-HU" sz="2400" i="1" dirty="0" err="1"/>
              <a:t>Széfer</a:t>
            </a:r>
            <a:r>
              <a:rPr lang="hu-HU" sz="2400" i="1" dirty="0"/>
              <a:t> </a:t>
            </a:r>
            <a:r>
              <a:rPr lang="hu-HU" sz="2400" i="1" dirty="0" err="1"/>
              <a:t>Maasze</a:t>
            </a:r>
            <a:r>
              <a:rPr lang="hu-HU" sz="2400" i="1" dirty="0"/>
              <a:t> </a:t>
            </a:r>
            <a:r>
              <a:rPr lang="hu-HU" sz="2400" i="1" dirty="0" err="1"/>
              <a:t>Saasuim</a:t>
            </a:r>
            <a:r>
              <a:rPr lang="hu-HU" sz="2400" dirty="0"/>
              <a:t> (</a:t>
            </a:r>
            <a:r>
              <a:rPr lang="hu-HU" sz="2400" dirty="0" err="1"/>
              <a:t>Livorno</a:t>
            </a:r>
            <a:r>
              <a:rPr lang="hu-HU" sz="2400" dirty="0"/>
              <a:t>, 1867).</a:t>
            </a:r>
            <a:br>
              <a:rPr lang="hu-HU" sz="2400" dirty="0"/>
            </a:br>
            <a:r>
              <a:rPr lang="hu-HU" sz="2400" dirty="0"/>
              <a:t>Publikálja: Tolnai Ágnes: </a:t>
            </a:r>
            <a:r>
              <a:rPr lang="hu-HU" sz="2400" i="1" dirty="0" err="1"/>
              <a:t>Eliyahu</a:t>
            </a:r>
            <a:r>
              <a:rPr lang="hu-HU" sz="2400" i="1" dirty="0"/>
              <a:t> </a:t>
            </a:r>
            <a:r>
              <a:rPr lang="hu-HU" sz="2400" i="1" dirty="0" err="1"/>
              <a:t>Gig</a:t>
            </a:r>
            <a:r>
              <a:rPr lang="hu-HU" sz="2400" i="1" dirty="0"/>
              <a:t>’ és az észak-afrikai </a:t>
            </a:r>
            <a:r>
              <a:rPr lang="hu-HU" sz="2400" i="1" dirty="0" err="1"/>
              <a:t>judeo-arab</a:t>
            </a:r>
            <a:r>
              <a:rPr lang="hu-HU" sz="2400" i="1" dirty="0"/>
              <a:t> irodalom</a:t>
            </a:r>
            <a:r>
              <a:rPr lang="hu-HU" sz="2400" dirty="0"/>
              <a:t>. </a:t>
            </a:r>
            <a:br>
              <a:rPr lang="hu-HU" sz="2400" dirty="0"/>
            </a:br>
            <a:r>
              <a:rPr lang="hu-HU" sz="2400" dirty="0"/>
              <a:t>(Diplomamunka, ELTE BTK </a:t>
            </a:r>
            <a:r>
              <a:rPr lang="hu-HU" sz="2400" dirty="0" err="1"/>
              <a:t>hebraisztika</a:t>
            </a:r>
            <a:r>
              <a:rPr lang="hu-HU" sz="2400" dirty="0"/>
              <a:t> szak, 2012.) [D-81.8.Tol.1.] 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A </a:t>
            </a:r>
            <a:r>
              <a:rPr lang="hu-HU" sz="2400" dirty="0"/>
              <a:t>honlapról letölthető: http://birot.web.elte.hu/courses/2015-irod3</a:t>
            </a:r>
            <a:r>
              <a:rPr lang="hu-HU" sz="2400" dirty="0" smtClean="0"/>
              <a:t>/.</a:t>
            </a:r>
            <a:endParaRPr lang="en-US" altLang="hu-HU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95580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Következő órára olvasandó (április 22.)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838199" y="1825624"/>
            <a:ext cx="11116236" cy="487101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hu-HU" dirty="0" smtClean="0"/>
              <a:t>Jiddis irodalom 					</a:t>
            </a:r>
            <a:r>
              <a:rPr lang="hu-HU" sz="2400" dirty="0" smtClean="0"/>
              <a:t>(előadó: </a:t>
            </a:r>
            <a:r>
              <a:rPr lang="hu-HU" sz="2400" dirty="0" err="1" smtClean="0"/>
              <a:t>Komoróczy</a:t>
            </a:r>
            <a:r>
              <a:rPr lang="hu-HU" sz="2400" dirty="0" smtClean="0"/>
              <a:t> Szonja)</a:t>
            </a:r>
          </a:p>
          <a:p>
            <a:pPr marL="268287" indent="0">
              <a:lnSpc>
                <a:spcPct val="115000"/>
              </a:lnSpc>
              <a:buNone/>
            </a:pPr>
            <a:r>
              <a:rPr lang="hu-HU" sz="2400" u="sng" dirty="0" smtClean="0"/>
              <a:t>Olvasandó: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 </a:t>
            </a:r>
            <a:r>
              <a:rPr lang="hu-HU" sz="2400" i="1" dirty="0" err="1" smtClean="0"/>
              <a:t>Khurbn</a:t>
            </a:r>
            <a:r>
              <a:rPr lang="hu-HU" sz="2400" dirty="0" smtClean="0"/>
              <a:t> </a:t>
            </a:r>
            <a:r>
              <a:rPr lang="hu-HU" sz="2400" i="1" dirty="0" err="1"/>
              <a:t>godl</a:t>
            </a:r>
            <a:r>
              <a:rPr lang="hu-HU" sz="2400" i="1" dirty="0"/>
              <a:t> </a:t>
            </a:r>
            <a:r>
              <a:rPr lang="hu-HU" sz="2400" i="1" dirty="0" err="1"/>
              <a:t>she-hoyo</a:t>
            </a:r>
            <a:r>
              <a:rPr lang="hu-HU" sz="2400" i="1" dirty="0"/>
              <a:t> </a:t>
            </a:r>
            <a:r>
              <a:rPr lang="hu-HU" sz="2400" i="1" dirty="0" err="1"/>
              <a:t>be-kak</a:t>
            </a:r>
            <a:r>
              <a:rPr lang="hu-HU" sz="2400" i="1" dirty="0"/>
              <a:t> </a:t>
            </a:r>
            <a:r>
              <a:rPr lang="hu-HU" sz="2400" i="1" dirty="0" err="1"/>
              <a:t>Ungarish-Broda</a:t>
            </a:r>
            <a:r>
              <a:rPr lang="hu-HU" sz="2400" dirty="0"/>
              <a:t> 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(</a:t>
            </a:r>
            <a:r>
              <a:rPr lang="hu-HU" sz="2400" dirty="0"/>
              <a:t>A nagy pusztítás, mely </a:t>
            </a:r>
            <a:r>
              <a:rPr lang="hu-HU" sz="2400" dirty="0" err="1"/>
              <a:t>Ungaris</a:t>
            </a:r>
            <a:r>
              <a:rPr lang="hu-HU" sz="2400" dirty="0"/>
              <a:t> </a:t>
            </a:r>
            <a:r>
              <a:rPr lang="hu-HU" sz="2400" dirty="0" err="1"/>
              <a:t>Broda</a:t>
            </a:r>
            <a:r>
              <a:rPr lang="hu-HU" sz="2400" dirty="0"/>
              <a:t> szent községében történt), 1686.</a:t>
            </a:r>
            <a:br>
              <a:rPr lang="hu-HU" sz="2400" dirty="0"/>
            </a:br>
            <a:r>
              <a:rPr lang="hu-HU" sz="2400" dirty="0" err="1"/>
              <a:t>Shlomo</a:t>
            </a:r>
            <a:r>
              <a:rPr lang="hu-HU" sz="2400" dirty="0"/>
              <a:t> J. </a:t>
            </a:r>
            <a:r>
              <a:rPr lang="hu-HU" sz="2400" dirty="0" err="1"/>
              <a:t>Spitzer</a:t>
            </a:r>
            <a:r>
              <a:rPr lang="hu-HU" sz="2400" dirty="0"/>
              <a:t> – </a:t>
            </a:r>
            <a:r>
              <a:rPr lang="hu-HU" sz="2400" dirty="0" err="1"/>
              <a:t>Komoróczy</a:t>
            </a:r>
            <a:r>
              <a:rPr lang="hu-HU" sz="2400" dirty="0"/>
              <a:t> Géza, </a:t>
            </a:r>
            <a:r>
              <a:rPr lang="hu-HU" sz="2400" i="1" dirty="0"/>
              <a:t>Héber kútforrások Magyarország és a magyarországi zsidóság történetéhez a kezdetektől 1686-ig</a:t>
            </a:r>
            <a:r>
              <a:rPr lang="hu-HU" sz="2400" dirty="0"/>
              <a:t>.</a:t>
            </a:r>
            <a:br>
              <a:rPr lang="hu-HU" sz="2400" dirty="0"/>
            </a:br>
            <a:r>
              <a:rPr lang="hu-HU" sz="2400" dirty="0"/>
              <a:t>(Hungaria </a:t>
            </a:r>
            <a:r>
              <a:rPr lang="hu-HU" sz="2400" dirty="0" err="1"/>
              <a:t>Judaica</a:t>
            </a:r>
            <a:r>
              <a:rPr lang="hu-HU" sz="2400" dirty="0"/>
              <a:t>, 16. Budapest: MTA </a:t>
            </a:r>
            <a:r>
              <a:rPr lang="hu-HU" sz="2400" dirty="0" err="1"/>
              <a:t>Judaisztikai</a:t>
            </a:r>
            <a:r>
              <a:rPr lang="hu-HU" sz="2400" dirty="0"/>
              <a:t> Kutatócsoport – Osiris Kiadó, 2003), pp. 790–812. [69.1.Spi.1.] </a:t>
            </a:r>
            <a:r>
              <a:rPr lang="hu-HU" sz="2400" dirty="0">
                <a:hlinkClick r:id="rId2"/>
              </a:rPr>
              <a:t>Letöltés</a:t>
            </a:r>
            <a:r>
              <a:rPr lang="hu-HU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 </a:t>
            </a:r>
            <a:r>
              <a:rPr lang="hu-HU" sz="2400" i="1" dirty="0" err="1" smtClean="0"/>
              <a:t>Glikl</a:t>
            </a:r>
            <a:r>
              <a:rPr lang="hu-HU" sz="2400" i="1" dirty="0" smtClean="0"/>
              <a:t> </a:t>
            </a:r>
            <a:r>
              <a:rPr lang="hu-HU" sz="2400" i="1" dirty="0" err="1"/>
              <a:t>Hameln</a:t>
            </a:r>
            <a:r>
              <a:rPr lang="hu-HU" sz="2400" i="1" dirty="0"/>
              <a:t> emlékiratai</a:t>
            </a:r>
            <a:r>
              <a:rPr lang="hu-HU" sz="2400" dirty="0"/>
              <a:t>, ford. </a:t>
            </a:r>
            <a:r>
              <a:rPr lang="hu-HU" sz="2400" dirty="0" err="1"/>
              <a:t>Jólesz</a:t>
            </a:r>
            <a:r>
              <a:rPr lang="hu-HU" sz="2400" dirty="0"/>
              <a:t> László.</a:t>
            </a:r>
            <a:br>
              <a:rPr lang="hu-HU" sz="2400" dirty="0"/>
            </a:br>
            <a:r>
              <a:rPr lang="hu-HU" sz="2400" dirty="0"/>
              <a:t>(Budapest: Athenaeum 2000 Kiadó, </a:t>
            </a:r>
            <a:r>
              <a:rPr lang="hu-HU" sz="2400" dirty="0" err="1"/>
              <a:t>s.d</a:t>
            </a:r>
            <a:r>
              <a:rPr lang="hu-HU" sz="2400" dirty="0"/>
              <a:t>.), pp. 73–74. [61.7.2.Glu.4.] </a:t>
            </a:r>
            <a:r>
              <a:rPr lang="hu-HU" sz="2400" dirty="0">
                <a:hlinkClick r:id="rId3"/>
              </a:rPr>
              <a:t>Letöltés</a:t>
            </a:r>
            <a:r>
              <a:rPr lang="hu-HU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/>
              <a:t>J. L. Perec: </a:t>
            </a:r>
            <a:r>
              <a:rPr lang="hu-HU" sz="2400" i="1" dirty="0"/>
              <a:t>A hallgatag </a:t>
            </a:r>
            <a:r>
              <a:rPr lang="hu-HU" sz="2400" i="1" dirty="0" err="1"/>
              <a:t>Boncse</a:t>
            </a:r>
            <a:r>
              <a:rPr lang="hu-HU" sz="2400" dirty="0"/>
              <a:t> (bevezető: </a:t>
            </a:r>
            <a:r>
              <a:rPr lang="hu-HU" sz="2400" dirty="0" err="1"/>
              <a:t>Komoróczy</a:t>
            </a:r>
            <a:r>
              <a:rPr lang="hu-HU" sz="2400" dirty="0"/>
              <a:t> Szonja Ráhel; ford. Deme Anna,</a:t>
            </a:r>
            <a:br>
              <a:rPr lang="hu-HU" sz="2400" dirty="0"/>
            </a:br>
            <a:r>
              <a:rPr lang="hu-HU" sz="2400" dirty="0" err="1"/>
              <a:t>Komoróczy</a:t>
            </a:r>
            <a:r>
              <a:rPr lang="hu-HU" sz="2400" dirty="0"/>
              <a:t> Szonja Ráhel, </a:t>
            </a:r>
            <a:r>
              <a:rPr lang="hu-HU" sz="2400" dirty="0" err="1"/>
              <a:t>Lesták</a:t>
            </a:r>
            <a:r>
              <a:rPr lang="hu-HU" sz="2400" dirty="0"/>
              <a:t> Eszter és Végh Roland). </a:t>
            </a:r>
            <a:r>
              <a:rPr lang="hu-HU" sz="2400" dirty="0" err="1"/>
              <a:t>Szombat.org</a:t>
            </a:r>
            <a:r>
              <a:rPr lang="hu-HU" sz="2400" dirty="0"/>
              <a:t>, 2012. december 23. </a:t>
            </a:r>
            <a:r>
              <a:rPr lang="hu-HU" sz="2400" dirty="0">
                <a:hlinkClick r:id="rId4"/>
              </a:rPr>
              <a:t>Link</a:t>
            </a:r>
            <a:r>
              <a:rPr lang="hu-H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088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februári bevezető előadás összefoglalása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573306"/>
            <a:ext cx="11223813" cy="528469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5000"/>
              </a:lnSpc>
              <a:buNone/>
            </a:pPr>
            <a:r>
              <a:rPr lang="hu-HU" dirty="0" smtClean="0"/>
              <a:t>Mitől zsidó egy zsidó irodalmi/művészeti alkotás? </a:t>
            </a:r>
          </a:p>
          <a:p>
            <a:pPr marL="0" indent="0">
              <a:lnSpc>
                <a:spcPct val="105000"/>
              </a:lnSpc>
              <a:buNone/>
            </a:pPr>
            <a:r>
              <a:rPr lang="hu-HU" i="1" dirty="0" smtClean="0"/>
              <a:t>Lehetséges hipotézisek:</a:t>
            </a:r>
          </a:p>
          <a:p>
            <a:pPr marL="901700">
              <a:lnSpc>
                <a:spcPct val="105000"/>
              </a:lnSpc>
            </a:pPr>
            <a:r>
              <a:rPr lang="hu-HU" dirty="0" smtClean="0"/>
              <a:t>Zsidó szerző			</a:t>
            </a:r>
            <a:r>
              <a:rPr lang="hu-HU" i="1" dirty="0" smtClean="0"/>
              <a:t>-- de ki számít zsidónak?</a:t>
            </a:r>
          </a:p>
          <a:p>
            <a:pPr marL="901700">
              <a:lnSpc>
                <a:spcPct val="105000"/>
              </a:lnSpc>
            </a:pPr>
            <a:r>
              <a:rPr lang="hu-HU" dirty="0" smtClean="0"/>
              <a:t>Zsidó közönség</a:t>
            </a:r>
            <a:r>
              <a:rPr lang="hu-HU" sz="2400" dirty="0" smtClean="0"/>
              <a:t> (célközönség, akinek a szerző szánja a művét, vs. olvasóközönség, aki ténylegesen olvassa, a mű keletkezése idején vagy később)</a:t>
            </a:r>
          </a:p>
          <a:p>
            <a:pPr marL="901700">
              <a:lnSpc>
                <a:spcPct val="105000"/>
              </a:lnSpc>
            </a:pPr>
            <a:r>
              <a:rPr lang="hu-HU" dirty="0" smtClean="0"/>
              <a:t>Zsidó téma</a:t>
            </a:r>
            <a:r>
              <a:rPr lang="hu-HU" dirty="0"/>
              <a:t>			</a:t>
            </a:r>
            <a:r>
              <a:rPr lang="hu-HU" i="1" dirty="0" smtClean="0"/>
              <a:t>-- </a:t>
            </a:r>
            <a:r>
              <a:rPr lang="hu-HU" i="1" dirty="0"/>
              <a:t>de </a:t>
            </a:r>
            <a:r>
              <a:rPr lang="hu-HU" i="1" dirty="0" smtClean="0"/>
              <a:t>mi </a:t>
            </a:r>
            <a:r>
              <a:rPr lang="hu-HU" i="1" dirty="0"/>
              <a:t>számít </a:t>
            </a:r>
            <a:r>
              <a:rPr lang="hu-HU" i="1" dirty="0" smtClean="0"/>
              <a:t>zsidó/zsidós témának?</a:t>
            </a:r>
          </a:p>
          <a:p>
            <a:pPr marL="901700">
              <a:lnSpc>
                <a:spcPct val="105000"/>
              </a:lnSpc>
            </a:pPr>
            <a:r>
              <a:rPr lang="hu-HU" dirty="0" smtClean="0"/>
              <a:t>Zsidó „jelleg”</a:t>
            </a:r>
          </a:p>
          <a:p>
            <a:pPr marL="1344613" lvl="1" defTabSz="1169988">
              <a:lnSpc>
                <a:spcPct val="105000"/>
              </a:lnSpc>
            </a:pPr>
            <a:r>
              <a:rPr lang="hu-HU" dirty="0" smtClean="0"/>
              <a:t>Nyelv, amelyen született (héber, </a:t>
            </a:r>
            <a:r>
              <a:rPr lang="hu-HU" dirty="0" err="1" smtClean="0"/>
              <a:t>judeo-nyelvek</a:t>
            </a:r>
            <a:r>
              <a:rPr lang="hu-HU" dirty="0" smtClean="0"/>
              <a:t>…)</a:t>
            </a:r>
          </a:p>
          <a:p>
            <a:pPr marL="1344613" lvl="1" defTabSz="1169988">
              <a:lnSpc>
                <a:spcPct val="105000"/>
              </a:lnSpc>
            </a:pPr>
            <a:r>
              <a:rPr lang="hu-HU" dirty="0" smtClean="0"/>
              <a:t>Héber Biblia, mint (</a:t>
            </a:r>
            <a:r>
              <a:rPr lang="hu-HU" dirty="0"/>
              <a:t>kimondott vagy kimondatlan) </a:t>
            </a:r>
            <a:r>
              <a:rPr lang="hu-HU" dirty="0" smtClean="0"/>
              <a:t>alapszöveg</a:t>
            </a:r>
          </a:p>
          <a:p>
            <a:pPr marL="1344613" lvl="1" defTabSz="1169988">
              <a:lnSpc>
                <a:spcPct val="105000"/>
              </a:lnSpc>
            </a:pPr>
            <a:r>
              <a:rPr lang="hu-HU" dirty="0" err="1" smtClean="0"/>
              <a:t>Diaszpóralét</a:t>
            </a:r>
            <a:endParaRPr lang="hu-HU" dirty="0" smtClean="0"/>
          </a:p>
          <a:p>
            <a:pPr marL="1344613" lvl="1" defTabSz="1169988">
              <a:lnSpc>
                <a:spcPct val="105000"/>
              </a:lnSpc>
            </a:pPr>
            <a:r>
              <a:rPr lang="hu-HU" dirty="0" err="1" smtClean="0"/>
              <a:t>Stb</a:t>
            </a:r>
            <a:r>
              <a:rPr lang="hu-HU" dirty="0" smtClean="0"/>
              <a:t>…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295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4616" y="0"/>
            <a:ext cx="11168922" cy="170887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Nevek, címek, fogalmak a vizsgára ezen a héten</a:t>
            </a:r>
            <a:br>
              <a:rPr lang="hu-HU" dirty="0" smtClean="0"/>
            </a:br>
            <a:r>
              <a:rPr lang="hu-HU" sz="1100" dirty="0" smtClean="0"/>
              <a:t/>
            </a:r>
            <a:br>
              <a:rPr lang="hu-HU" sz="1100" dirty="0" smtClean="0"/>
            </a:br>
            <a:r>
              <a:rPr lang="hu-HU" sz="2900" i="1" dirty="0" smtClean="0"/>
              <a:t>(Elvárás: egy-két mondatos meghatározás</a:t>
            </a:r>
            <a:r>
              <a:rPr lang="hu-HU" sz="2900" i="1" dirty="0"/>
              <a:t>, időben </a:t>
            </a:r>
            <a:r>
              <a:rPr lang="hu-HU" sz="2400" i="1" dirty="0"/>
              <a:t>(kb. évszázadra)</a:t>
            </a:r>
            <a:r>
              <a:rPr lang="hu-HU" sz="2900" i="1" dirty="0"/>
              <a:t> </a:t>
            </a:r>
            <a:r>
              <a:rPr lang="hu-HU" sz="2900" i="1" dirty="0" smtClean="0"/>
              <a:t>el tudni helyezni;</a:t>
            </a:r>
            <a:br>
              <a:rPr lang="hu-HU" sz="2900" i="1" dirty="0" smtClean="0"/>
            </a:br>
            <a:r>
              <a:rPr lang="hu-HU" sz="2900" i="1" dirty="0" smtClean="0"/>
              <a:t>a </a:t>
            </a:r>
            <a:r>
              <a:rPr lang="hu-HU" sz="2900" i="1" dirty="0" err="1" smtClean="0"/>
              <a:t>Stemberger-könyvből</a:t>
            </a:r>
            <a:r>
              <a:rPr lang="hu-HU" sz="2900" i="1" dirty="0" smtClean="0"/>
              <a:t> tanulni + </a:t>
            </a:r>
            <a:r>
              <a:rPr lang="hu-HU" sz="2900" i="1" dirty="0" err="1" smtClean="0"/>
              <a:t>Encyclopedia</a:t>
            </a:r>
            <a:r>
              <a:rPr lang="hu-HU" sz="2900" i="1" dirty="0" smtClean="0"/>
              <a:t> </a:t>
            </a:r>
            <a:r>
              <a:rPr lang="hu-HU" sz="2900" i="1" dirty="0" err="1" smtClean="0"/>
              <a:t>Judaicában</a:t>
            </a:r>
            <a:r>
              <a:rPr lang="hu-HU" sz="2900" i="1" dirty="0" smtClean="0"/>
              <a:t> és máshol utánanézni.)</a:t>
            </a:r>
            <a:endParaRPr lang="hu-HU" sz="29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4616" y="2020468"/>
            <a:ext cx="11607384" cy="4800053"/>
          </a:xfrm>
        </p:spPr>
        <p:txBody>
          <a:bodyPr>
            <a:normAutofit/>
          </a:bodyPr>
          <a:lstStyle/>
          <a:p>
            <a:r>
              <a:rPr lang="hu-HU" dirty="0" err="1" smtClean="0"/>
              <a:t>Ibn-Tibbon</a:t>
            </a:r>
            <a:r>
              <a:rPr lang="hu-HU" dirty="0" smtClean="0"/>
              <a:t> család: </a:t>
            </a:r>
            <a:r>
              <a:rPr lang="hu-HU" dirty="0" err="1" smtClean="0"/>
              <a:t>Juda</a:t>
            </a:r>
            <a:r>
              <a:rPr lang="hu-HU" dirty="0" smtClean="0"/>
              <a:t> </a:t>
            </a:r>
            <a:r>
              <a:rPr lang="hu-HU" dirty="0" err="1" smtClean="0"/>
              <a:t>ibn</a:t>
            </a:r>
            <a:r>
              <a:rPr lang="hu-HU" dirty="0" smtClean="0"/>
              <a:t> </a:t>
            </a:r>
            <a:r>
              <a:rPr lang="hu-HU" dirty="0" err="1" smtClean="0"/>
              <a:t>Tibbon</a:t>
            </a:r>
            <a:r>
              <a:rPr lang="hu-HU" dirty="0" smtClean="0"/>
              <a:t>. </a:t>
            </a:r>
          </a:p>
          <a:p>
            <a:r>
              <a:rPr lang="hu-HU" dirty="0" err="1" smtClean="0"/>
              <a:t>Karaiták</a:t>
            </a:r>
            <a:endParaRPr lang="hu-HU" dirty="0" smtClean="0"/>
          </a:p>
          <a:p>
            <a:r>
              <a:rPr lang="hu-HU" dirty="0" err="1" smtClean="0"/>
              <a:t>Anan</a:t>
            </a:r>
            <a:r>
              <a:rPr lang="hu-HU" dirty="0" smtClean="0"/>
              <a:t> </a:t>
            </a:r>
            <a:r>
              <a:rPr lang="hu-HU" dirty="0" err="1" smtClean="0"/>
              <a:t>ben</a:t>
            </a:r>
            <a:r>
              <a:rPr lang="hu-HU" dirty="0" smtClean="0"/>
              <a:t> David</a:t>
            </a:r>
          </a:p>
          <a:p>
            <a:r>
              <a:rPr lang="hu-HU" dirty="0"/>
              <a:t>Jakob </a:t>
            </a:r>
            <a:r>
              <a:rPr lang="hu-HU" dirty="0" err="1" smtClean="0"/>
              <a:t>Al-Qirqisānī</a:t>
            </a:r>
            <a:endParaRPr lang="hu-HU" dirty="0" smtClean="0"/>
          </a:p>
          <a:p>
            <a:r>
              <a:rPr lang="hu-HU" dirty="0" err="1"/>
              <a:t>Jafet</a:t>
            </a:r>
            <a:r>
              <a:rPr lang="hu-HU" dirty="0"/>
              <a:t> </a:t>
            </a:r>
            <a:r>
              <a:rPr lang="hu-HU" dirty="0" err="1"/>
              <a:t>ben</a:t>
            </a:r>
            <a:r>
              <a:rPr lang="hu-HU" dirty="0"/>
              <a:t> </a:t>
            </a:r>
            <a:r>
              <a:rPr lang="hu-HU" dirty="0" err="1"/>
              <a:t>Eli</a:t>
            </a:r>
            <a:endParaRPr lang="hu-HU" dirty="0" smtClean="0"/>
          </a:p>
          <a:p>
            <a:r>
              <a:rPr lang="hu-HU" dirty="0" err="1" smtClean="0"/>
              <a:t>Judeo-nyelvek</a:t>
            </a:r>
            <a:endParaRPr lang="hu-HU" dirty="0" smtClean="0"/>
          </a:p>
          <a:p>
            <a:r>
              <a:rPr lang="hu-HU" dirty="0" err="1" smtClean="0"/>
              <a:t>Judeo-arab</a:t>
            </a:r>
            <a:endParaRPr lang="hu-HU" dirty="0" smtClean="0"/>
          </a:p>
          <a:p>
            <a:r>
              <a:rPr lang="hu-HU" dirty="0" err="1" smtClean="0"/>
              <a:t>Ladino</a:t>
            </a:r>
            <a:endParaRPr lang="hu-HU" dirty="0" smtClean="0"/>
          </a:p>
          <a:p>
            <a:r>
              <a:rPr lang="hu-HU" dirty="0" err="1" smtClean="0"/>
              <a:t>Romancero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8296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Viszlát jövő szerdán!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32996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Határjelenségek kritériumonként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573306"/>
            <a:ext cx="11223813" cy="5284694"/>
          </a:xfrm>
        </p:spPr>
        <p:txBody>
          <a:bodyPr>
            <a:normAutofit/>
          </a:bodyPr>
          <a:lstStyle/>
          <a:p>
            <a:pPr marL="0" indent="0">
              <a:lnSpc>
                <a:spcPct val="105000"/>
              </a:lnSpc>
              <a:buNone/>
            </a:pPr>
            <a:r>
              <a:rPr lang="hu-HU" dirty="0" smtClean="0"/>
              <a:t>Mitől zsidó egy zsidó irodalmi/művészeti alkotás? </a:t>
            </a:r>
          </a:p>
          <a:p>
            <a:pPr marL="0" indent="0">
              <a:lnSpc>
                <a:spcPct val="105000"/>
              </a:lnSpc>
              <a:buNone/>
            </a:pPr>
            <a:r>
              <a:rPr lang="hu-HU" i="1" dirty="0" smtClean="0"/>
              <a:t>Lehetséges hipotézisek:</a:t>
            </a:r>
          </a:p>
          <a:p>
            <a:pPr marL="901700">
              <a:lnSpc>
                <a:spcPct val="105000"/>
              </a:lnSpc>
            </a:pPr>
            <a:r>
              <a:rPr lang="hu-HU" dirty="0" smtClean="0"/>
              <a:t>Zsidó szerző, zsidó közönség	</a:t>
            </a:r>
            <a:r>
              <a:rPr lang="hu-HU" dirty="0"/>
              <a:t>―</a:t>
            </a:r>
            <a:r>
              <a:rPr lang="hu-HU" i="1" dirty="0" smtClean="0"/>
              <a:t> de ki számít zsidónak?</a:t>
            </a:r>
          </a:p>
          <a:p>
            <a:pPr marL="673100" indent="0">
              <a:lnSpc>
                <a:spcPct val="105000"/>
              </a:lnSpc>
              <a:buNone/>
            </a:pPr>
            <a:r>
              <a:rPr lang="hu-HU" dirty="0" smtClean="0"/>
              <a:t>	=&gt; </a:t>
            </a:r>
            <a:r>
              <a:rPr lang="hu-HU" dirty="0" err="1" smtClean="0"/>
              <a:t>karaiták</a:t>
            </a:r>
            <a:r>
              <a:rPr lang="hu-HU" dirty="0" smtClean="0"/>
              <a:t>, szamaritánusok, </a:t>
            </a:r>
            <a:r>
              <a:rPr lang="hu-HU" dirty="0" err="1" smtClean="0"/>
              <a:t>sabbataiánusok</a:t>
            </a:r>
            <a:r>
              <a:rPr lang="hu-HU" dirty="0" smtClean="0"/>
              <a:t>…</a:t>
            </a:r>
          </a:p>
          <a:p>
            <a:pPr marL="901700">
              <a:lnSpc>
                <a:spcPct val="105000"/>
              </a:lnSpc>
            </a:pPr>
            <a:r>
              <a:rPr lang="hu-HU" dirty="0" smtClean="0"/>
              <a:t>Zsidó téma</a:t>
            </a:r>
            <a:r>
              <a:rPr lang="hu-HU" dirty="0"/>
              <a:t>			―</a:t>
            </a:r>
            <a:r>
              <a:rPr lang="hu-HU" i="1" dirty="0" smtClean="0"/>
              <a:t> </a:t>
            </a:r>
            <a:r>
              <a:rPr lang="hu-HU" i="1" dirty="0"/>
              <a:t>de </a:t>
            </a:r>
            <a:r>
              <a:rPr lang="hu-HU" i="1" dirty="0" smtClean="0"/>
              <a:t>mi </a:t>
            </a:r>
            <a:r>
              <a:rPr lang="hu-HU" i="1" dirty="0"/>
              <a:t>számít </a:t>
            </a:r>
            <a:r>
              <a:rPr lang="hu-HU" i="1" dirty="0" smtClean="0"/>
              <a:t>zsidó/zsidós témának?</a:t>
            </a:r>
          </a:p>
          <a:p>
            <a:pPr marL="673100" indent="0">
              <a:lnSpc>
                <a:spcPct val="105000"/>
              </a:lnSpc>
              <a:buNone/>
            </a:pPr>
            <a:r>
              <a:rPr lang="hu-HU" dirty="0" smtClean="0"/>
              <a:t>	=&gt; fordítások</a:t>
            </a:r>
          </a:p>
          <a:p>
            <a:pPr marL="673100" indent="0">
              <a:lnSpc>
                <a:spcPct val="105000"/>
              </a:lnSpc>
              <a:buNone/>
            </a:pPr>
            <a:r>
              <a:rPr lang="hu-HU" dirty="0" smtClean="0"/>
              <a:t>	=&gt; népi irodalom, folklór</a:t>
            </a:r>
            <a:r>
              <a:rPr lang="hu-HU" dirty="0"/>
              <a:t>	― </a:t>
            </a:r>
            <a:r>
              <a:rPr lang="hu-HU" i="1" dirty="0" smtClean="0"/>
              <a:t>szembeállítva a „magas” irodalommal.</a:t>
            </a:r>
          </a:p>
          <a:p>
            <a:pPr marL="901700">
              <a:lnSpc>
                <a:spcPct val="105000"/>
              </a:lnSpc>
            </a:pPr>
            <a:r>
              <a:rPr lang="hu-HU" dirty="0" smtClean="0"/>
              <a:t>Zsidó „jelleg”, pl. nyelv</a:t>
            </a:r>
          </a:p>
          <a:p>
            <a:pPr marL="673100" indent="0">
              <a:lnSpc>
                <a:spcPct val="105000"/>
              </a:lnSpc>
              <a:buNone/>
            </a:pPr>
            <a:r>
              <a:rPr lang="hu-HU" dirty="0" smtClean="0"/>
              <a:t>	=&gt; </a:t>
            </a:r>
            <a:r>
              <a:rPr lang="hu-HU" dirty="0" err="1" smtClean="0"/>
              <a:t>judeo-nyelvek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66242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1306" y="0"/>
            <a:ext cx="10515600" cy="1325563"/>
          </a:xfrm>
        </p:spPr>
        <p:txBody>
          <a:bodyPr/>
          <a:lstStyle/>
          <a:p>
            <a:r>
              <a:rPr lang="hu-HU" dirty="0" smtClean="0"/>
              <a:t>Mitől zsidó a zsidó irodalom?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032494"/>
              </p:ext>
            </p:extLst>
          </p:nvPr>
        </p:nvGraphicFramePr>
        <p:xfrm>
          <a:off x="597387" y="1312116"/>
          <a:ext cx="11262919" cy="495574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687345"/>
                <a:gridCol w="1395965"/>
                <a:gridCol w="1377775"/>
                <a:gridCol w="1159515"/>
                <a:gridCol w="1223174"/>
                <a:gridCol w="1191345"/>
                <a:gridCol w="1223174"/>
                <a:gridCol w="1004626"/>
              </a:tblGrid>
              <a:tr h="860611">
                <a:tc>
                  <a:txBody>
                    <a:bodyPr/>
                    <a:lstStyle/>
                    <a:p>
                      <a:endParaRPr lang="hu-HU" sz="2400" i="1" spc="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Szerző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 smtClean="0"/>
                        <a:t>Közönség</a:t>
                      </a:r>
                    </a:p>
                    <a:p>
                      <a:pPr algn="ctr"/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 smtClean="0"/>
                        <a:t>Téma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2200" dirty="0" smtClean="0"/>
                    </a:p>
                    <a:p>
                      <a:pPr algn="ctr"/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 smtClean="0"/>
                        <a:t>Műfaj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Bibliai </a:t>
                      </a:r>
                      <a:r>
                        <a:rPr lang="hu-HU" sz="2200" dirty="0" err="1" smtClean="0"/>
                        <a:t>hivatk</a:t>
                      </a:r>
                      <a:r>
                        <a:rPr lang="hu-HU" sz="2200" dirty="0" smtClean="0"/>
                        <a:t>.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err="1" smtClean="0"/>
                        <a:t>Diasz-póralét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Nyelv</a:t>
                      </a:r>
                      <a:endParaRPr lang="hu-HU" sz="2200" dirty="0"/>
                    </a:p>
                  </a:txBody>
                  <a:tcPr/>
                </a:tc>
              </a:tr>
              <a:tr h="526237">
                <a:tc>
                  <a:txBody>
                    <a:bodyPr/>
                    <a:lstStyle/>
                    <a:p>
                      <a:r>
                        <a:rPr lang="hu-HU" sz="2400" i="1" spc="50" dirty="0" smtClean="0"/>
                        <a:t>Biblia-magyarázat</a:t>
                      </a:r>
                      <a:endParaRPr lang="hu-HU" sz="2400" i="1" spc="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 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/>
                    </a:p>
                  </a:txBody>
                  <a:tcPr/>
                </a:tc>
              </a:tr>
              <a:tr h="526237">
                <a:tc>
                  <a:txBody>
                    <a:bodyPr/>
                    <a:lstStyle/>
                    <a:p>
                      <a:r>
                        <a:rPr lang="hu-HU" sz="2400" i="1" spc="50" dirty="0" err="1" smtClean="0"/>
                        <a:t>Halákhikus</a:t>
                      </a:r>
                      <a:r>
                        <a:rPr lang="hu-HU" sz="2400" i="1" spc="50" baseline="0" dirty="0" smtClean="0"/>
                        <a:t> </a:t>
                      </a:r>
                      <a:r>
                        <a:rPr lang="hu-HU" sz="2400" i="1" spc="50" baseline="0" dirty="0" err="1" smtClean="0"/>
                        <a:t>irod</a:t>
                      </a:r>
                      <a:r>
                        <a:rPr lang="hu-HU" sz="2400" i="1" spc="50" baseline="0" dirty="0" smtClean="0"/>
                        <a:t>.</a:t>
                      </a:r>
                      <a:endParaRPr lang="hu-HU" sz="2400" i="1" spc="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hu-HU" sz="20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r>
                        <a:rPr lang="hu-HU" sz="20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=&gt;) </a:t>
                      </a: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/?/</a:t>
                      </a: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6237">
                <a:tc>
                  <a:txBody>
                    <a:bodyPr/>
                    <a:lstStyle/>
                    <a:p>
                      <a:r>
                        <a:rPr lang="hu-HU" sz="2400" i="1" spc="50" dirty="0" smtClean="0"/>
                        <a:t>Filozófia</a:t>
                      </a:r>
                      <a:endParaRPr lang="hu-HU" sz="2400" i="1" spc="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kumimoji="0" lang="hu-H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AD47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/>
                    </a:p>
                  </a:txBody>
                  <a:tcPr/>
                </a:tc>
              </a:tr>
              <a:tr h="526237">
                <a:tc>
                  <a:txBody>
                    <a:bodyPr/>
                    <a:lstStyle/>
                    <a:p>
                      <a:r>
                        <a:rPr lang="hu-HU" sz="2400" i="1" spc="50" dirty="0" smtClean="0"/>
                        <a:t>Tudományok</a:t>
                      </a:r>
                      <a:endParaRPr lang="hu-HU" sz="2400" i="1" spc="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kumimoji="0" lang="hu-H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AD47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kumimoji="0" lang="hu-H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AD47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 </a:t>
                      </a:r>
                      <a:r>
                        <a:rPr kumimoji="0" lang="hu-H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kumimoji="0" lang="hu-H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AD47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hu-H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 </a:t>
                      </a:r>
                      <a:r>
                        <a:rPr kumimoji="0" lang="hu-H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AD47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hu-H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</a:t>
                      </a:r>
                      <a:endParaRPr lang="hu-H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/>
                    </a:p>
                  </a:txBody>
                  <a:tcPr/>
                </a:tc>
              </a:tr>
              <a:tr h="526237">
                <a:tc>
                  <a:txBody>
                    <a:bodyPr/>
                    <a:lstStyle/>
                    <a:p>
                      <a:r>
                        <a:rPr lang="hu-HU" sz="2400" i="1" spc="50" dirty="0" err="1" smtClean="0"/>
                        <a:t>Karaita</a:t>
                      </a:r>
                      <a:r>
                        <a:rPr lang="hu-HU" sz="2400" i="1" spc="50" dirty="0" smtClean="0"/>
                        <a:t> irodalom</a:t>
                      </a:r>
                      <a:endParaRPr lang="hu-HU" sz="2400" i="1" spc="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AD47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hu-H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</a:t>
                      </a:r>
                      <a:r>
                        <a:rPr kumimoji="0" lang="hu-H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</a:t>
                      </a:r>
                      <a:endParaRPr kumimoji="0" lang="hu-H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 smtClean="0"/>
                    </a:p>
                  </a:txBody>
                  <a:tcPr/>
                </a:tc>
              </a:tr>
              <a:tr h="526237">
                <a:tc>
                  <a:txBody>
                    <a:bodyPr/>
                    <a:lstStyle/>
                    <a:p>
                      <a:r>
                        <a:rPr lang="hu-HU" sz="2400" i="1" spc="50" dirty="0" smtClean="0"/>
                        <a:t>Fordítások</a:t>
                      </a:r>
                      <a:endParaRPr lang="hu-HU" sz="2400" i="1" spc="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szerző:</a:t>
                      </a:r>
                      <a:r>
                        <a:rPr lang="hu-HU" sz="20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r>
                        <a:rPr lang="hu-HU" sz="20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0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fordító: </a:t>
                      </a:r>
                      <a:r>
                        <a:rPr lang="hu-HU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arb</a:t>
                      </a:r>
                      <a:r>
                        <a:rPr lang="hu-HU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&gt;</a:t>
                      </a:r>
                      <a:r>
                        <a:rPr lang="hu-HU" sz="2000" b="1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héb</a:t>
                      </a:r>
                      <a:r>
                        <a:rPr lang="hu-HU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 err="1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hb</a:t>
                      </a:r>
                      <a:r>
                        <a:rPr lang="hu-HU" sz="20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&gt;lat</a:t>
                      </a:r>
                      <a:r>
                        <a:rPr lang="hu-HU" sz="20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/?</a:t>
                      </a:r>
                      <a:endParaRPr kumimoji="0" lang="hu-H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AD47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kumimoji="0" lang="hu-H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AD47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kumimoji="0" lang="hu-H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AD47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</a:t>
                      </a:r>
                      <a:endParaRPr lang="hu-H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&amp;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 smtClean="0"/>
                    </a:p>
                  </a:txBody>
                  <a:tcPr/>
                </a:tc>
              </a:tr>
              <a:tr h="526237">
                <a:tc>
                  <a:txBody>
                    <a:bodyPr/>
                    <a:lstStyle/>
                    <a:p>
                      <a:r>
                        <a:rPr lang="hu-HU" sz="2400" i="1" spc="50" dirty="0" smtClean="0"/>
                        <a:t>Zsidó folklór</a:t>
                      </a:r>
                      <a:endParaRPr lang="hu-HU" sz="2400" i="1" spc="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endParaRPr kumimoji="0" lang="hu-H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AD47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endParaRPr kumimoji="0" lang="hu-H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AD47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/?/</a:t>
                      </a: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AD47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hu-H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</a:t>
                      </a:r>
                      <a:r>
                        <a:rPr kumimoji="0" lang="hu-H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</a:t>
                      </a:r>
                      <a:endParaRPr kumimoji="0" lang="hu-H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AD47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endParaRPr lang="hu-H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88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Karaiták</a:t>
            </a:r>
            <a:r>
              <a:rPr lang="hu-HU" dirty="0" smtClean="0"/>
              <a:t>, szamaritánusok:</a:t>
            </a:r>
            <a:br>
              <a:rPr lang="hu-HU" dirty="0" smtClean="0"/>
            </a:br>
            <a:r>
              <a:rPr lang="hu-HU" sz="3000" dirty="0" smtClean="0"/>
              <a:t/>
            </a:r>
            <a:br>
              <a:rPr lang="hu-HU" sz="3000" dirty="0" smtClean="0"/>
            </a:br>
            <a:r>
              <a:rPr lang="hu-HU" sz="3200" dirty="0" smtClean="0"/>
              <a:t>vajon zsidónak számítanak-e? és elég „zsidósak”</a:t>
            </a:r>
            <a:r>
              <a:rPr lang="hu-HU" sz="3200" dirty="0" err="1" smtClean="0"/>
              <a:t>-e</a:t>
            </a:r>
            <a:r>
              <a:rPr lang="hu-HU" sz="3200" dirty="0" smtClean="0"/>
              <a:t> a szellemi alkotásaik: összevethető-e az irodalmi tevékenységük </a:t>
            </a:r>
            <a:br>
              <a:rPr lang="hu-HU" sz="3200" dirty="0" smtClean="0"/>
            </a:br>
            <a:r>
              <a:rPr lang="hu-HU" sz="3200" dirty="0" smtClean="0"/>
              <a:t>a </a:t>
            </a:r>
            <a:r>
              <a:rPr lang="hu-HU" sz="3200" dirty="0" err="1" smtClean="0"/>
              <a:t>mainstream</a:t>
            </a:r>
            <a:r>
              <a:rPr lang="hu-HU" sz="3200" dirty="0" smtClean="0"/>
              <a:t> zsidó irodalom jellegzetességeivel?</a:t>
            </a:r>
            <a:endParaRPr lang="hu-HU" sz="32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5200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1306" y="0"/>
            <a:ext cx="10515600" cy="1325563"/>
          </a:xfrm>
        </p:spPr>
        <p:txBody>
          <a:bodyPr/>
          <a:lstStyle/>
          <a:p>
            <a:r>
              <a:rPr lang="hu-HU" dirty="0" err="1" smtClean="0"/>
              <a:t>Karaiták</a:t>
            </a:r>
            <a:r>
              <a:rPr lang="hu-HU" dirty="0" smtClean="0"/>
              <a:t> </a:t>
            </a:r>
            <a:r>
              <a:rPr lang="hu-HU" sz="3200" dirty="0" smtClean="0"/>
              <a:t>(kezdetek, exegézis módszerek, három fontos név)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2353" y="1532965"/>
            <a:ext cx="11161059" cy="5109882"/>
          </a:xfrm>
        </p:spPr>
        <p:txBody>
          <a:bodyPr>
            <a:noAutofit/>
          </a:bodyPr>
          <a:lstStyle/>
          <a:p>
            <a:r>
              <a:rPr lang="hu-HU" sz="2400" u="sng" dirty="0" err="1" smtClean="0"/>
              <a:t>Anan</a:t>
            </a:r>
            <a:r>
              <a:rPr lang="hu-HU" sz="2400" u="sng" dirty="0" smtClean="0"/>
              <a:t> </a:t>
            </a:r>
            <a:r>
              <a:rPr lang="hu-HU" sz="2400" u="sng" dirty="0" err="1"/>
              <a:t>ben</a:t>
            </a:r>
            <a:r>
              <a:rPr lang="hu-HU" sz="2400" u="sng" dirty="0"/>
              <a:t> David</a:t>
            </a:r>
            <a:r>
              <a:rPr lang="hu-HU" sz="2400" dirty="0"/>
              <a:t> (8. század): különböző legendák arról, miért vált aszkéta eretnekké. Pl. mert nem nevezték ki </a:t>
            </a:r>
            <a:r>
              <a:rPr lang="hu-HU" sz="2400" dirty="0" err="1"/>
              <a:t>exilarchává</a:t>
            </a:r>
            <a:r>
              <a:rPr lang="hu-HU" sz="2400" dirty="0" smtClean="0"/>
              <a:t>?</a:t>
            </a:r>
            <a:endParaRPr lang="hu-HU" sz="2400" dirty="0"/>
          </a:p>
          <a:p>
            <a:r>
              <a:rPr lang="hu-HU" sz="2400" dirty="0" smtClean="0"/>
              <a:t>Fő </a:t>
            </a:r>
            <a:r>
              <a:rPr lang="hu-HU" sz="2400" dirty="0"/>
              <a:t>műve, </a:t>
            </a:r>
            <a:r>
              <a:rPr lang="hu-HU" sz="2400" i="1" dirty="0" err="1"/>
              <a:t>Széfer</a:t>
            </a:r>
            <a:r>
              <a:rPr lang="hu-HU" sz="2400" i="1" dirty="0"/>
              <a:t> </a:t>
            </a:r>
            <a:r>
              <a:rPr lang="hu-HU" sz="2400" i="1" dirty="0" err="1"/>
              <a:t>ha-micvot</a:t>
            </a:r>
            <a:r>
              <a:rPr lang="hu-HU" sz="2400" dirty="0"/>
              <a:t> </a:t>
            </a:r>
            <a:r>
              <a:rPr lang="hu-HU" sz="2400" dirty="0" smtClean="0"/>
              <a:t>(`A </a:t>
            </a:r>
            <a:r>
              <a:rPr lang="hu-HU" sz="2400" dirty="0"/>
              <a:t>parancsolatok </a:t>
            </a:r>
            <a:r>
              <a:rPr lang="hu-HU" sz="2400" dirty="0" smtClean="0"/>
              <a:t>könyve’): </a:t>
            </a:r>
            <a:r>
              <a:rPr lang="hu-HU" sz="2400" dirty="0"/>
              <a:t>arámi nyelven íródott, töredékekben fennmaradt </a:t>
            </a:r>
            <a:r>
              <a:rPr lang="hu-HU" sz="2400" dirty="0" err="1"/>
              <a:t>halákhikus</a:t>
            </a:r>
            <a:r>
              <a:rPr lang="hu-HU" sz="2400" dirty="0"/>
              <a:t> kézikönyv, a </a:t>
            </a:r>
            <a:r>
              <a:rPr lang="hu-HU" sz="2400" dirty="0" err="1"/>
              <a:t>rabbanita</a:t>
            </a:r>
            <a:r>
              <a:rPr lang="hu-HU" sz="2400" dirty="0"/>
              <a:t> rabbinikus irodalom (</a:t>
            </a:r>
            <a:r>
              <a:rPr lang="hu-HU" sz="2400" dirty="0" smtClean="0"/>
              <a:t>Misna, Talmud</a:t>
            </a:r>
            <a:r>
              <a:rPr lang="hu-HU" sz="2400" dirty="0"/>
              <a:t>...) alternatívájának szánva. Elveti a szóbeli tant, vissza kíván térni a Tóra szó szerinti értelméhez. Bár csak kevéssé szakad el a rabbinikus </a:t>
            </a:r>
            <a:r>
              <a:rPr lang="hu-HU" sz="2400" dirty="0" smtClean="0"/>
              <a:t>irodalom hermeneutikai </a:t>
            </a:r>
            <a:r>
              <a:rPr lang="hu-HU" sz="2400" dirty="0"/>
              <a:t>módszereitől, de mégis (szándékosan?) a </a:t>
            </a:r>
            <a:r>
              <a:rPr lang="hu-HU" sz="2400" dirty="0" err="1"/>
              <a:t>rabbanita</a:t>
            </a:r>
            <a:r>
              <a:rPr lang="hu-HU" sz="2400" dirty="0"/>
              <a:t> </a:t>
            </a:r>
            <a:r>
              <a:rPr lang="hu-HU" sz="2400" dirty="0" err="1"/>
              <a:t>halákhával</a:t>
            </a:r>
            <a:r>
              <a:rPr lang="hu-HU" sz="2400" dirty="0"/>
              <a:t> ellentétes, gyakran annál szigorúbb eredményre jut. </a:t>
            </a:r>
            <a:endParaRPr lang="hu-HU" sz="2400" dirty="0" smtClean="0"/>
          </a:p>
          <a:p>
            <a:r>
              <a:rPr lang="hu-HU" sz="2000" dirty="0" err="1" smtClean="0"/>
              <a:t>V.ö</a:t>
            </a:r>
            <a:r>
              <a:rPr lang="hu-HU" sz="2000" dirty="0"/>
              <a:t>.: Későbbi </a:t>
            </a:r>
            <a:r>
              <a:rPr lang="hu-HU" sz="2000" dirty="0" err="1"/>
              <a:t>karaita</a:t>
            </a:r>
            <a:r>
              <a:rPr lang="hu-HU" sz="2000" dirty="0"/>
              <a:t> szerzők, </a:t>
            </a:r>
            <a:r>
              <a:rPr lang="hu-HU" sz="2000" dirty="0" smtClean="0"/>
              <a:t>pl. </a:t>
            </a:r>
            <a:r>
              <a:rPr lang="hu-HU" sz="2000" u="sng" dirty="0" smtClean="0"/>
              <a:t>Benjamin </a:t>
            </a:r>
            <a:r>
              <a:rPr lang="hu-HU" sz="2000" u="sng" dirty="0" err="1"/>
              <a:t>al-Nahāwandī</a:t>
            </a:r>
            <a:r>
              <a:rPr lang="hu-HU" sz="2000" dirty="0"/>
              <a:t>, már saját </a:t>
            </a:r>
            <a:r>
              <a:rPr lang="hu-HU" sz="2000" dirty="0" err="1"/>
              <a:t>karaita</a:t>
            </a:r>
            <a:r>
              <a:rPr lang="hu-HU" sz="2000" dirty="0"/>
              <a:t> </a:t>
            </a:r>
            <a:r>
              <a:rPr lang="hu-HU" sz="2000" dirty="0" err="1" smtClean="0"/>
              <a:t>egzegetikai</a:t>
            </a:r>
            <a:r>
              <a:rPr lang="hu-HU" sz="2000" dirty="0" smtClean="0"/>
              <a:t> </a:t>
            </a:r>
            <a:r>
              <a:rPr lang="hu-HU" sz="2000" dirty="0"/>
              <a:t>módszereket fejlesztenek ki, de a </a:t>
            </a:r>
            <a:r>
              <a:rPr lang="hu-HU" sz="2000" dirty="0" err="1"/>
              <a:t>rabbanita</a:t>
            </a:r>
            <a:r>
              <a:rPr lang="hu-HU" sz="2000" dirty="0"/>
              <a:t> </a:t>
            </a:r>
            <a:r>
              <a:rPr lang="hu-HU" sz="2000" dirty="0" err="1"/>
              <a:t>halákhához</a:t>
            </a:r>
            <a:r>
              <a:rPr lang="hu-HU" sz="2000" dirty="0"/>
              <a:t> közelebbi eredményre jutnak.)</a:t>
            </a:r>
          </a:p>
          <a:p>
            <a:r>
              <a:rPr lang="hu-HU" sz="2400" u="sng" dirty="0" err="1" smtClean="0"/>
              <a:t>Karaita</a:t>
            </a:r>
            <a:r>
              <a:rPr lang="hu-HU" sz="2400" u="sng" dirty="0" smtClean="0"/>
              <a:t> </a:t>
            </a:r>
            <a:r>
              <a:rPr lang="hu-HU" sz="2400" u="sng" dirty="0"/>
              <a:t>zsidóság</a:t>
            </a:r>
            <a:r>
              <a:rPr lang="hu-HU" sz="2400" dirty="0"/>
              <a:t>: homályos eredet, a 10. századra alakul ki. 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u="sng" dirty="0" smtClean="0"/>
              <a:t>Jakob </a:t>
            </a:r>
            <a:r>
              <a:rPr lang="hu-HU" sz="2400" u="sng" dirty="0" err="1" smtClean="0"/>
              <a:t>Al-Qirqisānī</a:t>
            </a:r>
            <a:r>
              <a:rPr lang="hu-HU" sz="2400" dirty="0"/>
              <a:t>, </a:t>
            </a:r>
            <a:r>
              <a:rPr lang="hu-HU" sz="2400" dirty="0" err="1"/>
              <a:t>karaita</a:t>
            </a:r>
            <a:r>
              <a:rPr lang="hu-HU" sz="2400" dirty="0"/>
              <a:t> történetíró a 10. század első felében még az </a:t>
            </a:r>
            <a:r>
              <a:rPr lang="hu-HU" sz="2400" dirty="0" smtClean="0"/>
              <a:t>„</a:t>
            </a:r>
            <a:r>
              <a:rPr lang="hu-HU" sz="2400" dirty="0" err="1" smtClean="0"/>
              <a:t>ananitákat</a:t>
            </a:r>
            <a:r>
              <a:rPr lang="hu-HU" sz="2400" dirty="0" smtClean="0"/>
              <a:t>” </a:t>
            </a:r>
            <a:r>
              <a:rPr lang="hu-HU" sz="2400" dirty="0"/>
              <a:t>(</a:t>
            </a:r>
            <a:r>
              <a:rPr lang="hu-HU" sz="2400" dirty="0" err="1"/>
              <a:t>Anan</a:t>
            </a:r>
            <a:r>
              <a:rPr lang="hu-HU" sz="2400" dirty="0"/>
              <a:t> </a:t>
            </a:r>
            <a:r>
              <a:rPr lang="hu-HU" sz="2400" dirty="0" err="1"/>
              <a:t>ben</a:t>
            </a:r>
            <a:r>
              <a:rPr lang="hu-HU" sz="2400" dirty="0"/>
              <a:t> David követőit) külön szektaként írja le. Később a </a:t>
            </a:r>
            <a:r>
              <a:rPr lang="hu-HU" sz="2400" dirty="0" err="1"/>
              <a:t>karaiták</a:t>
            </a:r>
            <a:r>
              <a:rPr lang="hu-HU" sz="2400" dirty="0"/>
              <a:t> </a:t>
            </a:r>
            <a:r>
              <a:rPr lang="hu-HU" sz="2400" dirty="0" err="1"/>
              <a:t>Anan</a:t>
            </a:r>
            <a:r>
              <a:rPr lang="hu-HU" sz="2400" dirty="0"/>
              <a:t> </a:t>
            </a:r>
            <a:r>
              <a:rPr lang="hu-HU" sz="2400" dirty="0" err="1" smtClean="0"/>
              <a:t>ben</a:t>
            </a:r>
            <a:r>
              <a:rPr lang="hu-HU" sz="2400" dirty="0" smtClean="0"/>
              <a:t> </a:t>
            </a:r>
            <a:r>
              <a:rPr lang="hu-HU" sz="2400" dirty="0" err="1" smtClean="0"/>
              <a:t>Davidot</a:t>
            </a:r>
            <a:r>
              <a:rPr lang="hu-HU" sz="2400" dirty="0" smtClean="0"/>
              <a:t> </a:t>
            </a:r>
            <a:r>
              <a:rPr lang="hu-HU" sz="2400" dirty="0" err="1" smtClean="0"/>
              <a:t>a</a:t>
            </a:r>
            <a:r>
              <a:rPr lang="hu-HU" sz="2400" dirty="0" smtClean="0"/>
              <a:t> </a:t>
            </a:r>
            <a:r>
              <a:rPr lang="hu-HU" sz="2400" dirty="0"/>
              <a:t>mozgalom alapítójának tartották. Spekulációk </a:t>
            </a:r>
            <a:r>
              <a:rPr lang="hu-HU" sz="2400" dirty="0" err="1"/>
              <a:t>qumráni</a:t>
            </a:r>
            <a:r>
              <a:rPr lang="hu-HU" sz="2400" dirty="0"/>
              <a:t> és </a:t>
            </a:r>
            <a:r>
              <a:rPr lang="hu-HU" sz="2400" dirty="0" err="1"/>
              <a:t>szadduceus</a:t>
            </a:r>
            <a:r>
              <a:rPr lang="hu-HU" sz="2400" dirty="0"/>
              <a:t> hagyományok búvópatakszerű továbbéléséről és felbukkanásáról a </a:t>
            </a:r>
            <a:r>
              <a:rPr lang="hu-HU" sz="2400" dirty="0" err="1"/>
              <a:t>karaita</a:t>
            </a:r>
            <a:r>
              <a:rPr lang="hu-HU" sz="2400" dirty="0"/>
              <a:t> zsidóságban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98313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Karaiták</a:t>
            </a:r>
            <a:r>
              <a:rPr lang="hu-HU" dirty="0" smtClean="0"/>
              <a:t> </a:t>
            </a:r>
            <a:r>
              <a:rPr lang="hu-HU" sz="3600" dirty="0" smtClean="0"/>
              <a:t>(további kultúrtörténet)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1170024" cy="4897904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Legfontosabb </a:t>
            </a:r>
            <a:r>
              <a:rPr lang="hu-HU" dirty="0"/>
              <a:t>központok: Jeruzsálem, Egyiptom.</a:t>
            </a:r>
          </a:p>
          <a:p>
            <a:r>
              <a:rPr lang="hu-HU" dirty="0" smtClean="0"/>
              <a:t>Részvétel </a:t>
            </a:r>
            <a:r>
              <a:rPr lang="hu-HU" dirty="0"/>
              <a:t>a </a:t>
            </a:r>
            <a:r>
              <a:rPr lang="hu-HU" dirty="0" err="1"/>
              <a:t>muszlim-zsidó-keresztény</a:t>
            </a:r>
            <a:r>
              <a:rPr lang="hu-HU" dirty="0"/>
              <a:t> intellektuális életben (filozófia, teológia, nyelvészet, természettudományok...). </a:t>
            </a:r>
            <a:r>
              <a:rPr lang="hu-HU" dirty="0" err="1"/>
              <a:t>Karaita</a:t>
            </a:r>
            <a:r>
              <a:rPr lang="hu-HU" dirty="0"/>
              <a:t> irodalom ebben a korban: </a:t>
            </a:r>
            <a:r>
              <a:rPr lang="hu-HU" dirty="0" smtClean="0"/>
              <a:t>tipikusan klasszikus </a:t>
            </a:r>
            <a:r>
              <a:rPr lang="hu-HU" dirty="0"/>
              <a:t>arab nyelven, arab betűkkel. </a:t>
            </a:r>
            <a:endParaRPr lang="hu-HU" dirty="0" smtClean="0"/>
          </a:p>
          <a:p>
            <a:r>
              <a:rPr lang="hu-HU" dirty="0" smtClean="0"/>
              <a:t>Például </a:t>
            </a:r>
            <a:r>
              <a:rPr lang="hu-HU" u="sng" dirty="0" err="1"/>
              <a:t>Jafet</a:t>
            </a:r>
            <a:r>
              <a:rPr lang="hu-HU" u="sng" dirty="0"/>
              <a:t> </a:t>
            </a:r>
            <a:r>
              <a:rPr lang="hu-HU" u="sng" dirty="0" err="1"/>
              <a:t>ben</a:t>
            </a:r>
            <a:r>
              <a:rPr lang="hu-HU" u="sng" dirty="0"/>
              <a:t> </a:t>
            </a:r>
            <a:r>
              <a:rPr lang="hu-HU" u="sng" dirty="0" err="1"/>
              <a:t>Eli</a:t>
            </a:r>
            <a:r>
              <a:rPr lang="hu-HU" u="sng" dirty="0"/>
              <a:t> </a:t>
            </a:r>
            <a:r>
              <a:rPr lang="hu-HU" dirty="0"/>
              <a:t>bibliakommentárjai</a:t>
            </a:r>
            <a:r>
              <a:rPr lang="hu-HU" dirty="0" smtClean="0"/>
              <a:t>.</a:t>
            </a:r>
            <a:endParaRPr lang="hu-HU" dirty="0"/>
          </a:p>
          <a:p>
            <a:r>
              <a:rPr lang="hu-HU" u="sng" dirty="0" err="1" smtClean="0"/>
              <a:t>Rabbanita-karaita</a:t>
            </a:r>
            <a:r>
              <a:rPr lang="hu-HU" u="sng" dirty="0" smtClean="0"/>
              <a:t> </a:t>
            </a:r>
            <a:r>
              <a:rPr lang="hu-HU" u="sng" dirty="0"/>
              <a:t>polémia</a:t>
            </a:r>
            <a:r>
              <a:rPr lang="hu-HU" dirty="0"/>
              <a:t>: ld. pl. </a:t>
            </a:r>
            <a:r>
              <a:rPr lang="hu-HU" dirty="0" err="1"/>
              <a:t>Szaadja</a:t>
            </a:r>
            <a:r>
              <a:rPr lang="hu-HU" dirty="0"/>
              <a:t> </a:t>
            </a:r>
            <a:r>
              <a:rPr lang="hu-HU" dirty="0" err="1"/>
              <a:t>gaon</a:t>
            </a:r>
            <a:r>
              <a:rPr lang="hu-HU" dirty="0"/>
              <a:t>, </a:t>
            </a:r>
            <a:r>
              <a:rPr lang="hu-HU" dirty="0" err="1"/>
              <a:t>Maimonides</a:t>
            </a:r>
            <a:r>
              <a:rPr lang="hu-HU" dirty="0"/>
              <a:t>,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valamint </a:t>
            </a:r>
            <a:r>
              <a:rPr lang="hu-HU" dirty="0"/>
              <a:t>a polémia pozitív hatását a </a:t>
            </a:r>
            <a:r>
              <a:rPr lang="hu-HU" dirty="0" err="1"/>
              <a:t>rabbanita</a:t>
            </a:r>
            <a:r>
              <a:rPr lang="hu-HU" dirty="0"/>
              <a:t> bibliakommentárok,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nyelvtan </a:t>
            </a:r>
            <a:r>
              <a:rPr lang="hu-HU" dirty="0"/>
              <a:t>és történetírás (</a:t>
            </a:r>
            <a:r>
              <a:rPr lang="hu-HU" i="1" dirty="0" err="1" smtClean="0"/>
              <a:t>salselet</a:t>
            </a:r>
            <a:r>
              <a:rPr lang="hu-HU" i="1" dirty="0" smtClean="0"/>
              <a:t> ha-kabbala</a:t>
            </a:r>
            <a:r>
              <a:rPr lang="hu-HU" dirty="0"/>
              <a:t>) fejlődésére</a:t>
            </a:r>
            <a:r>
              <a:rPr lang="hu-HU" dirty="0" smtClean="0"/>
              <a:t>.</a:t>
            </a:r>
            <a:endParaRPr lang="hu-HU" dirty="0"/>
          </a:p>
          <a:p>
            <a:r>
              <a:rPr lang="hu-HU" dirty="0" smtClean="0"/>
              <a:t>12-13</a:t>
            </a:r>
            <a:r>
              <a:rPr lang="hu-HU" dirty="0"/>
              <a:t>. századtól: a Bizánci Birodalomból (és Perzsiából, stb.) egyre több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karaita</a:t>
            </a:r>
            <a:r>
              <a:rPr lang="hu-HU" dirty="0" smtClean="0"/>
              <a:t> </a:t>
            </a:r>
            <a:r>
              <a:rPr lang="hu-HU" dirty="0"/>
              <a:t>települ át a Krímbe. </a:t>
            </a:r>
            <a:endParaRPr lang="hu-HU" dirty="0" smtClean="0"/>
          </a:p>
          <a:p>
            <a:r>
              <a:rPr lang="hu-HU" dirty="0" err="1" smtClean="0"/>
              <a:t>Eltörökösödés</a:t>
            </a:r>
            <a:r>
              <a:rPr lang="hu-HU" dirty="0"/>
              <a:t>: karaim nyelv (török nyelvcsalád). </a:t>
            </a:r>
            <a:endParaRPr lang="hu-HU" dirty="0" smtClean="0"/>
          </a:p>
          <a:p>
            <a:r>
              <a:rPr lang="hu-HU" dirty="0" smtClean="0"/>
              <a:t>15</a:t>
            </a:r>
            <a:r>
              <a:rPr lang="hu-HU" dirty="0"/>
              <a:t>. </a:t>
            </a:r>
            <a:r>
              <a:rPr lang="hu-HU" dirty="0" smtClean="0"/>
              <a:t>század. elejétől</a:t>
            </a:r>
            <a:r>
              <a:rPr lang="hu-HU" dirty="0"/>
              <a:t>: litvániai, karaim nyelvű </a:t>
            </a:r>
            <a:r>
              <a:rPr lang="hu-HU" dirty="0" err="1"/>
              <a:t>karaita</a:t>
            </a:r>
            <a:r>
              <a:rPr lang="hu-HU" dirty="0"/>
              <a:t> központok (</a:t>
            </a:r>
            <a:r>
              <a:rPr lang="hu-HU" dirty="0" err="1"/>
              <a:t>Troki</a:t>
            </a:r>
            <a:r>
              <a:rPr lang="hu-HU" dirty="0"/>
              <a:t>, </a:t>
            </a:r>
            <a:r>
              <a:rPr lang="hu-HU" dirty="0" err="1"/>
              <a:t>Lutsk</a:t>
            </a:r>
            <a:r>
              <a:rPr lang="hu-HU" dirty="0"/>
              <a:t>, stb</a:t>
            </a:r>
            <a:r>
              <a:rPr lang="hu-HU" dirty="0" smtClean="0"/>
              <a:t>.).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0152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97859" y="0"/>
            <a:ext cx="10515600" cy="1325563"/>
          </a:xfrm>
        </p:spPr>
        <p:txBody>
          <a:bodyPr>
            <a:normAutofit/>
          </a:bodyPr>
          <a:lstStyle/>
          <a:p>
            <a:r>
              <a:rPr lang="hu-HU" dirty="0" smtClean="0"/>
              <a:t>Szamaritánusok: </a:t>
            </a:r>
            <a:r>
              <a:rPr lang="hu-HU" sz="3600" dirty="0" smtClean="0"/>
              <a:t>a </a:t>
            </a:r>
            <a:r>
              <a:rPr lang="hu-HU" sz="3600" dirty="0" err="1"/>
              <a:t>rabbanita</a:t>
            </a:r>
            <a:r>
              <a:rPr lang="hu-HU" sz="3600" dirty="0"/>
              <a:t> és </a:t>
            </a:r>
            <a:r>
              <a:rPr lang="hu-HU" sz="3600" dirty="0" err="1"/>
              <a:t>karaita</a:t>
            </a:r>
            <a:r>
              <a:rPr lang="hu-HU" sz="3600" dirty="0"/>
              <a:t> </a:t>
            </a: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zsidóság </a:t>
            </a:r>
            <a:r>
              <a:rPr lang="hu-HU" sz="3600" dirty="0"/>
              <a:t>irodalmi tevékenységével </a:t>
            </a:r>
            <a:r>
              <a:rPr lang="hu-HU" sz="3600" dirty="0" smtClean="0"/>
              <a:t>összevetve</a:t>
            </a:r>
            <a:endParaRPr lang="hu-HU" sz="36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888549"/>
              </p:ext>
            </p:extLst>
          </p:nvPr>
        </p:nvGraphicFramePr>
        <p:xfrm>
          <a:off x="363071" y="1321641"/>
          <a:ext cx="11672047" cy="5449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717"/>
                <a:gridCol w="4437530"/>
                <a:gridCol w="4114800"/>
              </a:tblGrid>
              <a:tr h="366230">
                <a:tc>
                  <a:txBody>
                    <a:bodyPr/>
                    <a:lstStyle/>
                    <a:p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 smtClean="0"/>
                        <a:t>Szamaritánusok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 err="1" smtClean="0"/>
                        <a:t>Karaiták</a:t>
                      </a:r>
                      <a:endParaRPr lang="hu-HU" sz="2200" dirty="0"/>
                    </a:p>
                  </a:txBody>
                  <a:tcPr/>
                </a:tc>
              </a:tr>
              <a:tr h="394338">
                <a:tc>
                  <a:txBody>
                    <a:bodyPr/>
                    <a:lstStyle/>
                    <a:p>
                      <a:r>
                        <a:rPr lang="hu-HU" sz="1952" i="1" dirty="0" smtClean="0"/>
                        <a:t>Elszakadás a </a:t>
                      </a:r>
                      <a:r>
                        <a:rPr lang="hu-HU" sz="1952" i="1" dirty="0" err="1" smtClean="0"/>
                        <a:t>mainstreamtől</a:t>
                      </a:r>
                      <a:r>
                        <a:rPr lang="hu-HU" sz="1952" i="1" dirty="0" smtClean="0"/>
                        <a:t>:</a:t>
                      </a:r>
                      <a:endParaRPr lang="hu-HU" sz="1952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952" dirty="0" smtClean="0"/>
                        <a:t>hellenizmus / római kor</a:t>
                      </a:r>
                      <a:endParaRPr lang="hu-HU" sz="1952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952" smtClean="0"/>
                        <a:t>i.sz</a:t>
                      </a:r>
                      <a:r>
                        <a:rPr lang="hu-HU" sz="1952" dirty="0" smtClean="0"/>
                        <a:t>. 9-10. század</a:t>
                      </a:r>
                      <a:endParaRPr lang="hu-HU" sz="1952" dirty="0"/>
                    </a:p>
                  </a:txBody>
                  <a:tcPr/>
                </a:tc>
              </a:tr>
              <a:tr h="697675">
                <a:tc>
                  <a:txBody>
                    <a:bodyPr/>
                    <a:lstStyle/>
                    <a:p>
                      <a:r>
                        <a:rPr lang="hu-HU" sz="1952" i="1" dirty="0" smtClean="0"/>
                        <a:t>Kulturális</a:t>
                      </a:r>
                      <a:r>
                        <a:rPr lang="hu-HU" sz="1952" i="1" baseline="0" dirty="0" smtClean="0"/>
                        <a:t> f</a:t>
                      </a:r>
                      <a:r>
                        <a:rPr lang="hu-HU" sz="1952" i="1" dirty="0" smtClean="0"/>
                        <a:t>öldrajzi helyzet</a:t>
                      </a:r>
                      <a:br>
                        <a:rPr lang="hu-HU" sz="1952" i="1" dirty="0" smtClean="0"/>
                      </a:br>
                      <a:r>
                        <a:rPr lang="hu-HU" sz="1952" i="1" dirty="0" smtClean="0"/>
                        <a:t>a középkorban:</a:t>
                      </a:r>
                      <a:endParaRPr lang="hu-HU" sz="1952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952" dirty="0" smtClean="0"/>
                        <a:t>az arab világ</a:t>
                      </a:r>
                      <a:r>
                        <a:rPr lang="hu-HU" sz="1952" baseline="0" dirty="0" smtClean="0"/>
                        <a:t> </a:t>
                      </a:r>
                      <a:r>
                        <a:rPr lang="hu-HU" sz="1952" dirty="0" smtClean="0"/>
                        <a:t>perifériáján</a:t>
                      </a:r>
                      <a:endParaRPr lang="hu-HU" sz="1952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952" dirty="0" smtClean="0"/>
                        <a:t>az arab világ központjaiban is,</a:t>
                      </a:r>
                      <a:br>
                        <a:rPr lang="hu-HU" sz="1952" dirty="0" smtClean="0"/>
                      </a:br>
                      <a:r>
                        <a:rPr lang="hu-HU" sz="1952" dirty="0" smtClean="0"/>
                        <a:t>majd Európa perifériáin</a:t>
                      </a:r>
                      <a:endParaRPr lang="hu-HU" sz="1952" dirty="0"/>
                    </a:p>
                  </a:txBody>
                  <a:tcPr/>
                </a:tc>
              </a:tr>
              <a:tr h="697675">
                <a:tc>
                  <a:txBody>
                    <a:bodyPr/>
                    <a:lstStyle/>
                    <a:p>
                      <a:r>
                        <a:rPr lang="hu-HU" sz="1952" i="1" dirty="0" smtClean="0"/>
                        <a:t>Alapszöveg:</a:t>
                      </a:r>
                      <a:endParaRPr lang="hu-HU" sz="1952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952" dirty="0" smtClean="0"/>
                        <a:t>Tóra (</a:t>
                      </a:r>
                      <a:r>
                        <a:rPr lang="hu-HU" sz="1952" dirty="0" err="1" smtClean="0"/>
                        <a:t>NaKh</a:t>
                      </a:r>
                      <a:r>
                        <a:rPr lang="hu-HU" sz="1952" dirty="0" smtClean="0"/>
                        <a:t> és rabbinikus irodalom </a:t>
                      </a:r>
                      <a:r>
                        <a:rPr lang="hu-HU" sz="1952" i="0" dirty="0" smtClean="0"/>
                        <a:t>nem</a:t>
                      </a:r>
                      <a:r>
                        <a:rPr lang="hu-HU" sz="1952" dirty="0" smtClean="0"/>
                        <a:t>)</a:t>
                      </a:r>
                      <a:endParaRPr lang="hu-HU" sz="1952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952" dirty="0" smtClean="0"/>
                        <a:t>TaNaKh (de rabbinikus irodalom nem)</a:t>
                      </a:r>
                      <a:endParaRPr lang="hu-HU" sz="1952" dirty="0"/>
                    </a:p>
                  </a:txBody>
                  <a:tcPr/>
                </a:tc>
              </a:tr>
              <a:tr h="394338">
                <a:tc>
                  <a:txBody>
                    <a:bodyPr/>
                    <a:lstStyle/>
                    <a:p>
                      <a:r>
                        <a:rPr lang="hu-HU" sz="1952" i="1" dirty="0" smtClean="0"/>
                        <a:t>Nyelv:</a:t>
                      </a:r>
                      <a:endParaRPr lang="hu-HU" sz="1952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952" dirty="0" smtClean="0"/>
                        <a:t>héber, arámi, arab</a:t>
                      </a:r>
                      <a:endParaRPr lang="hu-HU" sz="1952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952" dirty="0" smtClean="0"/>
                        <a:t>héber, (arámi,) arab, karaim</a:t>
                      </a:r>
                      <a:endParaRPr lang="hu-HU" sz="1952" dirty="0"/>
                    </a:p>
                  </a:txBody>
                  <a:tcPr/>
                </a:tc>
              </a:tr>
              <a:tr h="394338">
                <a:tc>
                  <a:txBody>
                    <a:bodyPr/>
                    <a:lstStyle/>
                    <a:p>
                      <a:r>
                        <a:rPr lang="hu-HU" sz="1952" i="1" dirty="0" err="1" smtClean="0"/>
                        <a:t>Diaszpóralét</a:t>
                      </a:r>
                      <a:r>
                        <a:rPr lang="hu-HU" sz="1952" i="1" dirty="0" smtClean="0"/>
                        <a:t>:</a:t>
                      </a:r>
                      <a:endParaRPr lang="hu-HU" sz="1952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952" dirty="0" smtClean="0"/>
                        <a:t>nincs a középkorban</a:t>
                      </a:r>
                      <a:endParaRPr lang="hu-HU" sz="1952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952" dirty="0" smtClean="0"/>
                        <a:t>van</a:t>
                      </a:r>
                      <a:endParaRPr lang="hu-HU" sz="1952" dirty="0"/>
                    </a:p>
                  </a:txBody>
                  <a:tcPr/>
                </a:tc>
              </a:tr>
              <a:tr h="1001012">
                <a:tc>
                  <a:txBody>
                    <a:bodyPr/>
                    <a:lstStyle/>
                    <a:p>
                      <a:r>
                        <a:rPr lang="hu-HU" sz="1952" i="1" dirty="0" smtClean="0"/>
                        <a:t>Műfajok:</a:t>
                      </a:r>
                      <a:endParaRPr lang="hu-HU" sz="1952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952" dirty="0" smtClean="0"/>
                        <a:t>Tóra-kommentárok, liturgia, </a:t>
                      </a:r>
                      <a:br>
                        <a:rPr lang="hu-HU" sz="1952" dirty="0" smtClean="0"/>
                      </a:br>
                      <a:r>
                        <a:rPr lang="hu-HU" sz="1952" dirty="0" smtClean="0"/>
                        <a:t>krónikák, nyelvtan</a:t>
                      </a:r>
                      <a:endParaRPr lang="hu-HU" sz="1952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952" dirty="0" err="1" smtClean="0"/>
                        <a:t>Bibia-kommentárok</a:t>
                      </a:r>
                      <a:r>
                        <a:rPr lang="hu-HU" sz="1952" dirty="0" smtClean="0"/>
                        <a:t>, liturgia, </a:t>
                      </a:r>
                      <a:r>
                        <a:rPr lang="hu-HU" sz="1952" dirty="0" err="1" smtClean="0"/>
                        <a:t>halákhikus</a:t>
                      </a:r>
                      <a:r>
                        <a:rPr lang="hu-HU" sz="1952" dirty="0" smtClean="0"/>
                        <a:t> kódexek, filozófia, </a:t>
                      </a:r>
                      <a:br>
                        <a:rPr lang="hu-HU" sz="1952" dirty="0" smtClean="0"/>
                      </a:br>
                      <a:r>
                        <a:rPr lang="hu-HU" sz="1952" dirty="0" smtClean="0"/>
                        <a:t>nyelvtan, krónikák és sok egyéb</a:t>
                      </a:r>
                      <a:endParaRPr lang="hu-HU" sz="1952" dirty="0"/>
                    </a:p>
                  </a:txBody>
                  <a:tcPr/>
                </a:tc>
              </a:tr>
              <a:tr h="1049547">
                <a:tc>
                  <a:txBody>
                    <a:bodyPr/>
                    <a:lstStyle/>
                    <a:p>
                      <a:r>
                        <a:rPr lang="hu-HU" sz="1952" i="1" dirty="0" err="1" smtClean="0"/>
                        <a:t>Halákhikus</a:t>
                      </a:r>
                      <a:r>
                        <a:rPr lang="hu-HU" sz="1952" i="1" dirty="0" smtClean="0"/>
                        <a:t> irodalom:</a:t>
                      </a:r>
                      <a:endParaRPr lang="hu-HU" sz="1952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952" dirty="0" smtClean="0"/>
                        <a:t>Kevés, nem szisztematikus, és más műfajok </a:t>
                      </a:r>
                      <a:r>
                        <a:rPr lang="hu-HU" sz="1800" dirty="0" smtClean="0"/>
                        <a:t>(tipikusan a </a:t>
                      </a:r>
                      <a:r>
                        <a:rPr lang="hu-HU" sz="1800" dirty="0" err="1" smtClean="0"/>
                        <a:t>rabbanita</a:t>
                      </a:r>
                      <a:r>
                        <a:rPr lang="hu-HU" sz="1800" dirty="0" smtClean="0"/>
                        <a:t> és </a:t>
                      </a:r>
                      <a:r>
                        <a:rPr lang="hu-HU" sz="1800" dirty="0" err="1" smtClean="0"/>
                        <a:t>karaita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halákhával</a:t>
                      </a:r>
                      <a:r>
                        <a:rPr lang="hu-HU" sz="1800" dirty="0" smtClean="0"/>
                        <a:t> való összehasonlítás).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952" dirty="0" smtClean="0"/>
                        <a:t>Van, de más</a:t>
                      </a:r>
                      <a:r>
                        <a:rPr lang="hu-HU" sz="1952" dirty="0" smtClean="0"/>
                        <a:t>ok a</a:t>
                      </a:r>
                      <a:r>
                        <a:rPr lang="es-ES" sz="1952" dirty="0" smtClean="0"/>
                        <a:t> műfajok, mint a rabbanita zsidóságban</a:t>
                      </a:r>
                      <a:r>
                        <a:rPr lang="hu-HU" sz="1952" dirty="0" smtClean="0"/>
                        <a:t>.</a:t>
                      </a:r>
                      <a:endParaRPr lang="es-ES" sz="1952" dirty="0" smtClean="0"/>
                    </a:p>
                  </a:txBody>
                  <a:tcPr/>
                </a:tc>
              </a:tr>
              <a:tr h="394338">
                <a:tc>
                  <a:txBody>
                    <a:bodyPr/>
                    <a:lstStyle/>
                    <a:p>
                      <a:r>
                        <a:rPr lang="hu-HU" sz="1952" i="1" dirty="0" smtClean="0"/>
                        <a:t>Polémia </a:t>
                      </a:r>
                      <a:r>
                        <a:rPr lang="hu-HU" sz="1952" i="1" dirty="0" err="1" smtClean="0"/>
                        <a:t>rabbanitákkal</a:t>
                      </a:r>
                      <a:r>
                        <a:rPr lang="hu-HU" sz="1952" i="1" dirty="0" smtClean="0"/>
                        <a:t>:</a:t>
                      </a:r>
                      <a:endParaRPr lang="hu-HU" sz="1952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952" dirty="0" smtClean="0"/>
                        <a:t>minimális kétirányú polémia</a:t>
                      </a:r>
                      <a:endParaRPr lang="hu-HU" sz="1952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952" dirty="0" smtClean="0"/>
                        <a:t>intenzív kétirányú polémia</a:t>
                      </a:r>
                      <a:endParaRPr lang="hu-HU" sz="1952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449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Fordítási tevékenység</a:t>
            </a:r>
            <a:br>
              <a:rPr lang="hu-HU" dirty="0" smtClean="0"/>
            </a:br>
            <a:r>
              <a:rPr lang="hu-HU" sz="4800" i="1" dirty="0" smtClean="0"/>
              <a:t>és a kultúra dinamikája</a:t>
            </a:r>
            <a:endParaRPr lang="hu-HU" sz="4800" i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2624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4056</TotalTime>
  <Words>780</Words>
  <Application>Microsoft Office PowerPoint</Application>
  <PresentationFormat>Szélesvásznú</PresentationFormat>
  <Paragraphs>211</Paragraphs>
  <Slides>21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Office-téma</vt:lpstr>
      <vt:lpstr>Középkori és  modern zsidó irodalom</vt:lpstr>
      <vt:lpstr>A februári bevezető előadás összefoglalása</vt:lpstr>
      <vt:lpstr>Határjelenségek kritériumonként</vt:lpstr>
      <vt:lpstr>Mitől zsidó a zsidó irodalom?</vt:lpstr>
      <vt:lpstr>Karaiták, szamaritánusok:  vajon zsidónak számítanak-e? és elég „zsidósak”-e a szellemi alkotásaik: összevethető-e az irodalmi tevékenységük  a mainstream zsidó irodalom jellegzetességeivel?</vt:lpstr>
      <vt:lpstr>Karaiták (kezdetek, exegézis módszerek, három fontos név)</vt:lpstr>
      <vt:lpstr>Karaiták (további kultúrtörténet)</vt:lpstr>
      <vt:lpstr>Szamaritánusok: a rabbanita és karaita  zsidóság irodalmi tevékenységével összevetve</vt:lpstr>
      <vt:lpstr>Fordítási tevékenység és a kultúra dinamikája</vt:lpstr>
      <vt:lpstr>Szellemi központok kulturális szférák határán</vt:lpstr>
      <vt:lpstr>A műveltség útja</vt:lpstr>
      <vt:lpstr>A fordítási tevékenység jelentősége  a zsidó kultúrtörténet szempontjából</vt:lpstr>
      <vt:lpstr>Neves fordítók</vt:lpstr>
      <vt:lpstr>A héber szakszókincs bővítése</vt:lpstr>
      <vt:lpstr>Folklór  Irodalom judeo-nyelveken</vt:lpstr>
      <vt:lpstr>(Népi) irodalom egyéb (judeo-)nyelveken</vt:lpstr>
      <vt:lpstr>Következő órára</vt:lpstr>
      <vt:lpstr>Következő órára olvasandó (április 15.)</vt:lpstr>
      <vt:lpstr>Következő órára olvasandó (április 22.)</vt:lpstr>
      <vt:lpstr>Nevek, címek, fogalmak a vizsgára ezen a héten  (Elvárás: egy-két mondatos meghatározás, időben (kb. évszázadra) el tudni helyezni; a Stemberger-könyvből tanulni + Encyclopedia Judaicában és máshol utánanézni.)</vt:lpstr>
      <vt:lpstr>Viszlát jövő szerdán!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Középkori és  modern zsidó irodalom</dc:title>
  <dc:creator>Biró Tamás</dc:creator>
  <cp:lastModifiedBy>birot</cp:lastModifiedBy>
  <cp:revision>415</cp:revision>
  <dcterms:created xsi:type="dcterms:W3CDTF">2014-09-09T08:41:25Z</dcterms:created>
  <dcterms:modified xsi:type="dcterms:W3CDTF">2015-04-21T09:46:41Z</dcterms:modified>
</cp:coreProperties>
</file>