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7" r:id="rId2"/>
    <p:sldId id="444" r:id="rId3"/>
    <p:sldId id="428" r:id="rId4"/>
    <p:sldId id="416" r:id="rId5"/>
    <p:sldId id="436" r:id="rId6"/>
    <p:sldId id="430" r:id="rId7"/>
    <p:sldId id="431" r:id="rId8"/>
    <p:sldId id="432" r:id="rId9"/>
    <p:sldId id="437" r:id="rId10"/>
    <p:sldId id="438" r:id="rId11"/>
    <p:sldId id="433" r:id="rId12"/>
    <p:sldId id="434" r:id="rId13"/>
    <p:sldId id="435" r:id="rId14"/>
    <p:sldId id="457" r:id="rId15"/>
    <p:sldId id="439" r:id="rId16"/>
    <p:sldId id="451" r:id="rId17"/>
    <p:sldId id="446" r:id="rId18"/>
    <p:sldId id="441" r:id="rId19"/>
    <p:sldId id="447" r:id="rId20"/>
    <p:sldId id="448" r:id="rId21"/>
    <p:sldId id="450" r:id="rId22"/>
    <p:sldId id="445" r:id="rId23"/>
    <p:sldId id="454" r:id="rId24"/>
    <p:sldId id="453" r:id="rId25"/>
    <p:sldId id="456" r:id="rId26"/>
    <p:sldId id="458" r:id="rId27"/>
    <p:sldId id="455" r:id="rId28"/>
    <p:sldId id="449" r:id="rId29"/>
    <p:sldId id="440" r:id="rId30"/>
    <p:sldId id="459" r:id="rId31"/>
    <p:sldId id="443" r:id="rId32"/>
    <p:sldId id="442" r:id="rId33"/>
    <p:sldId id="400" r:id="rId34"/>
    <p:sldId id="426" r:id="rId35"/>
    <p:sldId id="424" r:id="rId36"/>
    <p:sldId id="264" r:id="rId37"/>
  </p:sldIdLst>
  <p:sldSz cx="12192000" cy="6858000"/>
  <p:notesSz cx="6742113" cy="987266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321E9-FCF0-4866-9B58-958A04F12255}" type="datetimeFigureOut">
              <a:rPr lang="hu-HU" smtClean="0"/>
              <a:t>2015.04.08.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7E30C-138A-4265-B340-56D0CC23A3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5856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6C478-EF30-4BA2-82E7-BB1912A6EB19}" type="datetimeFigureOut">
              <a:rPr lang="hu-HU" smtClean="0"/>
              <a:pPr/>
              <a:t>2015.04.08.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DB1EF-4AAE-4828-BB6B-B0D988999B8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519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A0EC62-2619-451D-94C4-5E59BA59094F}" type="slidenum">
              <a:rPr lang="en-GB" altLang="hu-HU"/>
              <a:pPr/>
              <a:t>6</a:t>
            </a:fld>
            <a:endParaRPr lang="en-GB" altLang="hu-H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22976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DF2176-CBC0-48CB-ADE4-062C9A3CD10C}" type="slidenum">
              <a:rPr lang="en-GB" altLang="hu-HU"/>
              <a:pPr/>
              <a:t>21</a:t>
            </a:fld>
            <a:endParaRPr lang="en-GB" altLang="hu-H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08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6806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21F458-6FAE-4C64-B6A7-344AFA609145}" type="slidenum">
              <a:rPr lang="en-GB" altLang="hu-HU"/>
              <a:pPr/>
              <a:t>7</a:t>
            </a:fld>
            <a:endParaRPr lang="en-GB" altLang="hu-HU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95795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3B6BF6-76AF-418A-9BD2-75029B2D8B18}" type="slidenum">
              <a:rPr lang="en-GB" altLang="hu-HU"/>
              <a:pPr/>
              <a:t>8</a:t>
            </a:fld>
            <a:endParaRPr lang="en-GB" altLang="hu-HU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06984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A039AF-1F61-4B77-94A3-4E55C2C3EA80}" type="slidenum">
              <a:rPr lang="en-GB" altLang="hu-HU"/>
              <a:pPr/>
              <a:t>11</a:t>
            </a:fld>
            <a:endParaRPr lang="en-GB" altLang="hu-HU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81373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620ACD-AE86-4EDA-A11B-2024192F328A}" type="slidenum">
              <a:rPr lang="en-GB" altLang="hu-HU"/>
              <a:pPr/>
              <a:t>12</a:t>
            </a:fld>
            <a:endParaRPr lang="en-GB" altLang="hu-HU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23705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1A6072-2E6C-428C-BC1E-143076745E8D}" type="slidenum">
              <a:rPr lang="en-GB" altLang="hu-HU"/>
              <a:pPr/>
              <a:t>13</a:t>
            </a:fld>
            <a:endParaRPr lang="en-GB" altLang="hu-HU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9167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3FA0D9-2E75-4DF2-B9E8-0CD28CDB19B6}" type="slidenum">
              <a:rPr lang="en-GB" altLang="hu-HU"/>
              <a:pPr/>
              <a:t>17</a:t>
            </a:fld>
            <a:endParaRPr lang="en-GB" altLang="hu-HU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08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6158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ED7588-CA5F-493B-870A-6887F616E7C4}" type="slidenum">
              <a:rPr lang="en-GB" altLang="hu-HU"/>
              <a:pPr/>
              <a:t>19</a:t>
            </a:fld>
            <a:endParaRPr lang="en-GB" altLang="hu-HU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08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75125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DF2176-CBC0-48CB-ADE4-062C9A3CD10C}" type="slidenum">
              <a:rPr lang="en-GB" altLang="hu-HU"/>
              <a:pPr/>
              <a:t>20</a:t>
            </a:fld>
            <a:endParaRPr lang="en-GB" altLang="hu-H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0837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95814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920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372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28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12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633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381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624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778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64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734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2015.04.08.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092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A4A82-DD17-4363-9B29-11E444A65FB0}" type="datetimeFigureOut">
              <a:rPr lang="hu-HU" smtClean="0"/>
              <a:pPr/>
              <a:t>2015.04.08.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55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birot.web.elte.hu/courses/2015-irod3/readings/Anan_ben_David.pdf" TargetMode="External"/><Relationship Id="rId2" Type="http://schemas.openxmlformats.org/officeDocument/2006/relationships/hyperlink" Target="http://birot.web.elte.hu/courses/2015-irod3/readings/Ibn-Tibbon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255494"/>
            <a:ext cx="9144000" cy="2447649"/>
          </a:xfrm>
        </p:spPr>
        <p:txBody>
          <a:bodyPr>
            <a:normAutofit/>
          </a:bodyPr>
          <a:lstStyle/>
          <a:p>
            <a:r>
              <a:rPr lang="hu-HU" b="1" dirty="0"/>
              <a:t>Középkori és 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modern </a:t>
            </a:r>
            <a:r>
              <a:rPr lang="hu-HU" b="1" dirty="0"/>
              <a:t>zsidó </a:t>
            </a:r>
            <a:r>
              <a:rPr lang="hu-HU" b="1" dirty="0" smtClean="0"/>
              <a:t>irodalom</a:t>
            </a:r>
            <a:endParaRPr lang="hu-HU" b="1" dirty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81082"/>
            <a:ext cx="9144000" cy="1385047"/>
          </a:xfrm>
        </p:spPr>
        <p:txBody>
          <a:bodyPr>
            <a:normAutofit/>
          </a:bodyPr>
          <a:lstStyle/>
          <a:p>
            <a:r>
              <a:rPr lang="hu-HU" dirty="0"/>
              <a:t>BBN-HEB11-313.1, BMVD-101.77, </a:t>
            </a:r>
            <a:r>
              <a:rPr lang="hu-HU" dirty="0" smtClean="0"/>
              <a:t>BBV-101.50</a:t>
            </a:r>
          </a:p>
          <a:p>
            <a:endParaRPr lang="hu-HU" sz="1200" dirty="0" smtClean="0"/>
          </a:p>
          <a:p>
            <a:r>
              <a:rPr lang="hu-HU" dirty="0"/>
              <a:t>Panelóra, koordinálja</a:t>
            </a:r>
            <a:r>
              <a:rPr lang="hu-HU" dirty="0" smtClean="0"/>
              <a:t>: </a:t>
            </a:r>
            <a:r>
              <a:rPr lang="hu-HU" altLang="hu-HU" i="1" dirty="0" err="1" smtClean="0"/>
              <a:t>Biró</a:t>
            </a:r>
            <a:r>
              <a:rPr lang="hu-HU" altLang="hu-HU" i="1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" y="516367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i="1" dirty="0" smtClean="0"/>
              <a:t>2015. március 25.: </a:t>
            </a:r>
            <a:r>
              <a:rPr lang="hu-HU" sz="3200" dirty="0" smtClean="0"/>
              <a:t>Tudományok:</a:t>
            </a:r>
            <a:br>
              <a:rPr lang="hu-HU" sz="3200" dirty="0" smtClean="0"/>
            </a:br>
            <a:r>
              <a:rPr lang="hu-HU" sz="3200" dirty="0" smtClean="0"/>
              <a:t>természettudományok</a:t>
            </a:r>
            <a:r>
              <a:rPr lang="hu-HU" sz="3200" dirty="0"/>
              <a:t>, nyelvészet, földrajz, </a:t>
            </a:r>
            <a:r>
              <a:rPr lang="hu-HU" sz="3200" dirty="0" smtClean="0"/>
              <a:t>historiográfia</a:t>
            </a:r>
            <a:endParaRPr lang="hu-HU" sz="3000" b="1" dirty="0"/>
          </a:p>
        </p:txBody>
      </p:sp>
    </p:spTree>
    <p:extLst>
      <p:ext uri="{BB962C8B-B14F-4D97-AF65-F5344CB8AC3E}">
        <p14:creationId xmlns:p14="http://schemas.microsoft.com/office/powerpoint/2010/main" val="42515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 példa: csillagászati táblázatok sorsa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1035554" cy="4763434"/>
          </a:xfrm>
        </p:spPr>
        <p:txBody>
          <a:bodyPr>
            <a:normAutofit/>
          </a:bodyPr>
          <a:lstStyle/>
          <a:p>
            <a:r>
              <a:rPr lang="hu-HU" sz="2600" dirty="0" smtClean="0"/>
              <a:t>12. század: </a:t>
            </a:r>
            <a:r>
              <a:rPr lang="hu-HU" sz="2600" dirty="0" err="1" smtClean="0"/>
              <a:t>Ibn</a:t>
            </a:r>
            <a:r>
              <a:rPr lang="hu-HU" sz="2600" dirty="0" smtClean="0"/>
              <a:t> </a:t>
            </a:r>
            <a:r>
              <a:rPr lang="hu-HU" sz="2600" dirty="0" err="1"/>
              <a:t>Arzarkāli</a:t>
            </a:r>
            <a:r>
              <a:rPr lang="hu-HU" sz="2600" dirty="0"/>
              <a:t> (</a:t>
            </a:r>
            <a:r>
              <a:rPr lang="hu-HU" sz="2600" dirty="0" err="1" smtClean="0"/>
              <a:t>Azarchel</a:t>
            </a:r>
            <a:r>
              <a:rPr lang="hu-HU" sz="2600" dirty="0" smtClean="0"/>
              <a:t>, Córdoba) és tizenkét zsidó csillagász összeállítja a </a:t>
            </a:r>
            <a:r>
              <a:rPr lang="hu-HU" sz="2600" i="1" u="sng" dirty="0" err="1" smtClean="0"/>
              <a:t>Toledoi</a:t>
            </a:r>
            <a:r>
              <a:rPr lang="hu-HU" sz="2600" i="1" u="sng" dirty="0" smtClean="0"/>
              <a:t> Táblázatok</a:t>
            </a:r>
            <a:r>
              <a:rPr lang="hu-HU" sz="2600" dirty="0" smtClean="0"/>
              <a:t>at.</a:t>
            </a:r>
          </a:p>
          <a:p>
            <a:r>
              <a:rPr lang="hu-HU" sz="2600" dirty="0" smtClean="0"/>
              <a:t>1263: Latin fordítás </a:t>
            </a:r>
            <a:r>
              <a:rPr lang="hu-HU" sz="2200" dirty="0" smtClean="0"/>
              <a:t>(</a:t>
            </a:r>
            <a:r>
              <a:rPr lang="en-US" sz="2200" dirty="0" smtClean="0"/>
              <a:t>Brescia</a:t>
            </a:r>
            <a:r>
              <a:rPr lang="hu-HU" sz="2200" dirty="0" err="1" smtClean="0"/>
              <a:t>-i</a:t>
            </a:r>
            <a:r>
              <a:rPr lang="hu-HU" sz="2200" dirty="0" smtClean="0"/>
              <a:t> János és</a:t>
            </a:r>
            <a:r>
              <a:rPr lang="en-US" sz="2200" dirty="0" smtClean="0"/>
              <a:t> </a:t>
            </a:r>
            <a:r>
              <a:rPr lang="en-US" sz="2200" dirty="0"/>
              <a:t>Jacob b. Ma</a:t>
            </a:r>
            <a:r>
              <a:rPr lang="hu-HU" sz="2200" dirty="0" err="1"/>
              <a:t>kh</a:t>
            </a:r>
            <a:r>
              <a:rPr lang="en-US" sz="2200" dirty="0" err="1"/>
              <a:t>ir</a:t>
            </a:r>
            <a:r>
              <a:rPr lang="en-US" sz="2200" dirty="0"/>
              <a:t> ibn </a:t>
            </a:r>
            <a:r>
              <a:rPr lang="en-US" sz="2200" dirty="0" err="1" smtClean="0"/>
              <a:t>Tibbon</a:t>
            </a:r>
            <a:r>
              <a:rPr lang="hu-HU" sz="2200" dirty="0" smtClean="0"/>
              <a:t>)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Amelyből spanyol fordítás.</a:t>
            </a:r>
          </a:p>
          <a:p>
            <a:r>
              <a:rPr lang="hu-HU" sz="2600" dirty="0" smtClean="0"/>
              <a:t>Amely alapján </a:t>
            </a:r>
            <a:r>
              <a:rPr lang="hu-HU" sz="2600" i="1" u="sng" dirty="0" smtClean="0"/>
              <a:t>Alfonz-féle Táblázatok</a:t>
            </a:r>
            <a:r>
              <a:rPr lang="hu-HU" sz="2200" i="1" dirty="0"/>
              <a:t> </a:t>
            </a:r>
            <a:r>
              <a:rPr lang="hu-HU" sz="2200" dirty="0" smtClean="0"/>
              <a:t>(1272, a toledói </a:t>
            </a:r>
            <a:r>
              <a:rPr lang="hu-HU" sz="2200" i="1" dirty="0" err="1"/>
              <a:t>Jic</a:t>
            </a:r>
            <a:r>
              <a:rPr lang="af-ZA" sz="2200" i="1" dirty="0"/>
              <a:t>ḥ</a:t>
            </a:r>
            <a:r>
              <a:rPr lang="hu-HU" sz="2200" i="1" dirty="0" err="1"/>
              <a:t>ak</a:t>
            </a:r>
            <a:r>
              <a:rPr lang="en-US" sz="2200" i="1" dirty="0"/>
              <a:t> </a:t>
            </a:r>
            <a:r>
              <a:rPr lang="hu-HU" sz="2200" i="1" dirty="0" smtClean="0"/>
              <a:t>i</a:t>
            </a:r>
            <a:r>
              <a:rPr lang="en-US" sz="2200" i="1" dirty="0" err="1" smtClean="0"/>
              <a:t>bn</a:t>
            </a:r>
            <a:r>
              <a:rPr lang="en-US" sz="2200" i="1" dirty="0" smtClean="0"/>
              <a:t> S</a:t>
            </a:r>
            <a:r>
              <a:rPr lang="hu-HU" sz="2200" i="1" dirty="0" smtClean="0"/>
              <a:t>z</a:t>
            </a:r>
            <a:r>
              <a:rPr lang="en-US" sz="2200" i="1" dirty="0" smtClean="0"/>
              <a:t>aid</a:t>
            </a:r>
            <a:r>
              <a:rPr lang="en-US" sz="2200" dirty="0" smtClean="0"/>
              <a:t> </a:t>
            </a:r>
            <a:r>
              <a:rPr lang="hu-HU" sz="2200" dirty="0" smtClean="0"/>
              <a:t>vezetésével)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1460: a latin Alfonz-féle Táblázatokat lefordítják héberre</a:t>
            </a:r>
            <a:r>
              <a:rPr lang="hu-HU" sz="2200" dirty="0" smtClean="0"/>
              <a:t> </a:t>
            </a:r>
            <a:r>
              <a:rPr lang="hu-HU" sz="2200" dirty="0" smtClean="0"/>
              <a:t>(</a:t>
            </a:r>
            <a:r>
              <a:rPr lang="hu-HU" sz="2200" dirty="0" err="1" smtClean="0"/>
              <a:t>Nimes-i</a:t>
            </a:r>
            <a:r>
              <a:rPr lang="hu-HU" sz="2200" dirty="0" smtClean="0"/>
              <a:t> </a:t>
            </a:r>
            <a:r>
              <a:rPr lang="en-US" sz="2200" dirty="0" smtClean="0"/>
              <a:t>Moses</a:t>
            </a:r>
            <a:r>
              <a:rPr lang="hu-HU" sz="2200" dirty="0" smtClean="0"/>
              <a:t/>
            </a:r>
            <a:br>
              <a:rPr lang="hu-HU" sz="2200" dirty="0" smtClean="0"/>
            </a:br>
            <a:r>
              <a:rPr lang="en-US" sz="2200" dirty="0" smtClean="0"/>
              <a:t>b</a:t>
            </a:r>
            <a:r>
              <a:rPr lang="hu-HU" sz="2200" dirty="0" smtClean="0"/>
              <a:t>en</a:t>
            </a:r>
            <a:r>
              <a:rPr lang="en-US" sz="2200" dirty="0" smtClean="0"/>
              <a:t> Abraham</a:t>
            </a:r>
            <a:r>
              <a:rPr lang="hu-HU" sz="2200" dirty="0" smtClean="0"/>
              <a:t>)</a:t>
            </a:r>
            <a:r>
              <a:rPr lang="hu-HU" sz="2600" dirty="0" smtClean="0"/>
              <a:t>, </a:t>
            </a:r>
            <a:r>
              <a:rPr lang="hu-HU" sz="2600" dirty="0" smtClean="0"/>
              <a:t>majd új fordítás is készül </a:t>
            </a:r>
            <a:r>
              <a:rPr lang="hu-HU" sz="2200" dirty="0" smtClean="0"/>
              <a:t>(</a:t>
            </a:r>
            <a:r>
              <a:rPr lang="hu-HU" sz="2200" dirty="0" err="1" smtClean="0"/>
              <a:t>Rodez-i</a:t>
            </a:r>
            <a:r>
              <a:rPr lang="hu-HU" sz="2200" dirty="0" smtClean="0"/>
              <a:t> </a:t>
            </a:r>
            <a:r>
              <a:rPr lang="hu-HU" sz="2200" dirty="0" err="1" smtClean="0"/>
              <a:t>Slomo</a:t>
            </a:r>
            <a:r>
              <a:rPr lang="hu-HU" sz="2200" dirty="0" smtClean="0"/>
              <a:t> </a:t>
            </a:r>
            <a:r>
              <a:rPr lang="hu-HU" sz="2200" dirty="0" err="1" smtClean="0"/>
              <a:t>Davin</a:t>
            </a:r>
            <a:r>
              <a:rPr lang="hu-HU" sz="2200" dirty="0" smtClean="0"/>
              <a:t>)</a:t>
            </a:r>
            <a:r>
              <a:rPr lang="hu-HU" sz="2600" dirty="0" smtClean="0"/>
              <a:t>.</a:t>
            </a:r>
            <a:endParaRPr lang="hu-HU" sz="2600" dirty="0" smtClean="0"/>
          </a:p>
          <a:p>
            <a:r>
              <a:rPr lang="hu-HU" sz="2600" dirty="0" smtClean="0"/>
              <a:t>Amelyhez kommentárok </a:t>
            </a:r>
            <a:r>
              <a:rPr lang="hu-HU" sz="2200" dirty="0" smtClean="0"/>
              <a:t>(</a:t>
            </a:r>
            <a:r>
              <a:rPr lang="hu-HU" sz="2200" dirty="0" err="1" smtClean="0"/>
              <a:t>Moses</a:t>
            </a:r>
            <a:r>
              <a:rPr lang="hu-HU" sz="2200" dirty="0" smtClean="0"/>
              <a:t> </a:t>
            </a:r>
            <a:r>
              <a:rPr lang="hu-HU" sz="2200" dirty="0" err="1"/>
              <a:t>Botarel</a:t>
            </a:r>
            <a:r>
              <a:rPr lang="hu-HU" sz="2200" dirty="0"/>
              <a:t> </a:t>
            </a:r>
            <a:r>
              <a:rPr lang="hu-HU" sz="2200" dirty="0" err="1" smtClean="0"/>
              <a:t>Farissol</a:t>
            </a:r>
            <a:r>
              <a:rPr lang="hu-HU" sz="2200" dirty="0" smtClean="0"/>
              <a:t>, 1465; </a:t>
            </a:r>
            <a:r>
              <a:rPr lang="hu-HU" sz="2200" dirty="0" err="1" smtClean="0"/>
              <a:t>Mattathias</a:t>
            </a:r>
            <a:r>
              <a:rPr lang="hu-HU" sz="2200" dirty="0" smtClean="0"/>
              <a:t> </a:t>
            </a:r>
            <a:r>
              <a:rPr lang="hu-HU" sz="2200" dirty="0" err="1" smtClean="0"/>
              <a:t>Delacrut</a:t>
            </a:r>
            <a:r>
              <a:rPr lang="hu-HU" sz="2200" dirty="0" smtClean="0"/>
              <a:t>, </a:t>
            </a:r>
            <a:r>
              <a:rPr lang="hu-HU" sz="2200" dirty="0"/>
              <a:t>16. század</a:t>
            </a:r>
            <a:r>
              <a:rPr lang="hu-HU" sz="2200" dirty="0" smtClean="0"/>
              <a:t>).</a:t>
            </a:r>
            <a:r>
              <a:rPr lang="hu-HU" sz="2600" dirty="0" smtClean="0"/>
              <a:t> </a:t>
            </a:r>
          </a:p>
          <a:p>
            <a:r>
              <a:rPr lang="hu-HU" sz="2600" dirty="0" smtClean="0"/>
              <a:t>David </a:t>
            </a:r>
            <a:r>
              <a:rPr lang="hu-HU" sz="2600" dirty="0" err="1" smtClean="0"/>
              <a:t>Gans</a:t>
            </a:r>
            <a:r>
              <a:rPr lang="hu-HU" sz="2600" dirty="0" smtClean="0"/>
              <a:t> (1541-1613: fontos történetíró, matematikus, csillagász):</a:t>
            </a:r>
            <a:r>
              <a:rPr lang="hu-HU" sz="2200" dirty="0" smtClean="0"/>
              <a:t> </a:t>
            </a:r>
            <a:br>
              <a:rPr lang="hu-HU" sz="2200" dirty="0" smtClean="0"/>
            </a:br>
            <a:r>
              <a:rPr lang="hu-HU" sz="2200" dirty="0" smtClean="0"/>
              <a:t>Kepler és </a:t>
            </a:r>
            <a:r>
              <a:rPr lang="hu-HU" sz="2200" dirty="0" err="1" smtClean="0"/>
              <a:t>Tycho</a:t>
            </a:r>
            <a:r>
              <a:rPr lang="hu-HU" sz="2200" dirty="0" smtClean="0"/>
              <a:t> </a:t>
            </a:r>
            <a:r>
              <a:rPr lang="hu-HU" sz="2200" dirty="0" err="1" smtClean="0"/>
              <a:t>Brahe</a:t>
            </a:r>
            <a:r>
              <a:rPr lang="hu-HU" sz="2200" dirty="0" smtClean="0"/>
              <a:t> kollégája;</a:t>
            </a:r>
            <a:r>
              <a:rPr lang="hu-HU" sz="2200" dirty="0"/>
              <a:t> </a:t>
            </a:r>
            <a:r>
              <a:rPr lang="hu-HU" sz="2200" dirty="0" err="1"/>
              <a:t>Brahe</a:t>
            </a:r>
            <a:r>
              <a:rPr lang="hu-HU" sz="2200" dirty="0"/>
              <a:t> számára</a:t>
            </a:r>
            <a:r>
              <a:rPr lang="hu-HU" sz="2200" dirty="0" smtClean="0"/>
              <a:t> németre fordítja az Alfonz-féle Táblázatokat.</a:t>
            </a:r>
          </a:p>
        </p:txBody>
      </p:sp>
    </p:spTree>
    <p:extLst>
      <p:ext uri="{BB962C8B-B14F-4D97-AF65-F5344CB8AC3E}">
        <p14:creationId xmlns:p14="http://schemas.microsoft.com/office/powerpoint/2010/main" val="238536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35205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Egy példa: </a:t>
            </a:r>
            <a:r>
              <a:rPr lang="hu-HU" altLang="hu-HU" dirty="0" err="1"/>
              <a:t>Jicḥak</a:t>
            </a:r>
            <a:r>
              <a:rPr lang="hu-HU" altLang="hu-HU" dirty="0"/>
              <a:t> </a:t>
            </a:r>
            <a:r>
              <a:rPr lang="hu-HU" altLang="hu-HU" dirty="0" err="1" smtClean="0"/>
              <a:t>Jiszraeli</a:t>
            </a:r>
            <a:r>
              <a:rPr lang="hu-HU" altLang="hu-HU" dirty="0" smtClean="0"/>
              <a:t> (14. század)</a:t>
            </a:r>
            <a:endParaRPr lang="hu-HU" altLang="hu-HU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1129682" cy="4669304"/>
          </a:xfrm>
          <a:ln/>
        </p:spPr>
        <p:txBody>
          <a:bodyPr>
            <a:normAutofit/>
          </a:bodyPr>
          <a:lstStyle/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/>
              <a:t>Jicḥak</a:t>
            </a:r>
            <a:r>
              <a:rPr lang="hu-HU" altLang="hu-HU" dirty="0"/>
              <a:t> </a:t>
            </a:r>
            <a:r>
              <a:rPr lang="hu-HU" altLang="hu-HU" dirty="0" err="1" smtClean="0"/>
              <a:t>ben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Joszef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Jiszraeli</a:t>
            </a:r>
            <a:r>
              <a:rPr lang="hu-HU" altLang="hu-HU" dirty="0" smtClean="0"/>
              <a:t> (Toledo, 14. sz. eleje).</a:t>
            </a:r>
            <a:br>
              <a:rPr lang="hu-HU" altLang="hu-HU" dirty="0" smtClean="0"/>
            </a:br>
            <a:r>
              <a:rPr lang="hu-HU" altLang="hu-HU" sz="2200" dirty="0" smtClean="0"/>
              <a:t>Nem keverendő </a:t>
            </a:r>
            <a:r>
              <a:rPr lang="hu-HU" altLang="hu-HU" sz="2200" i="1" dirty="0" err="1"/>
              <a:t>Jicḥak</a:t>
            </a:r>
            <a:r>
              <a:rPr lang="hu-HU" altLang="hu-HU" sz="2200" i="1" dirty="0"/>
              <a:t> </a:t>
            </a:r>
            <a:r>
              <a:rPr lang="hu-HU" altLang="hu-HU" sz="2200" i="1" dirty="0" err="1" smtClean="0"/>
              <a:t>ben</a:t>
            </a:r>
            <a:r>
              <a:rPr lang="hu-HU" altLang="hu-HU" sz="2200" i="1" dirty="0" smtClean="0"/>
              <a:t> </a:t>
            </a:r>
            <a:r>
              <a:rPr lang="hu-HU" altLang="hu-HU" sz="2200" i="1" dirty="0" err="1" smtClean="0"/>
              <a:t>Slomo</a:t>
            </a:r>
            <a:r>
              <a:rPr lang="hu-HU" altLang="hu-HU" sz="2200" i="1" dirty="0" smtClean="0"/>
              <a:t> </a:t>
            </a:r>
            <a:r>
              <a:rPr lang="hu-HU" altLang="hu-HU" sz="2200" i="1" dirty="0" err="1" smtClean="0"/>
              <a:t>Jiszraeli</a:t>
            </a:r>
            <a:r>
              <a:rPr lang="hu-HU" altLang="hu-HU" sz="2200" dirty="0" err="1" smtClean="0"/>
              <a:t>-vel</a:t>
            </a:r>
            <a:r>
              <a:rPr lang="hu-HU" altLang="hu-HU" sz="2200" dirty="0" smtClean="0"/>
              <a:t> (kb. 855-kb. 955, észak-afrikai orvos, </a:t>
            </a:r>
            <a:br>
              <a:rPr lang="hu-HU" altLang="hu-HU" sz="2200" dirty="0" smtClean="0"/>
            </a:br>
            <a:r>
              <a:rPr lang="hu-HU" altLang="hu-HU" sz="2200" dirty="0" smtClean="0"/>
              <a:t>és a kora-középkori </a:t>
            </a:r>
            <a:r>
              <a:rPr lang="hu-HU" altLang="hu-HU" sz="2200" dirty="0" err="1" smtClean="0"/>
              <a:t>neo-platonikus</a:t>
            </a:r>
            <a:r>
              <a:rPr lang="hu-HU" altLang="hu-HU" sz="2200" dirty="0" smtClean="0"/>
              <a:t> zsidó filozófia vezető alakja).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hu-HU" altLang="hu-HU" sz="1200" dirty="0" smtClean="0"/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Legismertebb műve: </a:t>
            </a:r>
            <a:r>
              <a:rPr lang="hu-HU" altLang="hu-HU" i="1" dirty="0" err="1" smtClean="0"/>
              <a:t>Jeszod</a:t>
            </a:r>
            <a:r>
              <a:rPr lang="hu-HU" altLang="hu-HU" i="1" dirty="0" smtClean="0"/>
              <a:t> </a:t>
            </a:r>
            <a:r>
              <a:rPr lang="hu-HU" altLang="hu-HU" i="1" dirty="0" err="1" smtClean="0"/>
              <a:t>olam</a:t>
            </a:r>
            <a:r>
              <a:rPr lang="hu-HU" altLang="hu-HU" i="1" dirty="0" smtClean="0"/>
              <a:t> </a:t>
            </a:r>
            <a:r>
              <a:rPr lang="hu-HU" altLang="hu-HU" dirty="0" smtClean="0"/>
              <a:t>– a középkori zsidó csillagászat egyik legfontosabb műve, a későbbi rabbik egyik fontos forrása csillagászati, naptári és kronológiai témákban, táblázatokkal.</a:t>
            </a:r>
            <a:br>
              <a:rPr lang="hu-HU" altLang="hu-HU" dirty="0" smtClean="0"/>
            </a:br>
            <a:r>
              <a:rPr lang="hu-HU" altLang="hu-HU" sz="1200" dirty="0" smtClean="0"/>
              <a:t/>
            </a:r>
            <a:br>
              <a:rPr lang="hu-HU" altLang="hu-HU" sz="1200" dirty="0" smtClean="0"/>
            </a:br>
            <a:r>
              <a:rPr lang="hu-HU" altLang="hu-HU" dirty="0" smtClean="0"/>
              <a:t>Valószínűleg a ROS (Rabbi Aser </a:t>
            </a:r>
            <a:r>
              <a:rPr lang="hu-HU" altLang="hu-HU" dirty="0" err="1" smtClean="0"/>
              <a:t>ben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Jehiel</a:t>
            </a:r>
            <a:r>
              <a:rPr lang="hu-HU" altLang="hu-HU" dirty="0" smtClean="0"/>
              <a:t>) kérésére írta 1310-ben.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hu-HU" altLang="hu-HU" sz="1200" dirty="0" smtClean="0"/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Kiadatlan kéziratok: </a:t>
            </a:r>
            <a:r>
              <a:rPr lang="hu-HU" altLang="hu-HU" i="1" dirty="0"/>
              <a:t>Saar </a:t>
            </a:r>
            <a:r>
              <a:rPr lang="hu-HU" altLang="hu-HU" i="1" dirty="0" err="1" smtClean="0"/>
              <a:t>ha-milluim</a:t>
            </a:r>
            <a:r>
              <a:rPr lang="hu-HU" altLang="hu-HU" i="1" dirty="0" smtClean="0"/>
              <a:t>, </a:t>
            </a:r>
            <a:br>
              <a:rPr lang="hu-HU" altLang="hu-HU" i="1" dirty="0" smtClean="0"/>
            </a:br>
            <a:r>
              <a:rPr lang="hu-HU" altLang="hu-HU" i="1" dirty="0" err="1" smtClean="0"/>
              <a:t>Saar</a:t>
            </a:r>
            <a:r>
              <a:rPr lang="hu-HU" altLang="hu-HU" i="1" dirty="0" smtClean="0"/>
              <a:t> </a:t>
            </a:r>
            <a:r>
              <a:rPr lang="hu-HU" altLang="hu-HU" i="1" dirty="0" err="1" smtClean="0"/>
              <a:t>ha-samajim</a:t>
            </a:r>
            <a:r>
              <a:rPr lang="hu-HU" altLang="hu-HU" i="1" dirty="0" smtClean="0"/>
              <a:t>						</a:t>
            </a:r>
            <a:r>
              <a:rPr lang="hu-HU" altLang="hu-HU" sz="2000" i="1" dirty="0" smtClean="0"/>
              <a:t> </a:t>
            </a:r>
            <a:r>
              <a:rPr lang="hu-HU" altLang="hu-HU" sz="2000" dirty="0" smtClean="0"/>
              <a:t>( -- </a:t>
            </a:r>
            <a:r>
              <a:rPr lang="hu-HU" altLang="hu-HU" sz="2000" dirty="0" err="1" smtClean="0"/>
              <a:t>v.ö</a:t>
            </a:r>
            <a:r>
              <a:rPr lang="hu-HU" altLang="hu-HU" sz="2000" dirty="0" smtClean="0"/>
              <a:t>. BT szakdolgozata, 2001)</a:t>
            </a: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31897107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35205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en-GB" altLang="hu-HU" dirty="0" err="1" smtClean="0"/>
              <a:t>Jic</a:t>
            </a:r>
            <a:r>
              <a:rPr lang="hu-HU" altLang="hu-HU" dirty="0"/>
              <a:t>ḥ</a:t>
            </a:r>
            <a:r>
              <a:rPr lang="en-GB" altLang="hu-HU" dirty="0" err="1" smtClean="0"/>
              <a:t>ak</a:t>
            </a:r>
            <a:r>
              <a:rPr lang="en-GB" altLang="hu-HU" dirty="0" smtClean="0"/>
              <a:t> </a:t>
            </a:r>
            <a:r>
              <a:rPr lang="en-GB" altLang="hu-HU" dirty="0" err="1"/>
              <a:t>Jiszraeli</a:t>
            </a:r>
            <a:r>
              <a:rPr lang="en-GB" altLang="hu-HU" dirty="0"/>
              <a:t>: </a:t>
            </a:r>
            <a:r>
              <a:rPr lang="en-GB" altLang="hu-HU" i="1" dirty="0"/>
              <a:t>Saar </a:t>
            </a:r>
            <a:r>
              <a:rPr lang="en-GB" altLang="hu-HU" i="1" dirty="0" err="1"/>
              <a:t>hasamajim</a:t>
            </a:r>
            <a:r>
              <a:rPr lang="en-GB" altLang="hu-HU" i="1" dirty="0"/>
              <a:t> </a:t>
            </a:r>
            <a:r>
              <a:rPr lang="en-GB" altLang="hu-HU" sz="2800" dirty="0"/>
              <a:t>(1. </a:t>
            </a:r>
            <a:r>
              <a:rPr lang="en-GB" altLang="hu-HU" sz="2800" dirty="0" err="1"/>
              <a:t>fejezet</a:t>
            </a:r>
            <a:r>
              <a:rPr lang="en-GB" altLang="hu-HU" sz="2800" dirty="0"/>
              <a:t>)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91440" tIns="22403" rIns="91440" bIns="45720" rtlCol="0">
            <a:normAutofit/>
          </a:bodyPr>
          <a:lstStyle/>
          <a:p>
            <a:pPr>
              <a:tabLst>
                <a:tab pos="370127" algn="l"/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540" dirty="0" smtClean="0"/>
              <a:t>A szakszókincs kialakításának a nehézségei:</a:t>
            </a:r>
          </a:p>
          <a:p>
            <a:pPr>
              <a:tabLst>
                <a:tab pos="370127" algn="l"/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hu-HU" altLang="hu-HU" sz="2400" dirty="0" smtClean="0"/>
          </a:p>
          <a:p>
            <a:pPr marL="0" indent="0" algn="r" rtl="1">
              <a:buNone/>
              <a:tabLst>
                <a:tab pos="370127" algn="l"/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e-IL" altLang="hu-HU" sz="2540" dirty="0" smtClean="0">
                <a:cs typeface="Arial" panose="020B0604020202020204" pitchFamily="34" charset="0"/>
              </a:rPr>
              <a:t>והגלגל השני מט' הגלגלים שמדרכו הוא סמוך לגלגל הלבנה המגלגל הכוכב הנקרא </a:t>
            </a:r>
            <a:r>
              <a:rPr lang="he-IL" altLang="hu-HU" sz="2540" dirty="0" err="1" smtClean="0">
                <a:cs typeface="Arial" panose="020B0604020202020204" pitchFamily="34" charset="0"/>
              </a:rPr>
              <a:t>בלשונינו</a:t>
            </a:r>
            <a:r>
              <a:rPr lang="he-IL" altLang="hu-HU" sz="2540" dirty="0" smtClean="0">
                <a:cs typeface="Arial" panose="020B0604020202020204" pitchFamily="34" charset="0"/>
              </a:rPr>
              <a:t> על דרך פרט כוכב ובלשון הגרי נקרא </a:t>
            </a:r>
            <a:r>
              <a:rPr lang="he-IL" altLang="hu-HU" sz="2540" dirty="0" err="1" smtClean="0">
                <a:cs typeface="Arial" panose="020B0604020202020204" pitchFamily="34" charset="0"/>
              </a:rPr>
              <a:t>עטארד</a:t>
            </a:r>
            <a:r>
              <a:rPr lang="he-IL" altLang="hu-HU" sz="2540" dirty="0" smtClean="0">
                <a:cs typeface="Arial" panose="020B0604020202020204" pitchFamily="34" charset="0"/>
              </a:rPr>
              <a:t> וכן יהיה שמו בספרי הזה</a:t>
            </a:r>
            <a:r>
              <a:rPr lang="he-IL" altLang="hu-HU" sz="2540" dirty="0" smtClean="0"/>
              <a:t>.</a:t>
            </a:r>
          </a:p>
          <a:p>
            <a:pPr>
              <a:tabLst>
                <a:tab pos="370127" algn="l"/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hu-HU" altLang="hu-HU" sz="2400" dirty="0" smtClean="0"/>
          </a:p>
          <a:p>
            <a:pPr marL="0" indent="0">
              <a:buNone/>
              <a:tabLst>
                <a:tab pos="370127" algn="l"/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540" dirty="0" smtClean="0"/>
              <a:t>És a második szféra a kilencből, amelynek pályája a legközelebb található a hold szférájához [= az első szféra], az, amelyik azt az égitestet [</a:t>
            </a:r>
            <a:r>
              <a:rPr lang="hu-HU" altLang="hu-HU" sz="2540" i="1" dirty="0" err="1" smtClean="0"/>
              <a:t>kokhav</a:t>
            </a:r>
            <a:r>
              <a:rPr lang="hu-HU" altLang="hu-HU" sz="2540" i="1" dirty="0" smtClean="0"/>
              <a:t>, '</a:t>
            </a:r>
            <a:r>
              <a:rPr lang="hu-HU" altLang="hu-HU" sz="2540" dirty="0" smtClean="0"/>
              <a:t>csillag'] görgeti, amelyiket a mi nyelvünkön [= héberül] egyszerűen </a:t>
            </a:r>
            <a:r>
              <a:rPr lang="hu-HU" altLang="hu-HU" sz="2540" i="1" dirty="0" smtClean="0"/>
              <a:t>csillagnak</a:t>
            </a:r>
            <a:r>
              <a:rPr lang="hu-HU" altLang="hu-HU" sz="2540" dirty="0" smtClean="0"/>
              <a:t> </a:t>
            </a:r>
            <a:r>
              <a:rPr lang="hu-HU" altLang="hu-HU" sz="2540" i="1" dirty="0" smtClean="0"/>
              <a:t>[</a:t>
            </a:r>
            <a:r>
              <a:rPr lang="hu-HU" altLang="hu-HU" sz="2540" i="1" dirty="0" err="1" smtClean="0"/>
              <a:t>kokhav</a:t>
            </a:r>
            <a:r>
              <a:rPr lang="hu-HU" altLang="hu-HU" sz="2540" i="1" dirty="0" smtClean="0"/>
              <a:t>]</a:t>
            </a:r>
            <a:r>
              <a:rPr lang="hu-HU" altLang="hu-HU" sz="2540" dirty="0" smtClean="0"/>
              <a:t> </a:t>
            </a:r>
            <a:r>
              <a:rPr lang="hu-HU" altLang="hu-HU" sz="2540" dirty="0" smtClean="0"/>
              <a:t>nevezzük</a:t>
            </a:r>
            <a:r>
              <a:rPr lang="hu-HU" altLang="hu-HU" sz="2540" dirty="0" smtClean="0"/>
              <a:t>, de amelyet arabul [</a:t>
            </a:r>
            <a:r>
              <a:rPr lang="hu-HU" altLang="hu-HU" sz="2540" dirty="0" err="1" smtClean="0"/>
              <a:t>Hagar</a:t>
            </a:r>
            <a:r>
              <a:rPr lang="hu-HU" altLang="hu-HU" sz="2540" dirty="0" smtClean="0"/>
              <a:t> nyelvén] </a:t>
            </a:r>
            <a:r>
              <a:rPr lang="hu-HU" altLang="hu-HU" sz="2540" i="1" dirty="0" smtClean="0"/>
              <a:t>ˁ</a:t>
            </a:r>
            <a:r>
              <a:rPr lang="hu-HU" altLang="hu-HU" sz="2540" i="1" dirty="0" err="1" smtClean="0"/>
              <a:t>uṯrid</a:t>
            </a:r>
            <a:r>
              <a:rPr lang="hu-HU" altLang="hu-HU" sz="2540" dirty="0" err="1" smtClean="0"/>
              <a:t>-nak</a:t>
            </a:r>
            <a:r>
              <a:rPr lang="hu-HU" altLang="hu-HU" sz="2540" dirty="0" smtClean="0"/>
              <a:t> [Merkúr] neveznek. És ez lesz a neve ebben a könyvemben.</a:t>
            </a:r>
            <a:endParaRPr lang="hu-HU" altLang="hu-HU" sz="2540" dirty="0"/>
          </a:p>
        </p:txBody>
      </p:sp>
    </p:spTree>
    <p:extLst>
      <p:ext uri="{BB962C8B-B14F-4D97-AF65-F5344CB8AC3E}">
        <p14:creationId xmlns:p14="http://schemas.microsoft.com/office/powerpoint/2010/main" val="2192611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35205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en-GB" altLang="hu-HU" dirty="0" err="1" smtClean="0"/>
              <a:t>Jic</a:t>
            </a:r>
            <a:r>
              <a:rPr lang="hu-HU" altLang="hu-HU" dirty="0"/>
              <a:t>ḥ</a:t>
            </a:r>
            <a:r>
              <a:rPr lang="en-GB" altLang="hu-HU" dirty="0" err="1" smtClean="0"/>
              <a:t>ak</a:t>
            </a:r>
            <a:r>
              <a:rPr lang="en-GB" altLang="hu-HU" dirty="0" smtClean="0"/>
              <a:t> </a:t>
            </a:r>
            <a:r>
              <a:rPr lang="en-GB" altLang="hu-HU" dirty="0" err="1"/>
              <a:t>Jiszraeli</a:t>
            </a:r>
            <a:r>
              <a:rPr lang="en-GB" altLang="hu-HU" dirty="0"/>
              <a:t>: </a:t>
            </a:r>
            <a:r>
              <a:rPr lang="en-GB" altLang="hu-HU" i="1" dirty="0"/>
              <a:t>Saar </a:t>
            </a:r>
            <a:r>
              <a:rPr lang="en-GB" altLang="hu-HU" i="1" dirty="0" err="1"/>
              <a:t>hasamajim</a:t>
            </a:r>
            <a:r>
              <a:rPr lang="en-GB" altLang="hu-HU" i="1" dirty="0"/>
              <a:t> </a:t>
            </a:r>
            <a:r>
              <a:rPr lang="en-GB" altLang="hu-HU" sz="2800" dirty="0"/>
              <a:t>(2. </a:t>
            </a:r>
            <a:r>
              <a:rPr lang="en-GB" altLang="hu-HU" sz="2800" dirty="0" err="1"/>
              <a:t>fejezet</a:t>
            </a:r>
            <a:r>
              <a:rPr lang="en-GB" altLang="hu-HU" sz="2800" dirty="0"/>
              <a:t>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22729" y="1825624"/>
            <a:ext cx="11577918" cy="4857563"/>
          </a:xfrm>
          <a:ln/>
        </p:spPr>
        <p:txBody>
          <a:bodyPr vert="horz" lIns="91440" tIns="22403" rIns="91440" bIns="45720" rtlCol="0">
            <a:normAutofit lnSpcReduction="10000"/>
          </a:bodyPr>
          <a:lstStyle/>
          <a:p>
            <a:pPr>
              <a:tabLst>
                <a:tab pos="370127" algn="l"/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540" dirty="0" smtClean="0"/>
              <a:t>Az elmaradhatatlan bibliaértelmezés:</a:t>
            </a:r>
          </a:p>
          <a:p>
            <a:pPr>
              <a:tabLst>
                <a:tab pos="370127" algn="l"/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hu-HU" altLang="hu-HU" sz="600" dirty="0" smtClean="0"/>
          </a:p>
          <a:p>
            <a:pPr marL="0" indent="0" algn="r" rtl="1">
              <a:buNone/>
              <a:tabLst>
                <a:tab pos="370127" algn="l"/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e-IL" altLang="hu-HU" sz="2540" dirty="0" smtClean="0">
                <a:cs typeface="Arial" panose="020B0604020202020204" pitchFamily="34" charset="0"/>
              </a:rPr>
              <a:t>הגלגל השמיני מט' הגלגלים שזכרנו בשער שעבר יקרא גלגל המזלות ובו הם תקועים שאר כוכבי השמים שאין</a:t>
            </a:r>
            <a:r>
              <a:rPr lang="he-IL" altLang="hu-HU" sz="2540" dirty="0" smtClean="0"/>
              <a:t> להם מספר ידוע.</a:t>
            </a:r>
            <a:r>
              <a:rPr lang="hu-HU" altLang="hu-HU" sz="2540" dirty="0" smtClean="0"/>
              <a:t>  </a:t>
            </a:r>
            <a:r>
              <a:rPr lang="he-IL" altLang="hu-HU" sz="2540" dirty="0" smtClean="0"/>
              <a:t>[...]</a:t>
            </a:r>
          </a:p>
          <a:p>
            <a:pPr marL="0" indent="0" algn="r" rtl="1">
              <a:buNone/>
              <a:tabLst>
                <a:tab pos="370127" algn="l"/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e-IL" altLang="hu-HU" sz="2540" dirty="0" smtClean="0">
                <a:cs typeface="Arial" panose="020B0604020202020204" pitchFamily="34" charset="0"/>
              </a:rPr>
              <a:t>והגלגל התשיעי מתשעת הגלגלים שזכרנו בשער שעבר והוא הגדול והעליון שבכולם הוא הנקרא בכמה מקומות מכתבי הקודש שמי השמים כמו שנאמר הן </a:t>
            </a:r>
            <a:r>
              <a:rPr lang="he-IL" altLang="hu-HU" sz="2540" dirty="0" err="1" smtClean="0">
                <a:cs typeface="Arial" panose="020B0604020202020204" pitchFamily="34" charset="0"/>
              </a:rPr>
              <a:t>ליי</a:t>
            </a:r>
            <a:r>
              <a:rPr lang="he-IL" altLang="hu-HU" sz="2540" dirty="0" smtClean="0">
                <a:cs typeface="Arial" panose="020B0604020202020204" pitchFamily="34" charset="0"/>
              </a:rPr>
              <a:t> </a:t>
            </a:r>
            <a:r>
              <a:rPr lang="he-IL" altLang="hu-HU" sz="2540" dirty="0" err="1" smtClean="0">
                <a:cs typeface="Arial" panose="020B0604020202020204" pitchFamily="34" charset="0"/>
              </a:rPr>
              <a:t>אלהיך</a:t>
            </a:r>
            <a:r>
              <a:rPr lang="he-IL" altLang="hu-HU" sz="2540" dirty="0" smtClean="0">
                <a:cs typeface="Arial" panose="020B0604020202020204" pitchFamily="34" charset="0"/>
              </a:rPr>
              <a:t> השמיים ושמי השמיים</a:t>
            </a:r>
            <a:r>
              <a:rPr lang="he-IL" altLang="hu-HU" sz="2540" dirty="0" smtClean="0"/>
              <a:t>.</a:t>
            </a:r>
          </a:p>
          <a:p>
            <a:pPr marL="0" indent="0">
              <a:buNone/>
              <a:tabLst>
                <a:tab pos="370127" algn="l"/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540" dirty="0" smtClean="0"/>
              <a:t>A nyolcadik szférát az előző fejezetben említett kilenc szféra közül a csillagok szférájának nevezik. Ehhez van rögzítve az ég többi csillaga, amelyek száma nem ismert. [</a:t>
            </a:r>
            <a:r>
              <a:rPr lang="hu-HU" altLang="hu-HU" sz="2540" dirty="0" err="1" smtClean="0"/>
              <a:t>V.ö</a:t>
            </a:r>
            <a:r>
              <a:rPr lang="hu-HU" altLang="hu-HU" sz="2540" dirty="0" smtClean="0"/>
              <a:t>. </a:t>
            </a:r>
            <a:r>
              <a:rPr lang="hu-HU" altLang="hu-HU" sz="2540" dirty="0" err="1" smtClean="0"/>
              <a:t>Gen</a:t>
            </a:r>
            <a:r>
              <a:rPr lang="hu-HU" altLang="hu-HU" sz="2540" dirty="0" smtClean="0"/>
              <a:t>. 15:5, 22:17, stb.: Ábrahám, mint </a:t>
            </a:r>
            <a:r>
              <a:rPr lang="hu-HU" altLang="hu-HU" sz="2540" dirty="0" smtClean="0"/>
              <a:t>az első </a:t>
            </a:r>
            <a:r>
              <a:rPr lang="hu-HU" altLang="hu-HU" sz="2540" dirty="0" smtClean="0"/>
              <a:t>csillagász?].   […]</a:t>
            </a:r>
          </a:p>
          <a:p>
            <a:pPr marL="0" indent="0">
              <a:buNone/>
              <a:tabLst>
                <a:tab pos="370127" algn="l"/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540" dirty="0" smtClean="0"/>
              <a:t>És a kilencedik szféra az előző fejezetben említett kilenc szféra közül a legnagyobb és legfelsőbb az összes között. Ezt nevezik a Szentírás néhány pontján “az egek egének”, amint meg van írva [</a:t>
            </a:r>
            <a:r>
              <a:rPr lang="hu-HU" altLang="hu-HU" sz="2540" dirty="0" err="1" smtClean="0"/>
              <a:t>Deut</a:t>
            </a:r>
            <a:r>
              <a:rPr lang="hu-HU" altLang="hu-HU" sz="2540" dirty="0" smtClean="0"/>
              <a:t>. 10:14]: “Íme, az Örökkévaló Istenedé az ég és az egek ege </a:t>
            </a:r>
            <a:br>
              <a:rPr lang="hu-HU" altLang="hu-HU" sz="2540" dirty="0" smtClean="0"/>
            </a:br>
            <a:r>
              <a:rPr lang="hu-HU" altLang="hu-HU" sz="2540" dirty="0" smtClean="0"/>
              <a:t>[a föld, és mind, ami benne van].”</a:t>
            </a:r>
            <a:endParaRPr lang="hu-HU" altLang="hu-HU" sz="2540" dirty="0"/>
          </a:p>
        </p:txBody>
      </p:sp>
    </p:spTree>
    <p:extLst>
      <p:ext uri="{BB962C8B-B14F-4D97-AF65-F5344CB8AC3E}">
        <p14:creationId xmlns:p14="http://schemas.microsoft.com/office/powerpoint/2010/main" val="3769663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Csillagászat, mint a </a:t>
            </a:r>
            <a:r>
              <a:rPr lang="hu-HU" dirty="0" err="1" smtClean="0"/>
              <a:t>halákha</a:t>
            </a:r>
            <a:r>
              <a:rPr lang="hu-HU" dirty="0" smtClean="0"/>
              <a:t> segédtudománya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1196918" cy="5059735"/>
          </a:xfrm>
        </p:spPr>
        <p:txBody>
          <a:bodyPr>
            <a:normAutofit/>
          </a:bodyPr>
          <a:lstStyle/>
          <a:p>
            <a:r>
              <a:rPr lang="hu-HU" dirty="0" smtClean="0"/>
              <a:t>Naptárszámítással és liturgiával kapcsolatos kérdések, például:</a:t>
            </a:r>
          </a:p>
          <a:p>
            <a:pPr lvl="1"/>
            <a:r>
              <a:rPr lang="hu-HU" dirty="0" err="1" smtClean="0"/>
              <a:t>Peszah</a:t>
            </a:r>
            <a:r>
              <a:rPr lang="hu-HU" dirty="0" smtClean="0"/>
              <a:t> = </a:t>
            </a:r>
            <a:r>
              <a:rPr lang="hu-HU" dirty="0" err="1" smtClean="0"/>
              <a:t>niszan</a:t>
            </a:r>
            <a:r>
              <a:rPr lang="hu-HU" dirty="0" smtClean="0"/>
              <a:t> 15 = a tavaszi napforduló utáni első holdtölte 	</a:t>
            </a:r>
            <a:r>
              <a:rPr lang="hu-HU" i="1" dirty="0" smtClean="0"/>
              <a:t>― elvileg</a:t>
            </a:r>
          </a:p>
          <a:p>
            <a:pPr lvl="1"/>
            <a:r>
              <a:rPr lang="hu-HU" dirty="0" smtClean="0"/>
              <a:t>Hónapok elseje: az újhold első láthatósága</a:t>
            </a:r>
            <a:r>
              <a:rPr lang="hu-HU" dirty="0"/>
              <a:t> </a:t>
            </a:r>
            <a:r>
              <a:rPr lang="hu-HU" dirty="0" smtClean="0"/>
              <a:t>			</a:t>
            </a:r>
            <a:r>
              <a:rPr lang="hu-HU" dirty="0"/>
              <a:t>	</a:t>
            </a:r>
            <a:r>
              <a:rPr lang="hu-HU" i="1" dirty="0"/>
              <a:t>― elvileg</a:t>
            </a:r>
            <a:endParaRPr lang="hu-HU" dirty="0" smtClean="0"/>
          </a:p>
          <a:p>
            <a:pPr lvl="1"/>
            <a:r>
              <a:rPr lang="hu-HU" i="1" dirty="0" err="1" smtClean="0"/>
              <a:t>Ve-ten</a:t>
            </a:r>
            <a:r>
              <a:rPr lang="hu-HU" i="1" dirty="0" smtClean="0"/>
              <a:t> </a:t>
            </a:r>
            <a:r>
              <a:rPr lang="hu-HU" i="1" dirty="0" err="1" smtClean="0"/>
              <a:t>tal</a:t>
            </a:r>
            <a:r>
              <a:rPr lang="hu-HU" i="1" dirty="0" smtClean="0"/>
              <a:t> </a:t>
            </a:r>
            <a:r>
              <a:rPr lang="hu-HU" i="1" dirty="0" err="1" smtClean="0"/>
              <a:t>u-matar</a:t>
            </a:r>
            <a:r>
              <a:rPr lang="hu-HU" dirty="0" smtClean="0"/>
              <a:t> betoldás az </a:t>
            </a:r>
            <a:r>
              <a:rPr lang="hu-HU" i="1" dirty="0" err="1" smtClean="0"/>
              <a:t>Amidá</a:t>
            </a:r>
            <a:r>
              <a:rPr lang="hu-HU" dirty="0" err="1" smtClean="0"/>
              <a:t>ban</a:t>
            </a:r>
            <a:r>
              <a:rPr lang="hu-HU" dirty="0" smtClean="0"/>
              <a:t> a diaszpórában:</a:t>
            </a:r>
            <a:br>
              <a:rPr lang="hu-HU" dirty="0" smtClean="0"/>
            </a:br>
            <a:r>
              <a:rPr lang="hu-HU" dirty="0" smtClean="0"/>
              <a:t>az őszi napforduló utáni 60. napon				</a:t>
            </a:r>
            <a:r>
              <a:rPr lang="hu-HU" dirty="0"/>
              <a:t> 	</a:t>
            </a:r>
            <a:r>
              <a:rPr lang="hu-HU" i="1" dirty="0"/>
              <a:t>― </a:t>
            </a:r>
            <a:r>
              <a:rPr lang="hu-HU" i="1" dirty="0" smtClean="0"/>
              <a:t>elvileg</a:t>
            </a:r>
          </a:p>
          <a:p>
            <a:pPr lvl="1"/>
            <a:r>
              <a:rPr lang="hu-HU" dirty="0" smtClean="0"/>
              <a:t>A napok (különösen szombat és ünnepnapok) kezdete és vége, imaidőpontok…</a:t>
            </a:r>
          </a:p>
          <a:p>
            <a:r>
              <a:rPr lang="hu-HU" i="1" dirty="0" err="1" smtClean="0"/>
              <a:t>Tekufa</a:t>
            </a:r>
            <a:r>
              <a:rPr lang="hu-HU" dirty="0" smtClean="0"/>
              <a:t> (</a:t>
            </a:r>
            <a:r>
              <a:rPr lang="he-IL" dirty="0" smtClean="0"/>
              <a:t>תקופה</a:t>
            </a:r>
            <a:r>
              <a:rPr lang="hu-HU" dirty="0" smtClean="0"/>
              <a:t>): téli és nyári napforduló, tavaszi és </a:t>
            </a:r>
            <a:r>
              <a:rPr lang="hu-HU" smtClean="0"/>
              <a:t>őszi </a:t>
            </a:r>
            <a:r>
              <a:rPr lang="hu-HU" smtClean="0"/>
              <a:t>napéjegyenlőség</a:t>
            </a:r>
            <a:endParaRPr lang="hu-HU" dirty="0" smtClean="0"/>
          </a:p>
          <a:p>
            <a:pPr lvl="1"/>
            <a:r>
              <a:rPr lang="hu-HU" i="1" dirty="0" err="1" smtClean="0"/>
              <a:t>Smuel-féle</a:t>
            </a:r>
            <a:r>
              <a:rPr lang="hu-HU" i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v.ö</a:t>
            </a:r>
            <a:r>
              <a:rPr lang="hu-HU" dirty="0" smtClean="0"/>
              <a:t>. </a:t>
            </a:r>
            <a:r>
              <a:rPr lang="hu-HU" i="1" dirty="0" smtClean="0"/>
              <a:t>Julián naptár</a:t>
            </a:r>
            <a:r>
              <a:rPr lang="hu-HU" dirty="0" smtClean="0"/>
              <a:t>): az év hossza 365 nap 6 óra, 	és ezt negyedeljük.</a:t>
            </a:r>
          </a:p>
          <a:p>
            <a:pPr lvl="1"/>
            <a:r>
              <a:rPr lang="hu-HU" i="1" dirty="0" err="1" smtClean="0"/>
              <a:t>Rav</a:t>
            </a:r>
            <a:r>
              <a:rPr lang="hu-HU" i="1" dirty="0" smtClean="0"/>
              <a:t> Ada-féle</a:t>
            </a:r>
            <a:r>
              <a:rPr lang="hu-HU" dirty="0" smtClean="0"/>
              <a:t>: az </a:t>
            </a:r>
            <a:r>
              <a:rPr lang="hu-HU" dirty="0"/>
              <a:t>év hossza 365 nap 5 óra 55 perc </a:t>
            </a:r>
            <a:r>
              <a:rPr lang="hu-HU" dirty="0" smtClean="0"/>
              <a:t>25 mp, 	és </a:t>
            </a:r>
            <a:r>
              <a:rPr lang="hu-HU" dirty="0"/>
              <a:t>ezt negyedeljük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Csillagászatilag pontos érték: 365 nap 5 óra 48 perc 45 mp, 	de </a:t>
            </a:r>
            <a:r>
              <a:rPr lang="hu-HU" i="1" dirty="0" smtClean="0"/>
              <a:t>nem</a:t>
            </a:r>
            <a:r>
              <a:rPr lang="hu-HU" dirty="0" smtClean="0"/>
              <a:t> negyedeljük.</a:t>
            </a:r>
          </a:p>
          <a:p>
            <a:pPr lvl="1"/>
            <a:r>
              <a:rPr lang="hu-HU" dirty="0" smtClean="0"/>
              <a:t>Idővel elcsúsznak egymáshoz képest, </a:t>
            </a:r>
            <a:r>
              <a:rPr lang="hu-HU" dirty="0" err="1" smtClean="0"/>
              <a:t>v.ö</a:t>
            </a:r>
            <a:r>
              <a:rPr lang="hu-HU" dirty="0" smtClean="0"/>
              <a:t>. XIII. Gergely-féle naptárreform (1582).</a:t>
            </a:r>
          </a:p>
          <a:p>
            <a:r>
              <a:rPr lang="hu-HU" dirty="0" smtClean="0"/>
              <a:t>Melyiket kell használni az egyes </a:t>
            </a:r>
            <a:r>
              <a:rPr lang="hu-HU" dirty="0" err="1" smtClean="0"/>
              <a:t>halákhikus</a:t>
            </a:r>
            <a:r>
              <a:rPr lang="hu-HU" dirty="0" smtClean="0"/>
              <a:t> kérdések kapcsán?</a:t>
            </a:r>
          </a:p>
        </p:txBody>
      </p:sp>
    </p:spTree>
    <p:extLst>
      <p:ext uri="{BB962C8B-B14F-4D97-AF65-F5344CB8AC3E}">
        <p14:creationId xmlns:p14="http://schemas.microsoft.com/office/powerpoint/2010/main" val="3612214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Nyelvészet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098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héber nyelvészet </a:t>
            </a:r>
            <a:r>
              <a:rPr lang="hu-HU" dirty="0" smtClean="0"/>
              <a:t>születése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8" y="1532965"/>
            <a:ext cx="11062449" cy="5150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Előzmény: nyelvészeti jellegű megjegyzések a rabbinikus irodalomban, valamint a </a:t>
            </a:r>
            <a:r>
              <a:rPr lang="hu-HU" dirty="0" err="1" smtClean="0"/>
              <a:t>maszoréták</a:t>
            </a:r>
            <a:r>
              <a:rPr lang="hu-HU" dirty="0" smtClean="0"/>
              <a:t> tevékenysége, mint „nyelvészet”.</a:t>
            </a:r>
          </a:p>
          <a:p>
            <a:r>
              <a:rPr lang="hu-HU" dirty="0" smtClean="0"/>
              <a:t>A </a:t>
            </a:r>
            <a:r>
              <a:rPr lang="hu-HU" dirty="0"/>
              <a:t>héber nyelvészet születésének három forrása</a:t>
            </a:r>
            <a:r>
              <a:rPr lang="hu-HU" dirty="0" smtClean="0"/>
              <a:t>:</a:t>
            </a:r>
          </a:p>
          <a:p>
            <a:pPr marL="363538" indent="0">
              <a:buNone/>
              <a:tabLst>
                <a:tab pos="363538" algn="l"/>
              </a:tabLst>
            </a:pPr>
            <a:r>
              <a:rPr lang="hu-HU" dirty="0"/>
              <a:t>- </a:t>
            </a:r>
            <a:r>
              <a:rPr lang="hu-HU" sz="2400" dirty="0" err="1"/>
              <a:t>Maszoréták</a:t>
            </a:r>
            <a:r>
              <a:rPr lang="hu-HU" sz="2400" dirty="0"/>
              <a:t> tevékenysége után rögzül a Héber Biblia vokalizált szövege.</a:t>
            </a:r>
          </a:p>
          <a:p>
            <a:pPr marL="363538" indent="0">
              <a:buNone/>
              <a:tabLst>
                <a:tab pos="363538" algn="l"/>
              </a:tabLst>
            </a:pPr>
            <a:r>
              <a:rPr lang="hu-HU" sz="2400" dirty="0"/>
              <a:t>- Arab nyelvészet a 8. századtól.</a:t>
            </a:r>
          </a:p>
          <a:p>
            <a:pPr marL="363538" indent="0">
              <a:buNone/>
              <a:tabLst>
                <a:tab pos="538163" algn="l"/>
              </a:tabLst>
            </a:pPr>
            <a:r>
              <a:rPr lang="hu-HU" sz="2400" dirty="0"/>
              <a:t>- </a:t>
            </a:r>
            <a:r>
              <a:rPr lang="hu-HU" sz="2400" dirty="0" err="1"/>
              <a:t>Karaita</a:t>
            </a:r>
            <a:r>
              <a:rPr lang="hu-HU" sz="2400" dirty="0"/>
              <a:t> mozgalommal való polémia a szöveg pontosabb vizsgálatára sarkall</a:t>
            </a:r>
            <a:r>
              <a:rPr lang="hu-HU" sz="2400" dirty="0" smtClean="0"/>
              <a:t>,</a:t>
            </a:r>
            <a:br>
              <a:rPr lang="hu-HU" sz="2400" dirty="0" smtClean="0"/>
            </a:br>
            <a:r>
              <a:rPr lang="hu-HU" sz="2400" dirty="0" smtClean="0"/>
              <a:t>	túllépve </a:t>
            </a:r>
            <a:r>
              <a:rPr lang="hu-HU" sz="2400" dirty="0"/>
              <a:t>a bevett, hagyományos értelmezéseken.</a:t>
            </a:r>
          </a:p>
          <a:p>
            <a:r>
              <a:rPr lang="hu-HU" dirty="0" smtClean="0"/>
              <a:t>Prototípusa </a:t>
            </a:r>
            <a:r>
              <a:rPr lang="hu-HU" dirty="0"/>
              <a:t>a zsidó irodalmi-szellemi tevékenység mozgatóerőinek:</a:t>
            </a:r>
          </a:p>
          <a:p>
            <a:pPr marL="444500" indent="0">
              <a:buNone/>
            </a:pPr>
            <a:r>
              <a:rPr lang="hu-HU" sz="2400" dirty="0"/>
              <a:t>- Belső változás, fejlődés hatása.</a:t>
            </a:r>
          </a:p>
          <a:p>
            <a:pPr marL="444500" indent="0">
              <a:buNone/>
            </a:pPr>
            <a:r>
              <a:rPr lang="hu-HU" sz="2400" dirty="0"/>
              <a:t>- A külvilágbeli </a:t>
            </a:r>
            <a:r>
              <a:rPr lang="hu-HU" sz="2400" dirty="0" smtClean="0"/>
              <a:t>új jelenségek hatása, átvétele.</a:t>
            </a:r>
            <a:endParaRPr lang="hu-HU" sz="2400" dirty="0"/>
          </a:p>
          <a:p>
            <a:pPr marL="444500" indent="0">
              <a:buNone/>
            </a:pPr>
            <a:r>
              <a:rPr lang="hu-HU" sz="2400" dirty="0"/>
              <a:t>- Külső vagy belső feszültségekre való reakció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8954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0" tIns="24689" rIns="0" bIns="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  <a:tab pos="8537387" algn="l"/>
                <a:tab pos="9194109" algn="l"/>
              </a:tabLst>
            </a:pPr>
            <a:r>
              <a:rPr lang="hu-HU" altLang="hu-HU" dirty="0" smtClean="0"/>
              <a:t>Tudományos paradigmák</a:t>
            </a:r>
            <a:endParaRPr lang="hu-HU" altLang="hu-HU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38199" y="1825624"/>
            <a:ext cx="11008659" cy="4830670"/>
          </a:xfrm>
          <a:ln/>
        </p:spPr>
        <p:txBody>
          <a:bodyPr vert="horz" lIns="0" tIns="38406" rIns="0" bIns="0" rtlCol="0">
            <a:normAutofit fontScale="92500" lnSpcReduction="20000"/>
          </a:bodyPr>
          <a:lstStyle/>
          <a:p>
            <a:pPr marL="391729" indent="-293797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  <a:tab pos="8537387" algn="l"/>
                <a:tab pos="9194109" algn="l"/>
              </a:tabLst>
            </a:pPr>
            <a:r>
              <a:rPr lang="hu-HU" altLang="hu-HU" dirty="0" err="1" smtClean="0"/>
              <a:t>Shneider</a:t>
            </a:r>
            <a:r>
              <a:rPr lang="hu-HU" altLang="hu-HU" dirty="0" smtClean="0"/>
              <a:t>, Alexander M. “</a:t>
            </a:r>
            <a:r>
              <a:rPr lang="hu-HU" altLang="hu-HU" dirty="0" err="1" smtClean="0"/>
              <a:t>Four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stages</a:t>
            </a:r>
            <a:r>
              <a:rPr lang="hu-HU" altLang="hu-HU" dirty="0" smtClean="0"/>
              <a:t> of a </a:t>
            </a:r>
            <a:r>
              <a:rPr lang="hu-HU" altLang="hu-HU" dirty="0" err="1" smtClean="0"/>
              <a:t>scientific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discipline</a:t>
            </a:r>
            <a:r>
              <a:rPr lang="hu-HU" altLang="hu-HU" dirty="0" smtClean="0"/>
              <a:t>; </a:t>
            </a:r>
            <a:r>
              <a:rPr lang="hu-HU" altLang="hu-HU" dirty="0" err="1" smtClean="0"/>
              <a:t>four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types</a:t>
            </a:r>
            <a:r>
              <a:rPr lang="hu-HU" altLang="hu-HU" dirty="0" smtClean="0"/>
              <a:t> of </a:t>
            </a:r>
            <a:r>
              <a:rPr lang="hu-HU" altLang="hu-HU" dirty="0" err="1" smtClean="0"/>
              <a:t>scientist</a:t>
            </a:r>
            <a:r>
              <a:rPr lang="hu-HU" altLang="hu-HU" dirty="0" smtClean="0"/>
              <a:t>.” </a:t>
            </a:r>
            <a:r>
              <a:rPr lang="hu-HU" altLang="hu-HU" i="1" dirty="0" err="1" smtClean="0"/>
              <a:t>Trends</a:t>
            </a:r>
            <a:r>
              <a:rPr lang="hu-HU" altLang="hu-HU" i="1" dirty="0" smtClean="0"/>
              <a:t> </a:t>
            </a:r>
            <a:r>
              <a:rPr lang="hu-HU" altLang="hu-HU" i="1" dirty="0" err="1" smtClean="0"/>
              <a:t>in</a:t>
            </a:r>
            <a:r>
              <a:rPr lang="hu-HU" altLang="hu-HU" i="1" dirty="0" smtClean="0"/>
              <a:t> </a:t>
            </a:r>
            <a:r>
              <a:rPr lang="hu-HU" altLang="hu-HU" i="1" dirty="0" err="1" smtClean="0"/>
              <a:t>Biochemical</a:t>
            </a:r>
            <a:r>
              <a:rPr lang="hu-HU" altLang="hu-HU" i="1" dirty="0" smtClean="0"/>
              <a:t> </a:t>
            </a:r>
            <a:r>
              <a:rPr lang="hu-HU" altLang="hu-HU" i="1" dirty="0" err="1" smtClean="0"/>
              <a:t>Sciences</a:t>
            </a:r>
            <a:r>
              <a:rPr lang="hu-HU" altLang="hu-HU" dirty="0" smtClean="0"/>
              <a:t> 34.5 (2009): 217-223.</a:t>
            </a:r>
          </a:p>
          <a:p>
            <a:pPr marL="391729" indent="-293797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  <a:tab pos="8537387" algn="l"/>
                <a:tab pos="9194109" algn="l"/>
              </a:tabLst>
            </a:pPr>
            <a:endParaRPr lang="hu-HU" altLang="hu-HU" sz="1300" dirty="0" smtClean="0"/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  <a:tab pos="8537387" algn="l"/>
                <a:tab pos="9194109" algn="l"/>
              </a:tabLst>
            </a:pPr>
            <a:r>
              <a:rPr lang="hu-HU" altLang="hu-HU" sz="2600" u="sng" dirty="0" smtClean="0"/>
              <a:t>Első korszak:</a:t>
            </a:r>
            <a:r>
              <a:rPr lang="hu-HU" altLang="hu-HU" sz="2600" dirty="0" smtClean="0"/>
              <a:t> a kutatók új adatokkal, jelenségekkel kezdenek el foglalkozni. </a:t>
            </a:r>
            <a:br>
              <a:rPr lang="hu-HU" altLang="hu-HU" sz="2600" dirty="0" smtClean="0"/>
            </a:br>
            <a:r>
              <a:rPr lang="hu-HU" altLang="hu-HU" sz="2600" dirty="0" smtClean="0"/>
              <a:t>(A mi esetünkben: az arab után a héber nyelvvel). </a:t>
            </a:r>
            <a:br>
              <a:rPr lang="hu-HU" altLang="hu-HU" sz="2600" dirty="0" smtClean="0"/>
            </a:br>
            <a:r>
              <a:rPr lang="hu-HU" altLang="hu-HU" sz="2600" dirty="0" smtClean="0"/>
              <a:t>Szakszókincs kialakítása a jelenség leírására, de még nem találták meg </a:t>
            </a:r>
            <a:br>
              <a:rPr lang="hu-HU" altLang="hu-HU" sz="2600" dirty="0" smtClean="0"/>
            </a:br>
            <a:r>
              <a:rPr lang="hu-HU" altLang="hu-HU" sz="2600" dirty="0" smtClean="0"/>
              <a:t>a téma igazán sikeres kezeléséhez szükséges keretet.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  <a:tab pos="8537387" algn="l"/>
                <a:tab pos="9194109" algn="l"/>
              </a:tabLst>
            </a:pPr>
            <a:r>
              <a:rPr lang="hu-HU" altLang="hu-HU" sz="2600" u="sng" dirty="0" smtClean="0"/>
              <a:t>Második korszak:</a:t>
            </a:r>
            <a:r>
              <a:rPr lang="hu-HU" altLang="hu-HU" sz="2600" dirty="0" smtClean="0"/>
              <a:t> A sikeres leíráshoz, értelmezéshez szükséges eszköztár, fogalmi rendszer, módszerek kialakítása – egy paradigma születése. </a:t>
            </a:r>
            <a:r>
              <a:rPr lang="hu-HU" altLang="hu-HU" sz="2600" dirty="0"/>
              <a:t/>
            </a:r>
            <a:br>
              <a:rPr lang="hu-HU" altLang="hu-HU" sz="2600" dirty="0"/>
            </a:br>
            <a:r>
              <a:rPr lang="hu-HU" altLang="hu-HU" sz="2600" dirty="0" smtClean="0"/>
              <a:t>(Esetünkben: a három gyökbetűk elmélete.)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  <a:tab pos="8537387" algn="l"/>
                <a:tab pos="9194109" algn="l"/>
              </a:tabLst>
            </a:pPr>
            <a:r>
              <a:rPr lang="hu-HU" altLang="hu-HU" sz="2600" u="sng" dirty="0" smtClean="0"/>
              <a:t>Harmadik korszak:</a:t>
            </a:r>
            <a:r>
              <a:rPr lang="hu-HU" altLang="hu-HU" sz="2600" dirty="0" smtClean="0"/>
              <a:t> Az új paradigma alkalmazása, a részletek kidolgozása.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  <a:tab pos="8537387" algn="l"/>
                <a:tab pos="9194109" algn="l"/>
              </a:tabLst>
            </a:pPr>
            <a:r>
              <a:rPr lang="hu-HU" altLang="hu-HU" sz="2600" u="sng" dirty="0" smtClean="0"/>
              <a:t>Negyedik korszak:</a:t>
            </a:r>
            <a:r>
              <a:rPr lang="hu-HU" altLang="hu-HU" sz="2600" dirty="0" smtClean="0"/>
              <a:t> a kialakult tudás továbbadása, egyre kiforrottabb formában, </a:t>
            </a:r>
            <a:br>
              <a:rPr lang="hu-HU" altLang="hu-HU" sz="2600" dirty="0" smtClean="0"/>
            </a:br>
            <a:r>
              <a:rPr lang="hu-HU" altLang="hu-HU" sz="2600" dirty="0" smtClean="0"/>
              <a:t>egyre letisztultabb szemléletű tankönyvek születése. </a:t>
            </a:r>
            <a:br>
              <a:rPr lang="hu-HU" altLang="hu-HU" sz="2600" dirty="0" smtClean="0"/>
            </a:br>
            <a:r>
              <a:rPr lang="hu-HU" altLang="hu-HU" sz="2600" dirty="0" smtClean="0"/>
              <a:t>Új tudás már nem igazán jön létre, de </a:t>
            </a:r>
            <a:r>
              <a:rPr lang="hu-HU" altLang="hu-HU" sz="2600" dirty="0" smtClean="0"/>
              <a:t>a </a:t>
            </a:r>
            <a:r>
              <a:rPr lang="hu-HU" altLang="hu-HU" sz="2600" dirty="0" smtClean="0"/>
              <a:t>megszerzett tudás megemésztése, újragondolása hozzájárulhat új paradigmák létrejöttéhez.</a:t>
            </a:r>
            <a:endParaRPr lang="hu-HU" altLang="hu-HU" sz="2600" dirty="0"/>
          </a:p>
        </p:txBody>
      </p:sp>
    </p:spTree>
    <p:extLst>
      <p:ext uri="{BB962C8B-B14F-4D97-AF65-F5344CB8AC3E}">
        <p14:creationId xmlns:p14="http://schemas.microsoft.com/office/powerpoint/2010/main" val="3419012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Nyelvészet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1237259" cy="4351338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 smtClean="0"/>
              <a:t>(Négy korszak az </a:t>
            </a:r>
            <a:r>
              <a:rPr lang="hu-HU" sz="2000" i="1" dirty="0" smtClean="0"/>
              <a:t>Encyclopaedia </a:t>
            </a:r>
            <a:r>
              <a:rPr lang="hu-HU" sz="2000" i="1" dirty="0" err="1" smtClean="0"/>
              <a:t>Judaica</a:t>
            </a:r>
            <a:r>
              <a:rPr lang="hu-HU" sz="2000" dirty="0" smtClean="0"/>
              <a:t> alapján.)</a:t>
            </a:r>
          </a:p>
          <a:p>
            <a:pPr marL="0" indent="0">
              <a:buNone/>
            </a:pPr>
            <a:endParaRPr lang="hu-HU" sz="2000" dirty="0" smtClean="0"/>
          </a:p>
          <a:p>
            <a:r>
              <a:rPr lang="hu-HU" dirty="0" smtClean="0"/>
              <a:t>1. korszak: „korai próbálkozások” a 10. századig</a:t>
            </a:r>
          </a:p>
          <a:p>
            <a:r>
              <a:rPr lang="hu-HU" dirty="0" smtClean="0"/>
              <a:t>2. korszak: „kreatív korszak” </a:t>
            </a:r>
            <a:r>
              <a:rPr lang="hu-HU" dirty="0" smtClean="0"/>
              <a:t>a </a:t>
            </a:r>
            <a:r>
              <a:rPr lang="hu-HU" dirty="0" smtClean="0"/>
              <a:t>11-12. században</a:t>
            </a:r>
          </a:p>
          <a:p>
            <a:r>
              <a:rPr lang="hu-HU" dirty="0" smtClean="0"/>
              <a:t>3. korszak: „elterjedés” </a:t>
            </a:r>
            <a:r>
              <a:rPr lang="hu-HU" dirty="0" smtClean="0"/>
              <a:t>	a </a:t>
            </a:r>
            <a:r>
              <a:rPr lang="hu-HU" dirty="0" smtClean="0"/>
              <a:t>12. század közepétől a 13. század közepéig</a:t>
            </a:r>
          </a:p>
          <a:p>
            <a:r>
              <a:rPr lang="hu-HU" dirty="0" smtClean="0"/>
              <a:t>4. korszak: „megnyugvás” </a:t>
            </a:r>
            <a:r>
              <a:rPr lang="hu-HU" dirty="0" smtClean="0"/>
              <a:t>a </a:t>
            </a:r>
            <a:r>
              <a:rPr lang="hu-HU" dirty="0" smtClean="0"/>
              <a:t>16. század közepéig</a:t>
            </a:r>
          </a:p>
        </p:txBody>
      </p:sp>
    </p:spTree>
    <p:extLst>
      <p:ext uri="{BB962C8B-B14F-4D97-AF65-F5344CB8AC3E}">
        <p14:creationId xmlns:p14="http://schemas.microsoft.com/office/powerpoint/2010/main" val="38832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  <a:tab pos="8537387" algn="l"/>
                <a:tab pos="9194109" algn="l"/>
              </a:tabLst>
            </a:pPr>
            <a:r>
              <a:rPr lang="hu-HU" altLang="hu-HU" sz="3992" dirty="0" smtClean="0">
                <a:latin typeface="Calibri Light" panose="020F0302020204030204" pitchFamily="34" charset="0"/>
              </a:rPr>
              <a:t>Nyelvészet: egy tudományos paradigma születése</a:t>
            </a:r>
            <a:endParaRPr lang="hu-HU" altLang="hu-HU" sz="3992" dirty="0">
              <a:latin typeface="Calibri Light" panose="020F0302020204030204" pitchFamily="34" charset="0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38200" y="1586754"/>
            <a:ext cx="11223812" cy="5042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0000"/>
              </a:lnSpc>
              <a:spcAft>
                <a:spcPts val="1293"/>
              </a:spcAft>
            </a:pPr>
            <a:r>
              <a:rPr lang="hu-HU" altLang="hu-HU" sz="1814" dirty="0" smtClean="0">
                <a:latin typeface="Calibri" panose="020F0502020204030204" pitchFamily="34" charset="0"/>
              </a:rPr>
              <a:t>(Négy korszak az </a:t>
            </a:r>
            <a:r>
              <a:rPr lang="hu-HU" altLang="hu-HU" sz="1814" i="1" dirty="0" smtClean="0">
                <a:latin typeface="Calibri" panose="020F0502020204030204" pitchFamily="34" charset="0"/>
              </a:rPr>
              <a:t>Encyclopaedia </a:t>
            </a:r>
            <a:r>
              <a:rPr lang="hu-HU" altLang="hu-HU" sz="1814" i="1" dirty="0" err="1" smtClean="0">
                <a:latin typeface="Calibri" panose="020F0502020204030204" pitchFamily="34" charset="0"/>
              </a:rPr>
              <a:t>Judaica</a:t>
            </a:r>
            <a:r>
              <a:rPr lang="hu-HU" altLang="hu-HU" sz="1814" dirty="0" smtClean="0">
                <a:latin typeface="Calibri" panose="020F0502020204030204" pitchFamily="34" charset="0"/>
              </a:rPr>
              <a:t> alapján.)</a:t>
            </a:r>
          </a:p>
          <a:p>
            <a:pPr>
              <a:lnSpc>
                <a:spcPct val="90000"/>
              </a:lnSpc>
              <a:spcAft>
                <a:spcPts val="1293"/>
              </a:spcAft>
            </a:pPr>
            <a:r>
              <a:rPr lang="hu-HU" altLang="hu-HU" sz="2800" u="sng" dirty="0" smtClean="0">
                <a:latin typeface="Calibri" panose="020F0502020204030204" pitchFamily="34" charset="0"/>
              </a:rPr>
              <a:t>1. korszak:</a:t>
            </a:r>
            <a:r>
              <a:rPr lang="hu-HU" altLang="hu-HU" sz="2800" dirty="0" smtClean="0">
                <a:latin typeface="Calibri" panose="020F0502020204030204" pitchFamily="34" charset="0"/>
              </a:rPr>
              <a:t> „korai próbálkozások” a 10. század</a:t>
            </a:r>
          </a:p>
          <a:p>
            <a:pPr>
              <a:lnSpc>
                <a:spcPct val="90000"/>
              </a:lnSpc>
              <a:spcAft>
                <a:spcPts val="1293"/>
              </a:spcAft>
            </a:pPr>
            <a:r>
              <a:rPr lang="hu-HU" altLang="hu-HU" sz="2400" dirty="0" smtClean="0">
                <a:latin typeface="Calibri" panose="020F0502020204030204" pitchFamily="34" charset="0"/>
              </a:rPr>
              <a:t>1a: Arabul, a Közel-Keleten és Észak-Afrikában: </a:t>
            </a:r>
            <a:br>
              <a:rPr lang="hu-HU" altLang="hu-HU" sz="2400" dirty="0" smtClean="0">
                <a:latin typeface="Calibri" panose="020F0502020204030204" pitchFamily="34" charset="0"/>
              </a:rPr>
            </a:br>
            <a:r>
              <a:rPr lang="hu-HU" altLang="hu-HU" sz="2400" dirty="0" smtClean="0">
                <a:latin typeface="Calibri" panose="020F0502020204030204" pitchFamily="34" charset="0"/>
              </a:rPr>
              <a:t>pl. </a:t>
            </a:r>
            <a:r>
              <a:rPr lang="hu-HU" altLang="hu-HU" sz="2400" u="sng" dirty="0" err="1" smtClean="0">
                <a:latin typeface="Calibri" panose="020F0502020204030204" pitchFamily="34" charset="0"/>
              </a:rPr>
              <a:t>Szaadja</a:t>
            </a:r>
            <a:r>
              <a:rPr lang="hu-HU" altLang="hu-HU" sz="2400" u="sng" dirty="0" smtClean="0">
                <a:latin typeface="Calibri" panose="020F0502020204030204" pitchFamily="34" charset="0"/>
              </a:rPr>
              <a:t> </a:t>
            </a:r>
            <a:r>
              <a:rPr lang="hu-HU" altLang="hu-HU" sz="2400" u="sng" dirty="0" err="1" smtClean="0">
                <a:latin typeface="Calibri" panose="020F0502020204030204" pitchFamily="34" charset="0"/>
              </a:rPr>
              <a:t>gáon</a:t>
            </a:r>
            <a:r>
              <a:rPr lang="hu-HU" altLang="hu-HU" sz="2400" dirty="0" smtClean="0">
                <a:latin typeface="Calibri" panose="020F0502020204030204" pitchFamily="34" charset="0"/>
              </a:rPr>
              <a:t> (</a:t>
            </a:r>
            <a:r>
              <a:rPr lang="hu-HU" altLang="hu-HU" sz="2400" i="1" dirty="0" err="1" smtClean="0">
                <a:latin typeface="Calibri" panose="020F0502020204030204" pitchFamily="34" charset="0"/>
              </a:rPr>
              <a:t>Agron</a:t>
            </a:r>
            <a:r>
              <a:rPr lang="hu-HU" altLang="hu-HU" sz="2400" dirty="0" smtClean="0">
                <a:latin typeface="Calibri" panose="020F0502020204030204" pitchFamily="34" charset="0"/>
              </a:rPr>
              <a:t> – szótár, </a:t>
            </a:r>
            <a:r>
              <a:rPr lang="hu-HU" altLang="hu-HU" sz="2400" i="1" dirty="0" err="1" smtClean="0">
                <a:latin typeface="Calibri" panose="020F0502020204030204" pitchFamily="34" charset="0"/>
              </a:rPr>
              <a:t>Kutub</a:t>
            </a:r>
            <a:r>
              <a:rPr lang="hu-HU" altLang="hu-HU" sz="2400" i="1" dirty="0" smtClean="0">
                <a:latin typeface="Calibri" panose="020F0502020204030204" pitchFamily="34" charset="0"/>
              </a:rPr>
              <a:t> </a:t>
            </a:r>
            <a:r>
              <a:rPr lang="hu-HU" altLang="hu-HU" sz="2400" i="1" dirty="0" err="1" smtClean="0">
                <a:latin typeface="Calibri" panose="020F0502020204030204" pitchFamily="34" charset="0"/>
              </a:rPr>
              <a:t>al-Lugha</a:t>
            </a:r>
            <a:r>
              <a:rPr lang="hu-HU" altLang="hu-HU" sz="2400" dirty="0" smtClean="0">
                <a:latin typeface="Calibri" panose="020F0502020204030204" pitchFamily="34" charset="0"/>
              </a:rPr>
              <a:t> – nyelvtan, stb.). </a:t>
            </a:r>
            <a:br>
              <a:rPr lang="hu-HU" altLang="hu-HU" sz="2400" dirty="0" smtClean="0">
                <a:latin typeface="Calibri" panose="020F0502020204030204" pitchFamily="34" charset="0"/>
              </a:rPr>
            </a:br>
            <a:r>
              <a:rPr lang="hu-HU" altLang="hu-HU" sz="2400" dirty="0" err="1" smtClean="0">
                <a:latin typeface="Calibri" panose="020F0502020204030204" pitchFamily="34" charset="0"/>
              </a:rPr>
              <a:t>Héber-arab-arámi</a:t>
            </a:r>
            <a:r>
              <a:rPr lang="hu-HU" altLang="hu-HU" sz="2400" dirty="0" smtClean="0">
                <a:latin typeface="Calibri" panose="020F0502020204030204" pitchFamily="34" charset="0"/>
              </a:rPr>
              <a:t> összehasonlítások.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Karaita</a:t>
            </a:r>
            <a:r>
              <a:rPr lang="hu-HU" altLang="hu-HU" sz="2400" dirty="0" smtClean="0">
                <a:latin typeface="Calibri" panose="020F0502020204030204" pitchFamily="34" charset="0"/>
              </a:rPr>
              <a:t> nyelvészek és a velük való polémia hatása </a:t>
            </a:r>
            <a:br>
              <a:rPr lang="hu-HU" altLang="hu-HU" sz="2400" dirty="0" smtClean="0">
                <a:latin typeface="Calibri" panose="020F0502020204030204" pitchFamily="34" charset="0"/>
              </a:rPr>
            </a:br>
            <a:r>
              <a:rPr lang="hu-HU" altLang="hu-HU" sz="2400" dirty="0" smtClean="0">
                <a:latin typeface="Calibri" panose="020F0502020204030204" pitchFamily="34" charset="0"/>
              </a:rPr>
              <a:t>a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rabbanita</a:t>
            </a:r>
            <a:r>
              <a:rPr lang="hu-HU" altLang="hu-HU" sz="2400" dirty="0" smtClean="0">
                <a:latin typeface="Calibri" panose="020F0502020204030204" pitchFamily="34" charset="0"/>
              </a:rPr>
              <a:t> nyelvészetre. Arabul íródott művek, és ha nem fordítják le héberre, akkor később kis hatás, a 19. századi újrafelfedezésig többségük feledésbe merült.</a:t>
            </a:r>
          </a:p>
          <a:p>
            <a:pPr>
              <a:lnSpc>
                <a:spcPct val="90000"/>
              </a:lnSpc>
              <a:spcAft>
                <a:spcPts val="1293"/>
              </a:spcAft>
            </a:pPr>
            <a:r>
              <a:rPr lang="hu-HU" altLang="hu-HU" sz="2400" dirty="0" smtClean="0">
                <a:latin typeface="Calibri" panose="020F0502020204030204" pitchFamily="34" charset="0"/>
              </a:rPr>
              <a:t>1b: Később Spanyolországban, héberül: </a:t>
            </a:r>
            <a:r>
              <a:rPr lang="hu-HU" altLang="hu-HU" sz="2400" u="sng" dirty="0" err="1" smtClean="0">
                <a:latin typeface="Calibri" panose="020F0502020204030204" pitchFamily="34" charset="0"/>
              </a:rPr>
              <a:t>Menahem</a:t>
            </a:r>
            <a:r>
              <a:rPr lang="hu-HU" altLang="hu-HU" sz="2400" u="sng" dirty="0" smtClean="0">
                <a:latin typeface="Calibri" panose="020F0502020204030204" pitchFamily="34" charset="0"/>
              </a:rPr>
              <a:t> </a:t>
            </a:r>
            <a:r>
              <a:rPr lang="hu-HU" altLang="hu-HU" sz="2400" u="sng" dirty="0" err="1" smtClean="0">
                <a:latin typeface="Calibri" panose="020F0502020204030204" pitchFamily="34" charset="0"/>
              </a:rPr>
              <a:t>ibn</a:t>
            </a:r>
            <a:r>
              <a:rPr lang="hu-HU" altLang="hu-HU" sz="2400" u="sng" dirty="0" smtClean="0">
                <a:latin typeface="Calibri" panose="020F0502020204030204" pitchFamily="34" charset="0"/>
              </a:rPr>
              <a:t> </a:t>
            </a:r>
            <a:r>
              <a:rPr lang="hu-HU" altLang="hu-HU" sz="2400" u="sng" dirty="0" err="1" smtClean="0">
                <a:latin typeface="Calibri" panose="020F0502020204030204" pitchFamily="34" charset="0"/>
              </a:rPr>
              <a:t>Szaruq</a:t>
            </a:r>
            <a:r>
              <a:rPr lang="hu-HU" altLang="hu-HU" sz="2400" dirty="0" smtClean="0">
                <a:latin typeface="Calibri" panose="020F0502020204030204" pitchFamily="34" charset="0"/>
              </a:rPr>
              <a:t>: </a:t>
            </a:r>
            <a:r>
              <a:rPr lang="hu-HU" altLang="hu-HU" sz="2400" i="1" dirty="0" err="1">
                <a:latin typeface="Calibri" panose="020F0502020204030204" pitchFamily="34" charset="0"/>
              </a:rPr>
              <a:t>Maḥberet</a:t>
            </a:r>
            <a:r>
              <a:rPr lang="hu-HU" altLang="hu-HU" sz="2400" i="1" dirty="0">
                <a:latin typeface="Calibri" panose="020F0502020204030204" pitchFamily="34" charset="0"/>
              </a:rPr>
              <a:t> </a:t>
            </a:r>
            <a:r>
              <a:rPr lang="hu-HU" altLang="hu-HU" sz="2400" dirty="0" smtClean="0">
                <a:latin typeface="Calibri" panose="020F0502020204030204" pitchFamily="34" charset="0"/>
              </a:rPr>
              <a:t>(első teljes héberül írt bibliai héber és arámi szótár → hatás az arab világon kívül is, </a:t>
            </a:r>
            <a:br>
              <a:rPr lang="hu-HU" altLang="hu-HU" sz="2400" dirty="0" smtClean="0">
                <a:latin typeface="Calibri" panose="020F0502020204030204" pitchFamily="34" charset="0"/>
              </a:rPr>
            </a:br>
            <a:r>
              <a:rPr lang="hu-HU" altLang="hu-HU" sz="2400" dirty="0" smtClean="0">
                <a:latin typeface="Calibri" panose="020F0502020204030204" pitchFamily="34" charset="0"/>
              </a:rPr>
              <a:t>pl.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Rasi</a:t>
            </a:r>
            <a:r>
              <a:rPr lang="hu-HU" altLang="hu-HU" sz="2400" dirty="0" smtClean="0">
                <a:latin typeface="Calibri" panose="020F0502020204030204" pitchFamily="34" charset="0"/>
              </a:rPr>
              <a:t>;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Dunas</a:t>
            </a:r>
            <a:r>
              <a:rPr lang="hu-HU" altLang="hu-HU" sz="2400" dirty="0" smtClean="0">
                <a:latin typeface="Calibri" panose="020F0502020204030204" pitchFamily="34" charset="0"/>
              </a:rPr>
              <a:t>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ben</a:t>
            </a:r>
            <a:r>
              <a:rPr lang="hu-HU" altLang="hu-HU" sz="2400" dirty="0" smtClean="0">
                <a:latin typeface="Calibri" panose="020F0502020204030204" pitchFamily="34" charset="0"/>
              </a:rPr>
              <a:t>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Labrat</a:t>
            </a:r>
            <a:r>
              <a:rPr lang="hu-HU" altLang="hu-HU" sz="2400" dirty="0" smtClean="0">
                <a:latin typeface="Calibri" panose="020F0502020204030204" pitchFamily="34" charset="0"/>
              </a:rPr>
              <a:t> kritikája, és a tanítványok között viták </a:t>
            </a:r>
            <a:r>
              <a:rPr lang="hu-HU" altLang="hu-HU" sz="2400" dirty="0" smtClean="0">
                <a:latin typeface="Calibri" panose="020F0502020204030204" pitchFamily="34" charset="0"/>
              </a:rPr>
              <a:t>alapja).</a:t>
            </a:r>
            <a:endParaRPr lang="hu-HU" altLang="hu-HU" sz="24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1293"/>
              </a:spcAft>
            </a:pPr>
            <a:r>
              <a:rPr lang="hu-HU" altLang="hu-HU" sz="2400" u="sng" dirty="0" err="1" smtClean="0">
                <a:latin typeface="Calibri" panose="020F0502020204030204" pitchFamily="34" charset="0"/>
              </a:rPr>
              <a:t>Dunas</a:t>
            </a:r>
            <a:r>
              <a:rPr lang="hu-HU" altLang="hu-HU" sz="2400" u="sng" dirty="0" smtClean="0">
                <a:latin typeface="Calibri" panose="020F0502020204030204" pitchFamily="34" charset="0"/>
              </a:rPr>
              <a:t> </a:t>
            </a:r>
            <a:r>
              <a:rPr lang="hu-HU" altLang="hu-HU" sz="2400" u="sng" dirty="0" err="1" smtClean="0">
                <a:latin typeface="Calibri" panose="020F0502020204030204" pitchFamily="34" charset="0"/>
              </a:rPr>
              <a:t>ben</a:t>
            </a:r>
            <a:r>
              <a:rPr lang="hu-HU" altLang="hu-HU" sz="2400" u="sng" dirty="0" smtClean="0">
                <a:latin typeface="Calibri" panose="020F0502020204030204" pitchFamily="34" charset="0"/>
              </a:rPr>
              <a:t> </a:t>
            </a:r>
            <a:r>
              <a:rPr lang="hu-HU" altLang="hu-HU" sz="2400" u="sng" dirty="0" err="1" smtClean="0">
                <a:latin typeface="Calibri" panose="020F0502020204030204" pitchFamily="34" charset="0"/>
              </a:rPr>
              <a:t>Labrat</a:t>
            </a:r>
            <a:r>
              <a:rPr lang="hu-HU" altLang="hu-HU" sz="2400" u="sng" dirty="0" smtClean="0">
                <a:latin typeface="Calibri" panose="020F0502020204030204" pitchFamily="34" charset="0"/>
              </a:rPr>
              <a:t> </a:t>
            </a:r>
            <a:r>
              <a:rPr lang="hu-HU" altLang="hu-HU" sz="2400" dirty="0" smtClean="0">
                <a:latin typeface="Calibri" panose="020F0502020204030204" pitchFamily="34" charset="0"/>
              </a:rPr>
              <a:t>(10. sz.., Fezből érkezik Córdobába): M.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ibn</a:t>
            </a:r>
            <a:r>
              <a:rPr lang="hu-HU" altLang="hu-HU" sz="2400" dirty="0" smtClean="0">
                <a:latin typeface="Calibri" panose="020F0502020204030204" pitchFamily="34" charset="0"/>
              </a:rPr>
              <a:t>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Szaruq</a:t>
            </a:r>
            <a:r>
              <a:rPr lang="hu-HU" altLang="hu-HU" sz="2400" dirty="0" smtClean="0">
                <a:latin typeface="Calibri" panose="020F0502020204030204" pitchFamily="34" charset="0"/>
              </a:rPr>
              <a:t> tanítványa, </a:t>
            </a:r>
            <a:br>
              <a:rPr lang="hu-HU" altLang="hu-HU" sz="2400" dirty="0" smtClean="0">
                <a:latin typeface="Calibri" panose="020F0502020204030204" pitchFamily="34" charset="0"/>
              </a:rPr>
            </a:br>
            <a:r>
              <a:rPr lang="hu-HU" altLang="hu-HU" sz="2400" dirty="0" smtClean="0">
                <a:latin typeface="Calibri" panose="020F0502020204030204" pitchFamily="34" charset="0"/>
              </a:rPr>
              <a:t>titkára-munkatársa és kritikusa: 180-200 tételt kritizál a </a:t>
            </a:r>
            <a:r>
              <a:rPr lang="hu-HU" altLang="hu-HU" sz="2400" i="1" dirty="0" err="1">
                <a:latin typeface="Calibri" panose="020F0502020204030204" pitchFamily="34" charset="0"/>
              </a:rPr>
              <a:t>Maḥberet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ből</a:t>
            </a:r>
            <a:r>
              <a:rPr lang="hu-HU" altLang="hu-HU" sz="2400" dirty="0" smtClean="0">
                <a:latin typeface="Calibri" panose="020F0502020204030204" pitchFamily="34" charset="0"/>
              </a:rPr>
              <a:t>, amelyek </a:t>
            </a:r>
            <a:br>
              <a:rPr lang="hu-HU" altLang="hu-HU" sz="2400" dirty="0" smtClean="0">
                <a:latin typeface="Calibri" panose="020F0502020204030204" pitchFamily="34" charset="0"/>
              </a:rPr>
            </a:br>
            <a:r>
              <a:rPr lang="hu-HU" altLang="hu-HU" sz="2400" dirty="0" smtClean="0">
                <a:latin typeface="Calibri" panose="020F0502020204030204" pitchFamily="34" charset="0"/>
              </a:rPr>
              <a:t>a Biblia értelmezését, sőt helyenként a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halakhát</a:t>
            </a:r>
            <a:r>
              <a:rPr lang="hu-HU" altLang="hu-HU" sz="2400" dirty="0" smtClean="0">
                <a:latin typeface="Calibri" panose="020F0502020204030204" pitchFamily="34" charset="0"/>
              </a:rPr>
              <a:t> is érintik.</a:t>
            </a:r>
            <a:endParaRPr lang="hu-HU" altLang="hu-H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528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 délután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14.00-15.30: angol nyelvű vendégelőadás: 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Ronit </a:t>
            </a:r>
            <a:r>
              <a:rPr lang="hu-HU" dirty="0" err="1"/>
              <a:t>Nikolsky</a:t>
            </a:r>
            <a:r>
              <a:rPr lang="hu-HU" dirty="0"/>
              <a:t> (Groningeni Egyetem</a:t>
            </a:r>
            <a:r>
              <a:rPr lang="hu-HU" dirty="0" smtClean="0"/>
              <a:t>):</a:t>
            </a:r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Hágár elűzetése a </a:t>
            </a:r>
            <a:r>
              <a:rPr lang="hu-HU" dirty="0" err="1" smtClean="0"/>
              <a:t>Toszeftában</a:t>
            </a:r>
            <a:r>
              <a:rPr lang="hu-HU" dirty="0" smtClean="0"/>
              <a:t>.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0113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  <a:tab pos="8537387" algn="l"/>
                <a:tab pos="9194109" algn="l"/>
              </a:tabLst>
            </a:pPr>
            <a:r>
              <a:rPr lang="hu-HU" altLang="hu-HU" sz="3992" dirty="0" smtClean="0">
                <a:latin typeface="Calibri Light" panose="020F0302020204030204" pitchFamily="34" charset="0"/>
              </a:rPr>
              <a:t>Nyelvészet: egy tudományos paradigma születése</a:t>
            </a:r>
            <a:endParaRPr lang="hu-HU" altLang="hu-HU" sz="3992" dirty="0">
              <a:latin typeface="Calibri Light" panose="020F0302020204030204" pitchFamily="34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8200" y="1411941"/>
            <a:ext cx="11129682" cy="5284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spcAft>
                <a:spcPts val="1293"/>
              </a:spcAft>
            </a:pPr>
            <a:r>
              <a:rPr lang="hu-HU" altLang="hu-HU" sz="1814" dirty="0" smtClean="0">
                <a:latin typeface="Calibri" panose="020F0502020204030204" pitchFamily="34" charset="0"/>
              </a:rPr>
              <a:t>(Négy korszak az </a:t>
            </a:r>
            <a:r>
              <a:rPr lang="hu-HU" altLang="hu-HU" sz="1814" i="1" dirty="0" smtClean="0">
                <a:latin typeface="Calibri" panose="020F0502020204030204" pitchFamily="34" charset="0"/>
              </a:rPr>
              <a:t>Encyclopaedia </a:t>
            </a:r>
            <a:r>
              <a:rPr lang="hu-HU" altLang="hu-HU" sz="1814" i="1" dirty="0" err="1" smtClean="0">
                <a:latin typeface="Calibri" panose="020F0502020204030204" pitchFamily="34" charset="0"/>
              </a:rPr>
              <a:t>Judaica</a:t>
            </a:r>
            <a:r>
              <a:rPr lang="hu-HU" altLang="hu-HU" sz="1814" dirty="0" smtClean="0">
                <a:latin typeface="Calibri" panose="020F0502020204030204" pitchFamily="34" charset="0"/>
              </a:rPr>
              <a:t> alapján.) 1. korszak: „korai próbálkozások” a 10. századig</a:t>
            </a:r>
          </a:p>
          <a:p>
            <a:pPr>
              <a:spcAft>
                <a:spcPts val="1293"/>
              </a:spcAft>
            </a:pPr>
            <a:r>
              <a:rPr lang="hu-HU" altLang="hu-HU" sz="2800" u="sng" dirty="0" smtClean="0">
                <a:latin typeface="Calibri" panose="020F0502020204030204" pitchFamily="34" charset="0"/>
              </a:rPr>
              <a:t>2. korszak:</a:t>
            </a:r>
            <a:r>
              <a:rPr lang="hu-HU" altLang="hu-HU" sz="2800" dirty="0" smtClean="0">
                <a:latin typeface="Calibri" panose="020F0502020204030204" pitchFamily="34" charset="0"/>
              </a:rPr>
              <a:t> „kreatív korszak” a 11-12. században</a:t>
            </a:r>
          </a:p>
          <a:p>
            <a:pPr>
              <a:spcAft>
                <a:spcPts val="1293"/>
              </a:spcAft>
            </a:pPr>
            <a:r>
              <a:rPr lang="hu-HU" altLang="hu-HU" sz="2400" i="1" dirty="0" smtClean="0">
                <a:latin typeface="Calibri" panose="020F0502020204030204" pitchFamily="34" charset="0"/>
              </a:rPr>
              <a:t>Fordulat:</a:t>
            </a:r>
            <a:r>
              <a:rPr lang="hu-HU" altLang="hu-HU" sz="2400" dirty="0" smtClean="0">
                <a:latin typeface="Calibri" panose="020F0502020204030204" pitchFamily="34" charset="0"/>
              </a:rPr>
              <a:t> </a:t>
            </a:r>
            <a:r>
              <a:rPr lang="hu-HU" altLang="hu-HU" sz="2400" u="sng" dirty="0" err="1" smtClean="0">
                <a:latin typeface="Calibri" panose="020F0502020204030204" pitchFamily="34" charset="0"/>
              </a:rPr>
              <a:t>Juda</a:t>
            </a:r>
            <a:r>
              <a:rPr lang="hu-HU" altLang="hu-HU" sz="2400" u="sng" dirty="0" smtClean="0">
                <a:latin typeface="Calibri" panose="020F0502020204030204" pitchFamily="34" charset="0"/>
              </a:rPr>
              <a:t> b. David </a:t>
            </a:r>
            <a:r>
              <a:rPr lang="hu-HU" altLang="hu-HU" sz="2400" u="sng" dirty="0" err="1" smtClean="0">
                <a:latin typeface="Calibri" panose="020F0502020204030204" pitchFamily="34" charset="0"/>
              </a:rPr>
              <a:t>Ḥajjúdzs</a:t>
            </a:r>
            <a:r>
              <a:rPr lang="hu-HU" altLang="hu-HU" sz="2400" dirty="0" smtClean="0">
                <a:latin typeface="Calibri" panose="020F0502020204030204" pitchFamily="34" charset="0"/>
              </a:rPr>
              <a:t> (10. sz. második fele, Fezben született, Córdobában élt,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Menahem</a:t>
            </a:r>
            <a:r>
              <a:rPr lang="hu-HU" altLang="hu-HU" sz="2400" dirty="0" smtClean="0">
                <a:latin typeface="Calibri" panose="020F0502020204030204" pitchFamily="34" charset="0"/>
              </a:rPr>
              <a:t>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ibn</a:t>
            </a:r>
            <a:r>
              <a:rPr lang="hu-HU" altLang="hu-HU" sz="2400" dirty="0" smtClean="0">
                <a:latin typeface="Calibri" panose="020F0502020204030204" pitchFamily="34" charset="0"/>
              </a:rPr>
              <a:t>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Szaruq</a:t>
            </a:r>
            <a:r>
              <a:rPr lang="hu-HU" altLang="hu-HU" sz="2400" dirty="0" smtClean="0">
                <a:latin typeface="Calibri" panose="020F0502020204030204" pitchFamily="34" charset="0"/>
              </a:rPr>
              <a:t> tanítványa, 1000. körül, arabul alkotott): </a:t>
            </a:r>
            <a:r>
              <a:rPr lang="hu-HU" altLang="hu-HU" sz="2400" dirty="0">
                <a:latin typeface="Calibri" panose="020F0502020204030204" pitchFamily="34" charset="0"/>
              </a:rPr>
              <a:t>az </a:t>
            </a:r>
            <a:r>
              <a:rPr lang="hu-HU" altLang="hu-HU" sz="2400" dirty="0" smtClean="0">
                <a:latin typeface="Calibri" panose="020F0502020204030204" pitchFamily="34" charset="0"/>
              </a:rPr>
              <a:t>arabra a </a:t>
            </a:r>
            <a:r>
              <a:rPr lang="hu-HU" altLang="hu-HU" sz="2400" dirty="0">
                <a:latin typeface="Calibri" panose="020F0502020204030204" pitchFamily="34" charset="0"/>
              </a:rPr>
              <a:t>8. század óta </a:t>
            </a:r>
            <a:r>
              <a:rPr lang="hu-HU" altLang="hu-HU" sz="2400" dirty="0" smtClean="0">
                <a:latin typeface="Calibri" panose="020F0502020204030204" pitchFamily="34" charset="0"/>
              </a:rPr>
              <a:t/>
            </a:r>
            <a:br>
              <a:rPr lang="hu-HU" altLang="hu-HU" sz="2400" dirty="0" smtClean="0">
                <a:latin typeface="Calibri" panose="020F0502020204030204" pitchFamily="34" charset="0"/>
              </a:rPr>
            </a:br>
            <a:r>
              <a:rPr lang="hu-HU" altLang="hu-HU" sz="2400" dirty="0" smtClean="0">
                <a:latin typeface="Calibri" panose="020F0502020204030204" pitchFamily="34" charset="0"/>
              </a:rPr>
              <a:t>már </a:t>
            </a:r>
            <a:r>
              <a:rPr lang="hu-HU" altLang="hu-HU" sz="2400" dirty="0" smtClean="0">
                <a:latin typeface="Calibri" panose="020F0502020204030204" pitchFamily="34" charset="0"/>
              </a:rPr>
              <a:t>alkalmazott három gyökbetűs gyökök </a:t>
            </a:r>
            <a:r>
              <a:rPr lang="hu-HU" altLang="hu-HU" sz="2400" dirty="0" smtClean="0">
                <a:latin typeface="Calibri" panose="020F0502020204030204" pitchFamily="34" charset="0"/>
              </a:rPr>
              <a:t>elméletét alkalmazza a héberre is.</a:t>
            </a:r>
            <a:endParaRPr lang="hu-HU" altLang="hu-HU" sz="2400" dirty="0" smtClean="0">
              <a:latin typeface="Calibri" panose="020F0502020204030204" pitchFamily="34" charset="0"/>
            </a:endParaRPr>
          </a:p>
          <a:p>
            <a:pPr>
              <a:spcAft>
                <a:spcPts val="1293"/>
              </a:spcAft>
            </a:pPr>
            <a:r>
              <a:rPr lang="hu-HU" altLang="hu-HU" sz="2400" u="sng" dirty="0" err="1" smtClean="0">
                <a:latin typeface="Calibri" panose="020F0502020204030204" pitchFamily="34" charset="0"/>
              </a:rPr>
              <a:t>Jona</a:t>
            </a:r>
            <a:r>
              <a:rPr lang="hu-HU" altLang="hu-HU" sz="2400" u="sng" dirty="0" smtClean="0">
                <a:latin typeface="Calibri" panose="020F0502020204030204" pitchFamily="34" charset="0"/>
              </a:rPr>
              <a:t> </a:t>
            </a:r>
            <a:r>
              <a:rPr lang="hu-HU" altLang="hu-HU" sz="2400" u="sng" dirty="0" err="1" smtClean="0">
                <a:latin typeface="Calibri" panose="020F0502020204030204" pitchFamily="34" charset="0"/>
              </a:rPr>
              <a:t>ibn</a:t>
            </a:r>
            <a:r>
              <a:rPr lang="hu-HU" altLang="hu-HU" sz="2400" u="sng" dirty="0" smtClean="0">
                <a:latin typeface="Calibri" panose="020F0502020204030204" pitchFamily="34" charset="0"/>
              </a:rPr>
              <a:t> </a:t>
            </a:r>
            <a:r>
              <a:rPr lang="hu-HU" altLang="hu-HU" sz="2400" u="sng" dirty="0" err="1">
                <a:latin typeface="Calibri" panose="020F0502020204030204" pitchFamily="34" charset="0"/>
              </a:rPr>
              <a:t>Dzsanáḥ</a:t>
            </a:r>
            <a:r>
              <a:rPr lang="hu-HU" altLang="hu-HU" sz="2400" dirty="0" smtClean="0">
                <a:latin typeface="Calibri" panose="020F0502020204030204" pitchFamily="34" charset="0"/>
              </a:rPr>
              <a:t> és </a:t>
            </a:r>
            <a:r>
              <a:rPr lang="hu-HU" altLang="hu-HU" sz="2400" u="sng" dirty="0" smtClean="0">
                <a:latin typeface="Calibri" panose="020F0502020204030204" pitchFamily="34" charset="0"/>
              </a:rPr>
              <a:t>Sámuel </a:t>
            </a:r>
            <a:r>
              <a:rPr lang="hu-HU" altLang="hu-HU" sz="2400" u="sng" dirty="0" err="1" smtClean="0">
                <a:latin typeface="Calibri" panose="020F0502020204030204" pitchFamily="34" charset="0"/>
              </a:rPr>
              <a:t>Hanagid</a:t>
            </a:r>
            <a:r>
              <a:rPr lang="hu-HU" altLang="hu-HU" sz="2400" u="sng" dirty="0" smtClean="0">
                <a:latin typeface="Calibri" panose="020F0502020204030204" pitchFamily="34" charset="0"/>
              </a:rPr>
              <a:t> </a:t>
            </a:r>
            <a:r>
              <a:rPr lang="hu-HU" altLang="hu-HU" sz="2400" dirty="0" smtClean="0">
                <a:latin typeface="Calibri" panose="020F0502020204030204" pitchFamily="34" charset="0"/>
              </a:rPr>
              <a:t>vitája, majd mások: a három gyökbetűs paradigma részleteinek a kicsiszolása Spanyolországban.</a:t>
            </a:r>
          </a:p>
          <a:p>
            <a:pPr>
              <a:spcAft>
                <a:spcPts val="1293"/>
              </a:spcAft>
            </a:pPr>
            <a:r>
              <a:rPr lang="hu-HU" altLang="hu-HU" sz="2800" u="sng" dirty="0" smtClean="0">
                <a:latin typeface="Calibri" panose="020F0502020204030204" pitchFamily="34" charset="0"/>
              </a:rPr>
              <a:t>3. korszak:</a:t>
            </a:r>
            <a:r>
              <a:rPr lang="hu-HU" altLang="hu-HU" sz="2800" dirty="0" smtClean="0">
                <a:latin typeface="Calibri" panose="020F0502020204030204" pitchFamily="34" charset="0"/>
              </a:rPr>
              <a:t> „elterjedés” a 12. század közepétől a 13. század közepéig</a:t>
            </a:r>
          </a:p>
          <a:p>
            <a:pPr>
              <a:spcAft>
                <a:spcPts val="1293"/>
              </a:spcAft>
            </a:pPr>
            <a:r>
              <a:rPr lang="hu-HU" altLang="hu-HU" sz="2400" i="1" dirty="0" smtClean="0">
                <a:latin typeface="Calibri" panose="020F0502020204030204" pitchFamily="34" charset="0"/>
              </a:rPr>
              <a:t>Fordulat: </a:t>
            </a:r>
            <a:r>
              <a:rPr lang="hu-HU" altLang="hu-HU" sz="2400" dirty="0" smtClean="0">
                <a:latin typeface="Calibri" panose="020F0502020204030204" pitchFamily="34" charset="0"/>
              </a:rPr>
              <a:t>1148: spanyolországi tudósok kiáramlása (Provence, Itália, Észak-Afrika)</a:t>
            </a:r>
            <a:br>
              <a:rPr lang="hu-HU" altLang="hu-HU" sz="2400" dirty="0" smtClean="0">
                <a:latin typeface="Calibri" panose="020F0502020204030204" pitchFamily="34" charset="0"/>
              </a:rPr>
            </a:br>
            <a:r>
              <a:rPr lang="hu-HU" altLang="hu-HU" sz="2400" u="sng" dirty="0" smtClean="0">
                <a:latin typeface="Calibri" panose="020F0502020204030204" pitchFamily="34" charset="0"/>
              </a:rPr>
              <a:t>Abraham </a:t>
            </a:r>
            <a:r>
              <a:rPr lang="hu-HU" altLang="hu-HU" sz="2400" u="sng" dirty="0" err="1" smtClean="0">
                <a:latin typeface="Calibri" panose="020F0502020204030204" pitchFamily="34" charset="0"/>
              </a:rPr>
              <a:t>ibn</a:t>
            </a:r>
            <a:r>
              <a:rPr lang="hu-HU" altLang="hu-HU" sz="2400" u="sng" dirty="0" smtClean="0">
                <a:latin typeface="Calibri" panose="020F0502020204030204" pitchFamily="34" charset="0"/>
              </a:rPr>
              <a:t> </a:t>
            </a:r>
            <a:r>
              <a:rPr lang="hu-HU" altLang="hu-HU" sz="2400" u="sng" dirty="0" err="1" smtClean="0">
                <a:latin typeface="Calibri" panose="020F0502020204030204" pitchFamily="34" charset="0"/>
              </a:rPr>
              <a:t>Ezra</a:t>
            </a:r>
            <a:r>
              <a:rPr lang="hu-HU" altLang="hu-HU" sz="2400" dirty="0" smtClean="0">
                <a:latin typeface="Calibri" panose="020F0502020204030204" pitchFamily="34" charset="0"/>
              </a:rPr>
              <a:t>, </a:t>
            </a:r>
            <a:r>
              <a:rPr lang="hu-HU" altLang="hu-HU" sz="2400" u="sng" dirty="0" err="1" smtClean="0">
                <a:latin typeface="Calibri" panose="020F0502020204030204" pitchFamily="34" charset="0"/>
              </a:rPr>
              <a:t>Joszef</a:t>
            </a:r>
            <a:r>
              <a:rPr lang="hu-HU" altLang="hu-HU" sz="2400" u="sng" dirty="0" smtClean="0">
                <a:latin typeface="Calibri" panose="020F0502020204030204" pitchFamily="34" charset="0"/>
              </a:rPr>
              <a:t> </a:t>
            </a:r>
            <a:r>
              <a:rPr lang="hu-HU" altLang="hu-HU" sz="2400" u="sng" dirty="0" err="1">
                <a:latin typeface="Calibri" panose="020F0502020204030204" pitchFamily="34" charset="0"/>
              </a:rPr>
              <a:t>Kimḥi</a:t>
            </a:r>
            <a:r>
              <a:rPr lang="hu-HU" altLang="hu-HU" sz="2400" dirty="0" smtClean="0">
                <a:latin typeface="Calibri" panose="020F0502020204030204" pitchFamily="34" charset="0"/>
              </a:rPr>
              <a:t>, stb. nyelvészeti tevékenysége.</a:t>
            </a:r>
            <a:br>
              <a:rPr lang="hu-HU" altLang="hu-HU" sz="2400" dirty="0" smtClean="0">
                <a:latin typeface="Calibri" panose="020F0502020204030204" pitchFamily="34" charset="0"/>
              </a:rPr>
            </a:br>
            <a:r>
              <a:rPr lang="hu-HU" altLang="hu-HU" sz="2400" dirty="0" err="1">
                <a:latin typeface="Calibri" panose="020F0502020204030204" pitchFamily="34" charset="0"/>
              </a:rPr>
              <a:t>Ḥajjúdzs</a:t>
            </a:r>
            <a:r>
              <a:rPr lang="hu-HU" altLang="hu-HU" sz="2400" dirty="0" smtClean="0">
                <a:latin typeface="Calibri" panose="020F0502020204030204" pitchFamily="34" charset="0"/>
              </a:rPr>
              <a:t> és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Ibn</a:t>
            </a:r>
            <a:r>
              <a:rPr lang="hu-HU" altLang="hu-HU" sz="2400" dirty="0" smtClean="0">
                <a:latin typeface="Calibri" panose="020F0502020204030204" pitchFamily="34" charset="0"/>
              </a:rPr>
              <a:t>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Dzsanáḥ</a:t>
            </a:r>
            <a:r>
              <a:rPr lang="hu-HU" altLang="hu-HU" sz="2400" dirty="0" smtClean="0">
                <a:latin typeface="Calibri" panose="020F0502020204030204" pitchFamily="34" charset="0"/>
              </a:rPr>
              <a:t> arabul íródott nyelvészeti munkáit lefordítják héberre </a:t>
            </a:r>
            <a:br>
              <a:rPr lang="hu-HU" altLang="hu-HU" sz="2400" dirty="0" smtClean="0">
                <a:latin typeface="Calibri" panose="020F0502020204030204" pitchFamily="34" charset="0"/>
              </a:rPr>
            </a:br>
            <a:r>
              <a:rPr lang="hu-HU" altLang="hu-HU" sz="2400" dirty="0" smtClean="0">
                <a:latin typeface="Calibri" panose="020F0502020204030204" pitchFamily="34" charset="0"/>
              </a:rPr>
              <a:t>(Abraham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ibn</a:t>
            </a:r>
            <a:r>
              <a:rPr lang="hu-HU" altLang="hu-HU" sz="2400" dirty="0" smtClean="0">
                <a:latin typeface="Calibri" panose="020F0502020204030204" pitchFamily="34" charset="0"/>
              </a:rPr>
              <a:t>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Ezra</a:t>
            </a:r>
            <a:r>
              <a:rPr lang="hu-HU" altLang="hu-HU" sz="2400" dirty="0" smtClean="0">
                <a:latin typeface="Calibri" panose="020F0502020204030204" pitchFamily="34" charset="0"/>
              </a:rPr>
              <a:t>,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Juda</a:t>
            </a:r>
            <a:r>
              <a:rPr lang="hu-HU" altLang="hu-HU" sz="2400" dirty="0" smtClean="0">
                <a:latin typeface="Calibri" panose="020F0502020204030204" pitchFamily="34" charset="0"/>
              </a:rPr>
              <a:t>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ibn</a:t>
            </a:r>
            <a:r>
              <a:rPr lang="hu-HU" altLang="hu-HU" sz="2400" dirty="0" smtClean="0">
                <a:latin typeface="Calibri" panose="020F0502020204030204" pitchFamily="34" charset="0"/>
              </a:rPr>
              <a:t>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Tibbon</a:t>
            </a:r>
            <a:r>
              <a:rPr lang="hu-HU" altLang="hu-HU" sz="2400" dirty="0" smtClean="0">
                <a:latin typeface="Calibri" panose="020F0502020204030204" pitchFamily="34" charset="0"/>
              </a:rPr>
              <a:t>):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askenázi</a:t>
            </a:r>
            <a:r>
              <a:rPr lang="hu-HU" altLang="hu-HU" sz="2400" dirty="0" smtClean="0">
                <a:latin typeface="Calibri" panose="020F0502020204030204" pitchFamily="34" charset="0"/>
              </a:rPr>
              <a:t> világba is eljut a 3-gyökbetűs paradigma.</a:t>
            </a:r>
          </a:p>
        </p:txBody>
      </p:sp>
    </p:spTree>
    <p:extLst>
      <p:ext uri="{BB962C8B-B14F-4D97-AF65-F5344CB8AC3E}">
        <p14:creationId xmlns:p14="http://schemas.microsoft.com/office/powerpoint/2010/main" val="42396767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  <a:tab pos="8537387" algn="l"/>
                <a:tab pos="9194109" algn="l"/>
              </a:tabLst>
            </a:pPr>
            <a:r>
              <a:rPr lang="hu-HU" altLang="hu-HU" sz="3992" dirty="0" smtClean="0">
                <a:latin typeface="Calibri Light" panose="020F0302020204030204" pitchFamily="34" charset="0"/>
              </a:rPr>
              <a:t>Nyelvészet: egy tudományos paradigma születése</a:t>
            </a:r>
            <a:endParaRPr lang="hu-HU" altLang="hu-HU" sz="3992" dirty="0">
              <a:latin typeface="Calibri Light" panose="020F0302020204030204" pitchFamily="34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18565" y="1411941"/>
            <a:ext cx="11255188" cy="5230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0000"/>
              </a:lnSpc>
              <a:spcAft>
                <a:spcPts val="1293"/>
              </a:spcAft>
            </a:pPr>
            <a:r>
              <a:rPr lang="hu-HU" altLang="hu-HU" sz="1900" dirty="0" smtClean="0">
                <a:latin typeface="Calibri" panose="020F0502020204030204" pitchFamily="34" charset="0"/>
              </a:rPr>
              <a:t>(Négy korszak az </a:t>
            </a:r>
            <a:r>
              <a:rPr lang="hu-HU" altLang="hu-HU" sz="1900" i="1" dirty="0" smtClean="0">
                <a:latin typeface="Calibri" panose="020F0502020204030204" pitchFamily="34" charset="0"/>
              </a:rPr>
              <a:t>Encyclopaedia </a:t>
            </a:r>
            <a:r>
              <a:rPr lang="hu-HU" altLang="hu-HU" sz="1900" i="1" dirty="0" err="1" smtClean="0">
                <a:latin typeface="Calibri" panose="020F0502020204030204" pitchFamily="34" charset="0"/>
              </a:rPr>
              <a:t>Judaica</a:t>
            </a:r>
            <a:r>
              <a:rPr lang="hu-HU" altLang="hu-HU" sz="1900" dirty="0" smtClean="0">
                <a:latin typeface="Calibri" panose="020F0502020204030204" pitchFamily="34" charset="0"/>
              </a:rPr>
              <a:t> alapján.) 1. korszak: „korai próbálkozások” a 10. századig</a:t>
            </a:r>
          </a:p>
          <a:p>
            <a:pPr>
              <a:lnSpc>
                <a:spcPct val="90000"/>
              </a:lnSpc>
              <a:spcAft>
                <a:spcPts val="1293"/>
              </a:spcAft>
            </a:pPr>
            <a:r>
              <a:rPr lang="hu-HU" altLang="hu-HU" sz="1900" u="sng" dirty="0" smtClean="0">
                <a:latin typeface="Calibri" panose="020F0502020204030204" pitchFamily="34" charset="0"/>
              </a:rPr>
              <a:t>2. korszak:</a:t>
            </a:r>
            <a:r>
              <a:rPr lang="hu-HU" altLang="hu-HU" sz="1900" dirty="0" smtClean="0">
                <a:latin typeface="Calibri" panose="020F0502020204030204" pitchFamily="34" charset="0"/>
              </a:rPr>
              <a:t> „kreatív korszak” a 11-12. században</a:t>
            </a:r>
          </a:p>
          <a:p>
            <a:pPr>
              <a:lnSpc>
                <a:spcPct val="90000"/>
              </a:lnSpc>
              <a:spcAft>
                <a:spcPts val="1293"/>
              </a:spcAft>
            </a:pPr>
            <a:r>
              <a:rPr lang="hu-HU" altLang="hu-HU" sz="1900" u="sng" dirty="0" smtClean="0">
                <a:latin typeface="Calibri" panose="020F0502020204030204" pitchFamily="34" charset="0"/>
              </a:rPr>
              <a:t>3. korszak:</a:t>
            </a:r>
            <a:r>
              <a:rPr lang="hu-HU" altLang="hu-HU" sz="1900" dirty="0" smtClean="0">
                <a:latin typeface="Calibri" panose="020F0502020204030204" pitchFamily="34" charset="0"/>
              </a:rPr>
              <a:t> „elterjedés” a 12. század közepétől a 13. század közepéig</a:t>
            </a:r>
          </a:p>
          <a:p>
            <a:pPr>
              <a:lnSpc>
                <a:spcPct val="90000"/>
              </a:lnSpc>
              <a:spcAft>
                <a:spcPts val="1293"/>
              </a:spcAft>
            </a:pPr>
            <a:r>
              <a:rPr lang="hu-HU" altLang="hu-HU" sz="2800" u="sng" dirty="0" smtClean="0">
                <a:latin typeface="Calibri" panose="020F0502020204030204" pitchFamily="34" charset="0"/>
              </a:rPr>
              <a:t>4. korszak:</a:t>
            </a:r>
            <a:r>
              <a:rPr lang="hu-HU" altLang="hu-HU" sz="2800" dirty="0" smtClean="0">
                <a:latin typeface="Calibri" panose="020F0502020204030204" pitchFamily="34" charset="0"/>
              </a:rPr>
              <a:t> „megnyugvás” a 16. század közepéig</a:t>
            </a:r>
          </a:p>
          <a:p>
            <a:pPr>
              <a:lnSpc>
                <a:spcPct val="90000"/>
              </a:lnSpc>
              <a:spcAft>
                <a:spcPts val="1293"/>
              </a:spcAft>
            </a:pPr>
            <a:r>
              <a:rPr lang="hu-HU" altLang="hu-HU" sz="2400" i="1" dirty="0" smtClean="0">
                <a:latin typeface="Calibri" panose="020F0502020204030204" pitchFamily="34" charset="0"/>
              </a:rPr>
              <a:t>Fordulat:</a:t>
            </a:r>
            <a:r>
              <a:rPr lang="hu-HU" altLang="hu-HU" sz="2400" dirty="0" smtClean="0">
                <a:latin typeface="Calibri" panose="020F0502020204030204" pitchFamily="34" charset="0"/>
              </a:rPr>
              <a:t> </a:t>
            </a:r>
            <a:r>
              <a:rPr lang="hu-HU" altLang="hu-HU" sz="2400" u="sng" dirty="0" smtClean="0">
                <a:latin typeface="Calibri" panose="020F0502020204030204" pitchFamily="34" charset="0"/>
              </a:rPr>
              <a:t>David </a:t>
            </a:r>
            <a:r>
              <a:rPr lang="hu-HU" altLang="hu-HU" sz="2400" u="sng" dirty="0" err="1">
                <a:latin typeface="Calibri" panose="020F0502020204030204" pitchFamily="34" charset="0"/>
              </a:rPr>
              <a:t>Kimḥi</a:t>
            </a:r>
            <a:r>
              <a:rPr lang="hu-HU" altLang="hu-HU" sz="2400" dirty="0" smtClean="0">
                <a:latin typeface="Calibri" panose="020F0502020204030204" pitchFamily="34" charset="0"/>
              </a:rPr>
              <a:t> (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RaDaK</a:t>
            </a:r>
            <a:r>
              <a:rPr lang="hu-HU" altLang="hu-HU" sz="2400" dirty="0" smtClean="0">
                <a:latin typeface="Calibri" panose="020F0502020204030204" pitchFamily="34" charset="0"/>
              </a:rPr>
              <a:t>, kb. 1160-kb. 1235): nyelvész és bibliakommentátor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Narbonne-ban</a:t>
            </a:r>
            <a:r>
              <a:rPr lang="hu-HU" altLang="hu-HU" sz="2400" dirty="0" smtClean="0">
                <a:latin typeface="Calibri" panose="020F0502020204030204" pitchFamily="34" charset="0"/>
              </a:rPr>
              <a:t> (Provence). </a:t>
            </a:r>
            <a:r>
              <a:rPr lang="hu-HU" altLang="hu-HU" sz="2400" i="1" dirty="0" err="1" smtClean="0">
                <a:latin typeface="Calibri" panose="020F0502020204030204" pitchFamily="34" charset="0"/>
              </a:rPr>
              <a:t>Mikhlol</a:t>
            </a:r>
            <a:r>
              <a:rPr lang="hu-HU" altLang="hu-HU" sz="2400" i="1" dirty="0" smtClean="0">
                <a:latin typeface="Calibri" panose="020F0502020204030204" pitchFamily="34" charset="0"/>
              </a:rPr>
              <a:t> </a:t>
            </a:r>
            <a:r>
              <a:rPr lang="hu-HU" altLang="hu-HU" sz="2400" dirty="0" smtClean="0">
                <a:latin typeface="Calibri" panose="020F0502020204030204" pitchFamily="34" charset="0"/>
              </a:rPr>
              <a:t>c. műve a következő korszak meghatározó műve lesz.</a:t>
            </a:r>
          </a:p>
          <a:p>
            <a:pPr lvl="1">
              <a:lnSpc>
                <a:spcPct val="90000"/>
              </a:lnSpc>
              <a:spcAft>
                <a:spcPts val="1293"/>
              </a:spcAft>
            </a:pPr>
            <a:r>
              <a:rPr lang="hu-HU" altLang="hu-HU" sz="2200" dirty="0" smtClean="0">
                <a:latin typeface="Calibri" panose="020F0502020204030204" pitchFamily="34" charset="0"/>
              </a:rPr>
              <a:t>1. </a:t>
            </a:r>
            <a:r>
              <a:rPr lang="hu-HU" altLang="hu-HU" sz="2200" i="1" dirty="0" err="1" smtClean="0">
                <a:latin typeface="Calibri" panose="020F0502020204030204" pitchFamily="34" charset="0"/>
              </a:rPr>
              <a:t>Ḥelek</a:t>
            </a:r>
            <a:r>
              <a:rPr lang="hu-HU" altLang="hu-HU" sz="2200" i="1" dirty="0" smtClean="0">
                <a:latin typeface="Calibri" panose="020F0502020204030204" pitchFamily="34" charset="0"/>
              </a:rPr>
              <a:t> </a:t>
            </a:r>
            <a:r>
              <a:rPr lang="hu-HU" altLang="hu-HU" sz="2200" i="1" dirty="0" err="1" smtClean="0">
                <a:latin typeface="Calibri" panose="020F0502020204030204" pitchFamily="34" charset="0"/>
              </a:rPr>
              <a:t>ha-Dikduk</a:t>
            </a:r>
            <a:r>
              <a:rPr lang="hu-HU" altLang="hu-HU" sz="2200" dirty="0" smtClean="0">
                <a:latin typeface="Calibri" panose="020F0502020204030204" pitchFamily="34" charset="0"/>
              </a:rPr>
              <a:t> = “</a:t>
            </a:r>
            <a:r>
              <a:rPr lang="hu-HU" altLang="hu-HU" sz="2200" i="1" dirty="0" err="1" smtClean="0">
                <a:latin typeface="Calibri" panose="020F0502020204030204" pitchFamily="34" charset="0"/>
              </a:rPr>
              <a:t>Mikhlol</a:t>
            </a:r>
            <a:r>
              <a:rPr lang="hu-HU" altLang="hu-HU" sz="2200" dirty="0" smtClean="0">
                <a:latin typeface="Calibri" panose="020F0502020204030204" pitchFamily="34" charset="0"/>
              </a:rPr>
              <a:t>”: nyelvtan, </a:t>
            </a:r>
            <a:br>
              <a:rPr lang="hu-HU" altLang="hu-HU" sz="2200" dirty="0" smtClean="0">
                <a:latin typeface="Calibri" panose="020F0502020204030204" pitchFamily="34" charset="0"/>
              </a:rPr>
            </a:br>
            <a:r>
              <a:rPr lang="hu-HU" altLang="hu-HU" sz="2200" dirty="0" smtClean="0">
                <a:latin typeface="Calibri" panose="020F0502020204030204" pitchFamily="34" charset="0"/>
              </a:rPr>
              <a:t>2. </a:t>
            </a:r>
            <a:r>
              <a:rPr lang="hu-HU" altLang="hu-HU" sz="2200" i="1" dirty="0" err="1" smtClean="0">
                <a:latin typeface="Calibri" panose="020F0502020204030204" pitchFamily="34" charset="0"/>
              </a:rPr>
              <a:t>Ḥelek</a:t>
            </a:r>
            <a:r>
              <a:rPr lang="hu-HU" altLang="hu-HU" sz="2200" i="1" dirty="0" smtClean="0">
                <a:latin typeface="Calibri" panose="020F0502020204030204" pitchFamily="34" charset="0"/>
              </a:rPr>
              <a:t> </a:t>
            </a:r>
            <a:r>
              <a:rPr lang="hu-HU" altLang="hu-HU" sz="2200" i="1" dirty="0" err="1" smtClean="0">
                <a:latin typeface="Calibri" panose="020F0502020204030204" pitchFamily="34" charset="0"/>
              </a:rPr>
              <a:t>ha-Injan</a:t>
            </a:r>
            <a:r>
              <a:rPr lang="hu-HU" altLang="hu-HU" sz="2200" dirty="0" smtClean="0">
                <a:latin typeface="Calibri" panose="020F0502020204030204" pitchFamily="34" charset="0"/>
              </a:rPr>
              <a:t> = </a:t>
            </a:r>
            <a:r>
              <a:rPr lang="hu-HU" altLang="hu-HU" sz="2200" i="1" dirty="0" err="1" smtClean="0">
                <a:latin typeface="Calibri" panose="020F0502020204030204" pitchFamily="34" charset="0"/>
              </a:rPr>
              <a:t>Széfer</a:t>
            </a:r>
            <a:r>
              <a:rPr lang="hu-HU" altLang="hu-HU" sz="2200" i="1" dirty="0" smtClean="0">
                <a:latin typeface="Calibri" panose="020F0502020204030204" pitchFamily="34" charset="0"/>
              </a:rPr>
              <a:t> </a:t>
            </a:r>
            <a:r>
              <a:rPr lang="hu-HU" altLang="hu-HU" sz="2200" i="1" dirty="0" err="1" smtClean="0">
                <a:latin typeface="Calibri" panose="020F0502020204030204" pitchFamily="34" charset="0"/>
              </a:rPr>
              <a:t>ha-sorasim</a:t>
            </a:r>
            <a:r>
              <a:rPr lang="hu-HU" altLang="hu-HU" sz="2200" dirty="0" smtClean="0">
                <a:latin typeface="Calibri" panose="020F0502020204030204" pitchFamily="34" charset="0"/>
              </a:rPr>
              <a:t>: szótár).</a:t>
            </a:r>
          </a:p>
          <a:p>
            <a:pPr>
              <a:lnSpc>
                <a:spcPct val="90000"/>
              </a:lnSpc>
              <a:spcAft>
                <a:spcPts val="1293"/>
              </a:spcAft>
            </a:pPr>
            <a:endParaRPr lang="hu-HU" altLang="hu-HU" sz="1200" u="sng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1293"/>
              </a:spcAft>
            </a:pPr>
            <a:r>
              <a:rPr lang="hu-HU" altLang="hu-HU" sz="2400" i="1" dirty="0" smtClean="0">
                <a:latin typeface="Calibri" panose="020F0502020204030204" pitchFamily="34" charset="0"/>
              </a:rPr>
              <a:t>Sokan mások…</a:t>
            </a:r>
            <a:endParaRPr lang="hu-HU" altLang="hu-HU" sz="2400" i="1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1293"/>
              </a:spcAft>
            </a:pPr>
            <a:r>
              <a:rPr lang="hu-HU" altLang="hu-HU" sz="2400" u="sng" dirty="0" err="1" smtClean="0">
                <a:latin typeface="Calibri" panose="020F0502020204030204" pitchFamily="34" charset="0"/>
              </a:rPr>
              <a:t>Elija</a:t>
            </a:r>
            <a:r>
              <a:rPr lang="hu-HU" altLang="hu-HU" sz="2400" u="sng" dirty="0" smtClean="0">
                <a:latin typeface="Calibri" panose="020F0502020204030204" pitchFamily="34" charset="0"/>
              </a:rPr>
              <a:t> (</a:t>
            </a:r>
            <a:r>
              <a:rPr lang="hu-HU" altLang="hu-HU" sz="2400" u="sng" dirty="0" err="1" smtClean="0">
                <a:latin typeface="Calibri" panose="020F0502020204030204" pitchFamily="34" charset="0"/>
              </a:rPr>
              <a:t>Ba</a:t>
            </a:r>
            <a:r>
              <a:rPr lang="hu-HU" altLang="hu-HU" sz="2400" u="sng" dirty="0" err="1">
                <a:latin typeface="Calibri" panose="020F0502020204030204" pitchFamily="34" charset="0"/>
              </a:rPr>
              <a:t>ḥ</a:t>
            </a:r>
            <a:r>
              <a:rPr lang="hu-HU" altLang="hu-HU" sz="2400" u="sng" dirty="0" err="1" smtClean="0">
                <a:latin typeface="Calibri" panose="020F0502020204030204" pitchFamily="34" charset="0"/>
              </a:rPr>
              <a:t>ur</a:t>
            </a:r>
            <a:r>
              <a:rPr lang="hu-HU" altLang="hu-HU" sz="2400" u="sng" dirty="0" smtClean="0">
                <a:latin typeface="Calibri" panose="020F0502020204030204" pitchFamily="34" charset="0"/>
              </a:rPr>
              <a:t>) Levita</a:t>
            </a:r>
            <a:r>
              <a:rPr lang="hu-HU" altLang="hu-HU" sz="2400" dirty="0" smtClean="0">
                <a:latin typeface="Calibri" panose="020F0502020204030204" pitchFamily="34" charset="0"/>
              </a:rPr>
              <a:t> (1468/9-1549): Németországból Itáliába, héber nyelvészet + a jiddis nyelvészet alapjainak a lefektetése, a keresztény </a:t>
            </a:r>
            <a:r>
              <a:rPr lang="hu-HU" altLang="hu-HU" sz="2400" dirty="0" err="1" smtClean="0">
                <a:latin typeface="Calibri" panose="020F0502020204030204" pitchFamily="34" charset="0"/>
              </a:rPr>
              <a:t>hebraisták</a:t>
            </a:r>
            <a:r>
              <a:rPr lang="hu-HU" altLang="hu-HU" sz="2400" dirty="0" smtClean="0">
                <a:latin typeface="Calibri" panose="020F0502020204030204" pitchFamily="34" charset="0"/>
              </a:rPr>
              <a:t> forrása.</a:t>
            </a:r>
            <a:endParaRPr lang="hu-HU" altLang="hu-H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6848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Nyelvészet a reneszánsz óta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995212" cy="476343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hu-HU" u="sng" dirty="0" smtClean="0"/>
              <a:t>Keresztény </a:t>
            </a:r>
            <a:r>
              <a:rPr lang="hu-HU" u="sng" dirty="0" err="1" smtClean="0"/>
              <a:t>hebraisták</a:t>
            </a:r>
            <a:r>
              <a:rPr lang="hu-HU" dirty="0" smtClean="0"/>
              <a:t> a reneszánsz </a:t>
            </a:r>
            <a:r>
              <a:rPr lang="hu-HU" dirty="0" smtClean="0"/>
              <a:t>idején (Johann </a:t>
            </a:r>
            <a:r>
              <a:rPr lang="hu-HU" dirty="0" err="1" smtClean="0"/>
              <a:t>Reuchlin</a:t>
            </a:r>
            <a:r>
              <a:rPr lang="hu-HU" dirty="0" smtClean="0"/>
              <a:t>, stb.)</a:t>
            </a:r>
            <a:r>
              <a:rPr lang="hu-HU" dirty="0" smtClean="0"/>
              <a:t>.</a:t>
            </a:r>
            <a:endParaRPr lang="hu-HU" dirty="0" smtClean="0"/>
          </a:p>
          <a:p>
            <a:pPr>
              <a:lnSpc>
                <a:spcPct val="120000"/>
              </a:lnSpc>
            </a:pPr>
            <a:r>
              <a:rPr lang="hu-HU" u="sng" dirty="0" smtClean="0"/>
              <a:t>Sémi nyelvészet</a:t>
            </a:r>
            <a:r>
              <a:rPr lang="hu-HU" dirty="0" smtClean="0"/>
              <a:t> a 17. századtól, </a:t>
            </a:r>
            <a:r>
              <a:rPr lang="hu-HU" u="sng" dirty="0" smtClean="0"/>
              <a:t>történeti-összehasonlító</a:t>
            </a:r>
            <a:r>
              <a:rPr lang="hu-HU" dirty="0" smtClean="0"/>
              <a:t> nyelvészet…</a:t>
            </a:r>
            <a:br>
              <a:rPr lang="hu-HU" dirty="0" smtClean="0"/>
            </a:br>
            <a:r>
              <a:rPr lang="hu-HU" u="sng" dirty="0" smtClean="0"/>
              <a:t>Leíró</a:t>
            </a:r>
            <a:r>
              <a:rPr lang="hu-HU" dirty="0" smtClean="0"/>
              <a:t> </a:t>
            </a:r>
            <a:r>
              <a:rPr lang="hu-HU" dirty="0" smtClean="0"/>
              <a:t>bibliai héber </a:t>
            </a:r>
            <a:r>
              <a:rPr lang="hu-HU" dirty="0" smtClean="0"/>
              <a:t>nyelvészet klasszikusai </a:t>
            </a:r>
            <a:r>
              <a:rPr lang="hu-HU" dirty="0" smtClean="0"/>
              <a:t>(</a:t>
            </a:r>
            <a:r>
              <a:rPr lang="hu-HU" i="1" dirty="0" err="1" smtClean="0"/>
              <a:t>Gesenius</a:t>
            </a:r>
            <a:r>
              <a:rPr lang="hu-HU" dirty="0" smtClean="0"/>
              <a:t>, stb.).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20. század: zsidó [származású] nyelvészek a strukturalizmus </a:t>
            </a:r>
            <a:br>
              <a:rPr lang="hu-HU" dirty="0" smtClean="0"/>
            </a:br>
            <a:r>
              <a:rPr lang="hu-HU" dirty="0" smtClean="0"/>
              <a:t>(Sapir, </a:t>
            </a:r>
            <a:r>
              <a:rPr lang="hu-HU" dirty="0" err="1" smtClean="0"/>
              <a:t>Bloomfield</a:t>
            </a:r>
            <a:r>
              <a:rPr lang="hu-HU" dirty="0" smtClean="0"/>
              <a:t>, Harris…), a generatív nyelvészet (Chomsky, Halle…), </a:t>
            </a:r>
            <a:br>
              <a:rPr lang="hu-HU" dirty="0" smtClean="0"/>
            </a:br>
            <a:r>
              <a:rPr lang="hu-HU" dirty="0" smtClean="0"/>
              <a:t>a szociolingvisztika (Max és Uriel </a:t>
            </a:r>
            <a:r>
              <a:rPr lang="hu-HU" dirty="0" err="1" smtClean="0"/>
              <a:t>Weinreich</a:t>
            </a:r>
            <a:r>
              <a:rPr lang="hu-HU" dirty="0" smtClean="0"/>
              <a:t>…) megalapozói között.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Több koraújkori és újkori rabbi (</a:t>
            </a:r>
            <a:r>
              <a:rPr lang="hu-HU" dirty="0" err="1" smtClean="0"/>
              <a:t>pszeudo-</a:t>
            </a:r>
            <a:r>
              <a:rPr lang="hu-HU" dirty="0" smtClean="0"/>
              <a:t>)nyelvészeti érdeklődése</a:t>
            </a:r>
            <a:br>
              <a:rPr lang="hu-HU" dirty="0" smtClean="0"/>
            </a:br>
            <a:r>
              <a:rPr lang="hu-HU" dirty="0" smtClean="0"/>
              <a:t>leginkább a bibliai exegézishez kapcsolódik (pl. David </a:t>
            </a:r>
            <a:r>
              <a:rPr lang="hu-HU" dirty="0" err="1" smtClean="0"/>
              <a:t>Luzzatto</a:t>
            </a:r>
            <a:r>
              <a:rPr lang="hu-HU" dirty="0" smtClean="0"/>
              <a:t>, </a:t>
            </a:r>
            <a:br>
              <a:rPr lang="hu-HU" dirty="0" smtClean="0"/>
            </a:br>
            <a:r>
              <a:rPr lang="hu-HU" dirty="0" err="1" smtClean="0"/>
              <a:t>Samson</a:t>
            </a:r>
            <a:r>
              <a:rPr lang="hu-HU" dirty="0" smtClean="0"/>
              <a:t> </a:t>
            </a:r>
            <a:r>
              <a:rPr lang="hu-HU" dirty="0" err="1" smtClean="0"/>
              <a:t>Raphael</a:t>
            </a:r>
            <a:r>
              <a:rPr lang="hu-HU" dirty="0" smtClean="0"/>
              <a:t> Hirsch, stb</a:t>
            </a:r>
            <a:r>
              <a:rPr lang="hu-HU" dirty="0" smtClean="0"/>
              <a:t>.). Más rabbik nem értékelik a nyelvészetet.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1878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365125"/>
            <a:ext cx="11766176" cy="1325563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Nyelvészet a középkorban: a filológia segédeszköze</a:t>
            </a:r>
            <a:br>
              <a:rPr lang="hu-HU" dirty="0" smtClean="0"/>
            </a:br>
            <a:r>
              <a:rPr lang="hu-HU" sz="3600" i="1" dirty="0" smtClean="0"/>
              <a:t>Körülmetél </a:t>
            </a:r>
            <a:r>
              <a:rPr lang="hu-HU" sz="3600" i="1" dirty="0"/>
              <a:t>vagy körülmetéltetik?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887635" cy="476343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u-HU" dirty="0" err="1" smtClean="0"/>
              <a:t>Gen</a:t>
            </a:r>
            <a:r>
              <a:rPr lang="hu-HU" dirty="0" smtClean="0"/>
              <a:t>. 17: Ábrahám körülmetélése: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Legtöbbször </a:t>
            </a:r>
            <a:r>
              <a:rPr lang="hu-HU" i="1" dirty="0" err="1" smtClean="0"/>
              <a:t>niphal</a:t>
            </a:r>
            <a:r>
              <a:rPr lang="hu-HU" dirty="0" smtClean="0"/>
              <a:t>, azaz passzív alak: </a:t>
            </a:r>
            <a:br>
              <a:rPr lang="hu-HU" dirty="0" smtClean="0"/>
            </a:br>
            <a:r>
              <a:rPr lang="hu-HU" sz="2400" i="1" dirty="0" smtClean="0"/>
              <a:t>Ábrahám körülmetéltetik, bár nem tudjuk, ki által.</a:t>
            </a:r>
          </a:p>
          <a:p>
            <a:pPr>
              <a:lnSpc>
                <a:spcPct val="110000"/>
              </a:lnSpc>
            </a:pPr>
            <a:r>
              <a:rPr lang="hu-HU" dirty="0" err="1" smtClean="0"/>
              <a:t>Gen</a:t>
            </a:r>
            <a:r>
              <a:rPr lang="hu-HU" dirty="0" smtClean="0"/>
              <a:t>. 17,23, </a:t>
            </a:r>
            <a:r>
              <a:rPr lang="hu-HU" i="1" dirty="0" err="1"/>
              <a:t>vajjāmǒl</a:t>
            </a:r>
            <a:r>
              <a:rPr lang="hu-HU" i="1" dirty="0"/>
              <a:t> </a:t>
            </a:r>
            <a:r>
              <a:rPr lang="hu-HU" dirty="0" smtClean="0"/>
              <a:t>: </a:t>
            </a:r>
            <a:r>
              <a:rPr lang="hu-HU" dirty="0" err="1" smtClean="0"/>
              <a:t>qal</a:t>
            </a:r>
            <a:r>
              <a:rPr lang="hu-HU" dirty="0" smtClean="0"/>
              <a:t>, azaz aktív alak:</a:t>
            </a:r>
            <a:br>
              <a:rPr lang="hu-HU" dirty="0" smtClean="0"/>
            </a:br>
            <a:r>
              <a:rPr lang="hu-HU" sz="2400" i="1" dirty="0" smtClean="0"/>
              <a:t>Ábrahám körülmetéli a háztatásában lévő férfiakat.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A [m] és a [l] közös minden alakban – tehát ez a`körülmetélni’ ige gyöke.</a:t>
            </a:r>
            <a:br>
              <a:rPr lang="hu-HU" dirty="0" smtClean="0"/>
            </a:br>
            <a:r>
              <a:rPr lang="hu-HU" dirty="0" smtClean="0"/>
              <a:t>Hol van [n] az [m] előtt, hol pedig nincs: miért?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A passzív </a:t>
            </a:r>
            <a:r>
              <a:rPr lang="hu-HU" i="1" dirty="0" err="1" smtClean="0"/>
              <a:t>niphal</a:t>
            </a:r>
            <a:r>
              <a:rPr lang="hu-HU" dirty="0" smtClean="0"/>
              <a:t> igetörzs [n]</a:t>
            </a:r>
            <a:r>
              <a:rPr lang="hu-HU" dirty="0" err="1" smtClean="0"/>
              <a:t>-je</a:t>
            </a:r>
            <a:r>
              <a:rPr lang="hu-HU" dirty="0" smtClean="0"/>
              <a:t>, amely hajlamos a gyökbe asszimilálódni?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A gyökhöz tartozik, amely hajlamos a következő gyökbe asszimilálódni?</a:t>
            </a:r>
          </a:p>
        </p:txBody>
      </p:sp>
    </p:spTree>
    <p:extLst>
      <p:ext uri="{BB962C8B-B14F-4D97-AF65-F5344CB8AC3E}">
        <p14:creationId xmlns:p14="http://schemas.microsoft.com/office/powerpoint/2010/main" val="1764158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9284" y="190314"/>
            <a:ext cx="11752728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hu-HU" dirty="0" err="1" smtClean="0"/>
              <a:t>Gen</a:t>
            </a:r>
            <a:r>
              <a:rPr lang="hu-HU" dirty="0" smtClean="0"/>
              <a:t>. </a:t>
            </a:r>
            <a:r>
              <a:rPr lang="hu-HU" dirty="0" smtClean="0"/>
              <a:t>17:11 pontos </a:t>
            </a:r>
            <a:r>
              <a:rPr lang="hu-HU" sz="3600" cap="small" spc="300" dirty="0" smtClean="0"/>
              <a:t>jelentése</a:t>
            </a:r>
            <a:r>
              <a:rPr lang="hu-HU" dirty="0" smtClean="0"/>
              <a:t> az igealak elemzésétől függ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e-IL" dirty="0" smtClean="0"/>
              <a:t>וּנְמַלְתֶּם </a:t>
            </a:r>
            <a:r>
              <a:rPr lang="he-IL" dirty="0"/>
              <a:t>את בשר ערלתכם והיה לאות ברית ביני וביניכם</a:t>
            </a:r>
            <a:r>
              <a:rPr lang="he-IL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12177"/>
            <a:ext cx="10914529" cy="5032376"/>
          </a:xfrm>
        </p:spPr>
        <p:txBody>
          <a:bodyPr>
            <a:normAutofit/>
          </a:bodyPr>
          <a:lstStyle/>
          <a:p>
            <a:pPr algn="just"/>
            <a:r>
              <a:rPr lang="he-IL" dirty="0" smtClean="0"/>
              <a:t>וּנְמַלְתֶּם</a:t>
            </a:r>
            <a:r>
              <a:rPr lang="hu-HU" dirty="0" smtClean="0"/>
              <a:t> </a:t>
            </a:r>
            <a:r>
              <a:rPr lang="hu-HU" i="1" dirty="0" err="1" smtClean="0"/>
              <a:t>u-nəmaltem</a:t>
            </a:r>
            <a:r>
              <a:rPr lang="hu-HU" i="1" dirty="0" smtClean="0"/>
              <a:t> </a:t>
            </a:r>
            <a:r>
              <a:rPr lang="hu-HU" dirty="0" smtClean="0"/>
              <a:t>– mai standard bibliai héber nyelvtanok szerint </a:t>
            </a:r>
            <a:r>
              <a:rPr lang="hu-HU" i="1" dirty="0" err="1" smtClean="0"/>
              <a:t>niphal</a:t>
            </a:r>
            <a:r>
              <a:rPr lang="hu-HU" i="1" dirty="0" smtClean="0"/>
              <a:t> </a:t>
            </a:r>
            <a:r>
              <a:rPr lang="hu-HU" i="1" dirty="0" err="1" smtClean="0"/>
              <a:t>perfectum</a:t>
            </a:r>
            <a:r>
              <a:rPr lang="hu-HU" dirty="0" smtClean="0"/>
              <a:t> </a:t>
            </a:r>
            <a:r>
              <a:rPr lang="hu-HU" sz="2000" cap="small" spc="50" dirty="0" smtClean="0"/>
              <a:t>(`és körül lesztek metélve előbőrötök </a:t>
            </a:r>
            <a:r>
              <a:rPr lang="hu-HU" sz="2000" cap="small" spc="50" dirty="0" err="1" smtClean="0"/>
              <a:t>húsá</a:t>
            </a:r>
            <a:r>
              <a:rPr lang="hu-HU" sz="2000" cap="small" spc="50" dirty="0" smtClean="0"/>
              <a:t>[</a:t>
            </a:r>
            <a:r>
              <a:rPr lang="hu-HU" sz="2000" cap="small" spc="50" dirty="0" err="1" smtClean="0"/>
              <a:t>nál</a:t>
            </a:r>
            <a:r>
              <a:rPr lang="hu-HU" sz="2000" cap="small" spc="50" dirty="0" smtClean="0"/>
              <a:t>]…’)</a:t>
            </a:r>
            <a:r>
              <a:rPr lang="hu-HU" sz="2000" cap="small" dirty="0" smtClean="0"/>
              <a:t> </a:t>
            </a:r>
            <a:r>
              <a:rPr lang="hu-HU" dirty="0" smtClean="0"/>
              <a:t>a </a:t>
            </a:r>
            <a:r>
              <a:rPr lang="hu-HU" i="1" dirty="0" err="1" smtClean="0"/>
              <a:t>m.w.l</a:t>
            </a:r>
            <a:r>
              <a:rPr lang="hu-HU" i="1" dirty="0" smtClean="0"/>
              <a:t>. </a:t>
            </a:r>
            <a:r>
              <a:rPr lang="hu-HU" dirty="0" smtClean="0"/>
              <a:t>gyökből.</a:t>
            </a:r>
            <a:endParaRPr lang="hu-HU" i="1" dirty="0" smtClean="0"/>
          </a:p>
          <a:p>
            <a:pPr algn="just"/>
            <a:r>
              <a:rPr lang="hu-HU" dirty="0" smtClean="0"/>
              <a:t>De</a:t>
            </a:r>
            <a:r>
              <a:rPr lang="hu-HU" dirty="0"/>
              <a:t> </a:t>
            </a:r>
            <a:r>
              <a:rPr lang="hu-HU" i="1" dirty="0" err="1" smtClean="0"/>
              <a:t>m.w.l</a:t>
            </a:r>
            <a:r>
              <a:rPr lang="hu-HU" i="1" dirty="0" smtClean="0"/>
              <a:t>. </a:t>
            </a:r>
            <a:r>
              <a:rPr lang="hu-HU" i="1" dirty="0" err="1" smtClean="0"/>
              <a:t>niphal</a:t>
            </a:r>
            <a:r>
              <a:rPr lang="hu-HU" i="1" dirty="0" smtClean="0"/>
              <a:t> </a:t>
            </a:r>
            <a:r>
              <a:rPr lang="hu-HU" i="1" dirty="0" err="1" smtClean="0"/>
              <a:t>perfectum</a:t>
            </a:r>
            <a:r>
              <a:rPr lang="hu-HU" dirty="0" smtClean="0"/>
              <a:t> </a:t>
            </a:r>
            <a:r>
              <a:rPr lang="hu-HU" dirty="0"/>
              <a:t>standard </a:t>
            </a:r>
            <a:r>
              <a:rPr lang="hu-HU" dirty="0" smtClean="0"/>
              <a:t>alakja </a:t>
            </a:r>
            <a:r>
              <a:rPr lang="he-IL" dirty="0" err="1" smtClean="0"/>
              <a:t>וּנְמוּלֹתֶם</a:t>
            </a:r>
            <a:r>
              <a:rPr lang="hu-HU" dirty="0" smtClean="0"/>
              <a:t> </a:t>
            </a:r>
            <a:r>
              <a:rPr lang="hu-HU" i="1" dirty="0" err="1" smtClean="0"/>
              <a:t>u-nəmūlotem</a:t>
            </a:r>
            <a:r>
              <a:rPr lang="hu-HU" i="1" dirty="0" smtClean="0"/>
              <a:t> </a:t>
            </a:r>
            <a:r>
              <a:rPr lang="hu-HU" dirty="0" smtClean="0"/>
              <a:t>lenne.</a:t>
            </a:r>
            <a:endParaRPr lang="hu-HU" dirty="0" smtClean="0"/>
          </a:p>
          <a:p>
            <a:r>
              <a:rPr lang="hu-HU" dirty="0" err="1"/>
              <a:t>Gesenius-Kautzsch-Cowley</a:t>
            </a:r>
            <a:r>
              <a:rPr lang="hu-HU" dirty="0"/>
              <a:t> </a:t>
            </a:r>
            <a:r>
              <a:rPr lang="hu-HU" sz="2000" dirty="0"/>
              <a:t>(67dd, p. 183)</a:t>
            </a:r>
            <a:r>
              <a:rPr lang="hu-HU" dirty="0"/>
              <a:t>: kettős csavar, mert </a:t>
            </a:r>
            <a:r>
              <a:rPr lang="hu-HU" dirty="0" smtClean="0"/>
              <a:t>„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i="1" dirty="0" err="1"/>
              <a:t>m.l.l</a:t>
            </a:r>
            <a:r>
              <a:rPr lang="hu-HU" dirty="0"/>
              <a:t>,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i="1" dirty="0" err="1"/>
              <a:t>m.w.l</a:t>
            </a:r>
            <a:r>
              <a:rPr lang="hu-HU" i="1" dirty="0"/>
              <a:t>.</a:t>
            </a:r>
            <a:r>
              <a:rPr lang="hu-HU" dirty="0"/>
              <a:t>” + azon belül </a:t>
            </a:r>
            <a:r>
              <a:rPr lang="hu-HU" dirty="0" smtClean="0"/>
              <a:t>is rendhagyó </a:t>
            </a:r>
            <a:r>
              <a:rPr lang="hu-HU" dirty="0"/>
              <a:t>„</a:t>
            </a:r>
            <a:r>
              <a:rPr lang="hu-HU" dirty="0" err="1"/>
              <a:t>neglect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 smtClean="0"/>
              <a:t>strengthening</a:t>
            </a:r>
            <a:r>
              <a:rPr lang="hu-HU" dirty="0" smtClean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aramaizing</a:t>
            </a:r>
            <a:r>
              <a:rPr lang="hu-HU" dirty="0"/>
              <a:t> </a:t>
            </a:r>
            <a:r>
              <a:rPr lang="hu-HU" dirty="0" err="1"/>
              <a:t>forms</a:t>
            </a:r>
            <a:r>
              <a:rPr lang="hu-HU" dirty="0"/>
              <a:t>”</a:t>
            </a:r>
            <a:r>
              <a:rPr lang="hu-HU" sz="2200" dirty="0"/>
              <a:t> (amely „</a:t>
            </a:r>
            <a:r>
              <a:rPr lang="hu-HU" sz="2200" dirty="0" err="1"/>
              <a:t>occurs</a:t>
            </a:r>
            <a:r>
              <a:rPr lang="hu-HU" sz="2200" dirty="0"/>
              <a:t> </a:t>
            </a:r>
            <a:r>
              <a:rPr lang="hu-HU" sz="2200" dirty="0" err="1"/>
              <a:t>elsewhere</a:t>
            </a:r>
            <a:r>
              <a:rPr lang="hu-HU" sz="2200" dirty="0"/>
              <a:t> </a:t>
            </a:r>
            <a:r>
              <a:rPr lang="hu-HU" sz="2200" dirty="0" err="1"/>
              <a:t>tolerably</a:t>
            </a:r>
            <a:r>
              <a:rPr lang="hu-HU" sz="2200" dirty="0"/>
              <a:t> </a:t>
            </a:r>
            <a:r>
              <a:rPr lang="hu-HU" sz="2200" dirty="0" err="1"/>
              <a:t>often</a:t>
            </a:r>
            <a:r>
              <a:rPr lang="hu-HU" sz="2200" dirty="0"/>
              <a:t>”)</a:t>
            </a:r>
            <a:r>
              <a:rPr lang="hu-HU" dirty="0"/>
              <a:t>.</a:t>
            </a:r>
          </a:p>
          <a:p>
            <a:r>
              <a:rPr lang="hu-HU" dirty="0" smtClean="0"/>
              <a:t>Az igének van már tárgya a mondatban (</a:t>
            </a:r>
            <a:r>
              <a:rPr lang="hu-HU" i="1" dirty="0" smtClean="0"/>
              <a:t>et </a:t>
            </a:r>
            <a:r>
              <a:rPr lang="hu-HU" i="1" dirty="0" err="1" smtClean="0"/>
              <a:t>bə</a:t>
            </a:r>
            <a:r>
              <a:rPr lang="af-ZA" i="1" dirty="0" smtClean="0"/>
              <a:t>ś</a:t>
            </a:r>
            <a:r>
              <a:rPr lang="hu-HU" i="1" dirty="0" err="1" smtClean="0"/>
              <a:t>ar</a:t>
            </a:r>
            <a:r>
              <a:rPr lang="hu-HU" i="1" dirty="0" smtClean="0"/>
              <a:t> </a:t>
            </a:r>
            <a:r>
              <a:rPr lang="af-ZA" i="1" dirty="0" smtClean="0"/>
              <a:t>ǒ</a:t>
            </a:r>
            <a:r>
              <a:rPr lang="hu-HU" i="1" dirty="0" err="1" smtClean="0"/>
              <a:t>rlat</a:t>
            </a:r>
            <a:r>
              <a:rPr lang="af-ZA" i="1" dirty="0" smtClean="0"/>
              <a:t>ḥ</a:t>
            </a:r>
            <a:r>
              <a:rPr lang="hu-HU" i="1" dirty="0" err="1" smtClean="0"/>
              <a:t>em</a:t>
            </a:r>
            <a:r>
              <a:rPr lang="hu-HU" i="1" dirty="0" smtClean="0"/>
              <a:t> </a:t>
            </a:r>
            <a:br>
              <a:rPr lang="hu-HU" i="1" dirty="0" smtClean="0"/>
            </a:br>
            <a:r>
              <a:rPr lang="hu-HU" i="1" dirty="0" smtClean="0"/>
              <a:t>`</a:t>
            </a:r>
            <a:r>
              <a:rPr lang="hu-HU" dirty="0" smtClean="0"/>
              <a:t>az előbőrötök húsát’), tehát ha passzív jelentésű </a:t>
            </a:r>
            <a:r>
              <a:rPr lang="hu-HU" i="1" dirty="0" err="1" smtClean="0"/>
              <a:t>niphal</a:t>
            </a:r>
            <a:r>
              <a:rPr lang="hu-HU" dirty="0" smtClean="0"/>
              <a:t> igealakként értelmeznénk, akkor feleslegesen lenne két tárgya.</a:t>
            </a:r>
          </a:p>
          <a:p>
            <a:r>
              <a:rPr lang="hu-HU" dirty="0" smtClean="0"/>
              <a:t>Miért ne lehetne tehát </a:t>
            </a:r>
            <a:r>
              <a:rPr lang="hu-HU" i="1" dirty="0" err="1" smtClean="0"/>
              <a:t>qal</a:t>
            </a:r>
            <a:r>
              <a:rPr lang="hu-HU" i="1" dirty="0" smtClean="0"/>
              <a:t> </a:t>
            </a:r>
            <a:r>
              <a:rPr lang="hu-HU" i="1" dirty="0" err="1" smtClean="0"/>
              <a:t>perfectum</a:t>
            </a:r>
            <a:r>
              <a:rPr lang="hu-HU" dirty="0" smtClean="0"/>
              <a:t> a </a:t>
            </a:r>
            <a:r>
              <a:rPr lang="hu-HU" i="1" dirty="0" err="1" smtClean="0"/>
              <a:t>n.m.l</a:t>
            </a:r>
            <a:r>
              <a:rPr lang="hu-HU" i="1" dirty="0" smtClean="0"/>
              <a:t>.</a:t>
            </a:r>
            <a:r>
              <a:rPr lang="hu-HU" dirty="0" smtClean="0"/>
              <a:t> gyökből? </a:t>
            </a:r>
            <a:br>
              <a:rPr lang="hu-HU" dirty="0" smtClean="0"/>
            </a:br>
            <a:r>
              <a:rPr lang="hu-HU" dirty="0" smtClean="0"/>
              <a:t>Teljesen szabályos alak és aktív jelentés </a:t>
            </a:r>
            <a:r>
              <a:rPr lang="hu-HU" sz="2000" cap="small" spc="50" dirty="0">
                <a:solidFill>
                  <a:prstClr val="black"/>
                </a:solidFill>
              </a:rPr>
              <a:t>(`és </a:t>
            </a:r>
            <a:r>
              <a:rPr lang="hu-HU" sz="2000" cap="small" spc="50" dirty="0" smtClean="0">
                <a:solidFill>
                  <a:prstClr val="black"/>
                </a:solidFill>
              </a:rPr>
              <a:t>körülmetélitek </a:t>
            </a:r>
            <a:r>
              <a:rPr lang="hu-HU" sz="2000" cap="small" spc="50" dirty="0">
                <a:solidFill>
                  <a:prstClr val="black"/>
                </a:solidFill>
              </a:rPr>
              <a:t>előbőrötök </a:t>
            </a:r>
            <a:r>
              <a:rPr lang="hu-HU" sz="2000" cap="small" spc="50" dirty="0" smtClean="0">
                <a:solidFill>
                  <a:prstClr val="black"/>
                </a:solidFill>
              </a:rPr>
              <a:t>húsát…’)</a:t>
            </a:r>
            <a:r>
              <a:rPr lang="hu-HU" cap="small" dirty="0" smtClean="0"/>
              <a:t>.</a:t>
            </a:r>
            <a:endParaRPr lang="he-IL" cap="small" dirty="0"/>
          </a:p>
        </p:txBody>
      </p:sp>
    </p:spTree>
    <p:extLst>
      <p:ext uri="{BB962C8B-B14F-4D97-AF65-F5344CB8AC3E}">
        <p14:creationId xmlns:p14="http://schemas.microsoft.com/office/powerpoint/2010/main" val="1725484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hu-HU" dirty="0" err="1" smtClean="0"/>
              <a:t>Gen</a:t>
            </a:r>
            <a:r>
              <a:rPr lang="hu-HU" dirty="0" smtClean="0"/>
              <a:t>. 17:11</a:t>
            </a:r>
            <a:br>
              <a:rPr lang="hu-HU" dirty="0" smtClean="0"/>
            </a:br>
            <a:r>
              <a:rPr lang="he-IL" dirty="0" smtClean="0"/>
              <a:t>וּנְמַלְתֶּם </a:t>
            </a:r>
            <a:r>
              <a:rPr lang="he-IL" dirty="0"/>
              <a:t>את בשר ערלתכם והיה לאות ברית ביני וביניכם</a:t>
            </a:r>
            <a:r>
              <a:rPr lang="he-IL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/>
          </a:bodyPr>
          <a:lstStyle/>
          <a:p>
            <a:pPr algn="just" rtl="1"/>
            <a:r>
              <a:rPr lang="he-IL" u="sng" dirty="0" smtClean="0"/>
              <a:t>רש"י</a:t>
            </a:r>
            <a:r>
              <a:rPr lang="hu-HU" u="sng" dirty="0" smtClean="0"/>
              <a:t>:</a:t>
            </a:r>
            <a:r>
              <a:rPr lang="he-IL" dirty="0" smtClean="0"/>
              <a:t> ונמלתם </a:t>
            </a:r>
            <a:r>
              <a:rPr lang="he-IL" dirty="0"/>
              <a:t>- כמו ומלתם והנו"ן בו יתירה ליסוד הנופל בו לפרקים, כגון נ' של נושך ונ' של נושא. ונמלתם, כמו </a:t>
            </a:r>
            <a:r>
              <a:rPr lang="he-IL" dirty="0" smtClean="0"/>
              <a:t>ונשאתם</a:t>
            </a:r>
            <a:r>
              <a:rPr lang="hu-HU" dirty="0" smtClean="0"/>
              <a:t>.</a:t>
            </a:r>
            <a:r>
              <a:rPr lang="he-IL" dirty="0" smtClean="0"/>
              <a:t> </a:t>
            </a:r>
            <a:r>
              <a:rPr lang="he-IL" dirty="0"/>
              <a:t>אבל ימול לשון יפעל כמו יעשה, יאכל</a:t>
            </a:r>
            <a:r>
              <a:rPr lang="he-IL" dirty="0" smtClean="0"/>
              <a:t>:</a:t>
            </a:r>
            <a:endParaRPr lang="hu-HU" dirty="0" smtClean="0"/>
          </a:p>
          <a:p>
            <a:pPr algn="just"/>
            <a:endParaRPr lang="hu-HU" dirty="0" smtClean="0"/>
          </a:p>
          <a:p>
            <a:pPr algn="just"/>
            <a:r>
              <a:rPr lang="hu-HU" dirty="0" err="1" smtClean="0"/>
              <a:t>Rasi</a:t>
            </a:r>
            <a:r>
              <a:rPr lang="hu-HU" dirty="0" smtClean="0"/>
              <a:t>: </a:t>
            </a:r>
            <a:r>
              <a:rPr lang="hu-HU" i="1" dirty="0" err="1" smtClean="0"/>
              <a:t>u-nəmaltem</a:t>
            </a:r>
            <a:r>
              <a:rPr lang="hu-HU" i="1" dirty="0" smtClean="0"/>
              <a:t>: </a:t>
            </a:r>
            <a:r>
              <a:rPr lang="hu-HU" dirty="0" smtClean="0"/>
              <a:t>mintha </a:t>
            </a:r>
            <a:r>
              <a:rPr lang="hu-HU" i="1" dirty="0" err="1" smtClean="0"/>
              <a:t>umaltem</a:t>
            </a:r>
            <a:r>
              <a:rPr lang="hu-HU" i="1" dirty="0" smtClean="0"/>
              <a:t> </a:t>
            </a:r>
            <a:r>
              <a:rPr lang="hu-HU" dirty="0" smtClean="0"/>
              <a:t>lenne,</a:t>
            </a:r>
            <a:r>
              <a:rPr lang="hu-HU" i="1" dirty="0" smtClean="0"/>
              <a:t> </a:t>
            </a:r>
            <a:r>
              <a:rPr lang="hu-HU" dirty="0" smtClean="0"/>
              <a:t>és a </a:t>
            </a:r>
            <a:r>
              <a:rPr lang="hu-HU" i="1" dirty="0" err="1" smtClean="0"/>
              <a:t>nun</a:t>
            </a:r>
            <a:r>
              <a:rPr lang="hu-HU" dirty="0" smtClean="0"/>
              <a:t> betű többlet a gyökhöz </a:t>
            </a:r>
            <a:r>
              <a:rPr lang="hu-HU" i="1" dirty="0" smtClean="0"/>
              <a:t>(</a:t>
            </a:r>
            <a:r>
              <a:rPr lang="hu-HU" i="1" dirty="0" err="1" smtClean="0"/>
              <a:t>jeszod</a:t>
            </a:r>
            <a:r>
              <a:rPr lang="hu-HU" i="1" dirty="0" smtClean="0"/>
              <a:t>)</a:t>
            </a:r>
            <a:r>
              <a:rPr lang="hu-HU" dirty="0" smtClean="0"/>
              <a:t> képest, amely alkalmanként leesik, mint a </a:t>
            </a:r>
            <a:r>
              <a:rPr lang="hu-HU" i="1" dirty="0" err="1" smtClean="0"/>
              <a:t>nosekh</a:t>
            </a:r>
            <a:r>
              <a:rPr lang="hu-HU" dirty="0" smtClean="0"/>
              <a:t> </a:t>
            </a:r>
            <a:r>
              <a:rPr lang="hu-HU" i="1" dirty="0" err="1" smtClean="0"/>
              <a:t>nun</a:t>
            </a:r>
            <a:r>
              <a:rPr lang="hu-HU" dirty="0" err="1" smtClean="0"/>
              <a:t>-ja</a:t>
            </a:r>
            <a:r>
              <a:rPr lang="hu-HU" dirty="0" smtClean="0"/>
              <a:t>, és a </a:t>
            </a:r>
            <a:r>
              <a:rPr lang="hu-HU" i="1" dirty="0" err="1" smtClean="0"/>
              <a:t>nosze</a:t>
            </a:r>
            <a:r>
              <a:rPr lang="hu-HU" dirty="0" smtClean="0"/>
              <a:t> </a:t>
            </a:r>
            <a:r>
              <a:rPr lang="hu-HU" i="1" dirty="0" err="1" smtClean="0"/>
              <a:t>nun</a:t>
            </a:r>
            <a:r>
              <a:rPr lang="hu-HU" dirty="0" err="1" smtClean="0"/>
              <a:t>-ja</a:t>
            </a:r>
            <a:r>
              <a:rPr lang="hu-HU" dirty="0" smtClean="0"/>
              <a:t>. </a:t>
            </a:r>
            <a:r>
              <a:rPr lang="hu-HU" i="1" dirty="0" err="1" smtClean="0"/>
              <a:t>U-nəmaltem</a:t>
            </a:r>
            <a:r>
              <a:rPr lang="hu-HU" i="1" dirty="0" smtClean="0"/>
              <a:t> </a:t>
            </a:r>
            <a:r>
              <a:rPr lang="hu-HU" dirty="0" smtClean="0"/>
              <a:t>olyan, mint az </a:t>
            </a:r>
            <a:r>
              <a:rPr lang="hu-HU" i="1" dirty="0" err="1" smtClean="0"/>
              <a:t>u-nəszátem</a:t>
            </a:r>
            <a:r>
              <a:rPr lang="hu-HU" i="1" dirty="0" smtClean="0"/>
              <a:t> </a:t>
            </a:r>
            <a:r>
              <a:rPr lang="hu-HU" dirty="0" smtClean="0"/>
              <a:t>alak. De a </a:t>
            </a:r>
            <a:r>
              <a:rPr lang="hu-HU" i="1" dirty="0" err="1" smtClean="0"/>
              <a:t>jimol</a:t>
            </a:r>
            <a:r>
              <a:rPr lang="hu-HU" dirty="0" smtClean="0"/>
              <a:t> alak egy </a:t>
            </a:r>
            <a:r>
              <a:rPr lang="hu-HU" i="1" dirty="0" err="1" smtClean="0"/>
              <a:t>niphal</a:t>
            </a:r>
            <a:r>
              <a:rPr lang="hu-HU" i="1" dirty="0" smtClean="0"/>
              <a:t> imperfectum</a:t>
            </a:r>
            <a:r>
              <a:rPr lang="hu-HU" dirty="0" smtClean="0"/>
              <a:t> </a:t>
            </a:r>
            <a:r>
              <a:rPr lang="hu-HU" i="1" dirty="0" smtClean="0"/>
              <a:t>(</a:t>
            </a:r>
            <a:r>
              <a:rPr lang="hu-HU" i="1" dirty="0" err="1" smtClean="0"/>
              <a:t>jippael</a:t>
            </a:r>
            <a:r>
              <a:rPr lang="hu-HU" i="1" dirty="0" smtClean="0"/>
              <a:t>) </a:t>
            </a:r>
            <a:r>
              <a:rPr lang="hu-HU" dirty="0" smtClean="0"/>
              <a:t>alak, mint a </a:t>
            </a:r>
            <a:r>
              <a:rPr lang="hu-HU" i="1" dirty="0" err="1" smtClean="0"/>
              <a:t>jeasze</a:t>
            </a:r>
            <a:r>
              <a:rPr lang="hu-HU" dirty="0" smtClean="0"/>
              <a:t> és a </a:t>
            </a:r>
            <a:r>
              <a:rPr lang="hu-HU" i="1" dirty="0" err="1" smtClean="0"/>
              <a:t>jeakhel</a:t>
            </a:r>
            <a:r>
              <a:rPr lang="hu-HU" i="1" dirty="0" smtClean="0"/>
              <a:t>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29517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hu-HU" dirty="0" err="1" smtClean="0"/>
              <a:t>Gen</a:t>
            </a:r>
            <a:r>
              <a:rPr lang="hu-HU" dirty="0" smtClean="0"/>
              <a:t>. 17:11</a:t>
            </a:r>
            <a:br>
              <a:rPr lang="hu-HU" dirty="0" smtClean="0"/>
            </a:br>
            <a:r>
              <a:rPr lang="he-IL" dirty="0" smtClean="0"/>
              <a:t>וּנְמַלְתֶּם </a:t>
            </a:r>
            <a:r>
              <a:rPr lang="he-IL" dirty="0"/>
              <a:t>את בשר ערלתכם והיה לאות ברית ביני וביניכם</a:t>
            </a:r>
            <a:r>
              <a:rPr lang="he-IL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/>
          </a:bodyPr>
          <a:lstStyle/>
          <a:p>
            <a:pPr algn="just" rtl="1"/>
            <a:r>
              <a:rPr lang="he-IL" u="sng" dirty="0" smtClean="0"/>
              <a:t>אבן עזרא</a:t>
            </a:r>
            <a:r>
              <a:rPr lang="hu-HU" u="sng" dirty="0" smtClean="0"/>
              <a:t>:</a:t>
            </a:r>
            <a:r>
              <a:rPr lang="he-IL" dirty="0" smtClean="0"/>
              <a:t> </a:t>
            </a:r>
            <a:r>
              <a:rPr lang="he-IL" dirty="0"/>
              <a:t>ונמלתם כמו ושמרתם, והנו"ן שרש, וכן לא ידון רוחי (ברא' ו, ג) עם </a:t>
            </a:r>
            <a:r>
              <a:rPr lang="he-IL" dirty="0" err="1"/>
              <a:t>נדנה</a:t>
            </a:r>
            <a:r>
              <a:rPr lang="he-IL" dirty="0"/>
              <a:t> (דניאל ז, טו</a:t>
            </a:r>
            <a:r>
              <a:rPr lang="he-IL" dirty="0" smtClean="0"/>
              <a:t>):</a:t>
            </a:r>
            <a:endParaRPr lang="hu-HU" dirty="0" smtClean="0"/>
          </a:p>
          <a:p>
            <a:pPr algn="just" rtl="1"/>
            <a:endParaRPr lang="hu-HU" dirty="0" smtClean="0"/>
          </a:p>
          <a:p>
            <a:pPr algn="just" rtl="1"/>
            <a:r>
              <a:rPr lang="he-IL" u="sng" dirty="0"/>
              <a:t>אבן עזרא בראשית שיטה </a:t>
            </a:r>
            <a:r>
              <a:rPr lang="he-IL" u="sng" dirty="0" smtClean="0"/>
              <a:t>אחרת</a:t>
            </a:r>
            <a:r>
              <a:rPr lang="hu-HU" dirty="0" smtClean="0"/>
              <a:t> </a:t>
            </a:r>
            <a:r>
              <a:rPr lang="hu-HU" u="sng" dirty="0" smtClean="0"/>
              <a:t>:</a:t>
            </a:r>
            <a:r>
              <a:rPr lang="he-IL" dirty="0" smtClean="0"/>
              <a:t>המול </a:t>
            </a:r>
            <a:r>
              <a:rPr lang="he-IL" dirty="0"/>
              <a:t>לכם </a:t>
            </a:r>
            <a:r>
              <a:rPr lang="he-IL" dirty="0" err="1"/>
              <a:t>להמול</a:t>
            </a:r>
            <a:r>
              <a:rPr lang="he-IL" dirty="0"/>
              <a:t> לכם - והוא שם הפועל </a:t>
            </a:r>
            <a:r>
              <a:rPr lang="he-IL" dirty="0" err="1"/>
              <a:t>מבנין</a:t>
            </a:r>
            <a:r>
              <a:rPr lang="he-IL" dirty="0"/>
              <a:t> נפעל. ויש אומרים שהוא מגזרת 'נמל' כי שנים שרשים הם: כאשר הם </a:t>
            </a:r>
            <a:r>
              <a:rPr lang="he-IL" dirty="0" err="1"/>
              <a:t>נמולים</a:t>
            </a:r>
            <a:r>
              <a:rPr lang="he-IL" dirty="0"/>
              <a:t> (ברא' לד, </a:t>
            </a:r>
            <a:r>
              <a:rPr lang="he-IL" dirty="0" err="1"/>
              <a:t>כב</a:t>
            </a:r>
            <a:r>
              <a:rPr lang="he-IL" dirty="0"/>
              <a:t>), כי מולים היו (יהושע ה, ה</a:t>
            </a:r>
            <a:r>
              <a:rPr lang="he-IL" dirty="0" smtClean="0"/>
              <a:t>):</a:t>
            </a:r>
            <a:endParaRPr lang="hu-HU" dirty="0" smtClean="0"/>
          </a:p>
          <a:p>
            <a:pPr algn="just" rtl="1"/>
            <a:endParaRPr lang="he-IL" dirty="0"/>
          </a:p>
          <a:p>
            <a:pPr algn="just" rtl="1"/>
            <a:r>
              <a:rPr lang="he-IL" u="sng" dirty="0" err="1" smtClean="0"/>
              <a:t>רד"ק</a:t>
            </a:r>
            <a:r>
              <a:rPr lang="hu-HU" dirty="0" smtClean="0"/>
              <a:t> </a:t>
            </a:r>
            <a:r>
              <a:rPr lang="hu-HU" u="sng" dirty="0" smtClean="0"/>
              <a:t>:</a:t>
            </a:r>
            <a:r>
              <a:rPr lang="he-IL" dirty="0" smtClean="0"/>
              <a:t>המול </a:t>
            </a:r>
            <a:r>
              <a:rPr lang="he-IL" dirty="0"/>
              <a:t>- מקור </a:t>
            </a:r>
            <a:r>
              <a:rPr lang="he-IL" dirty="0" err="1"/>
              <a:t>מבנין</a:t>
            </a:r>
            <a:r>
              <a:rPr lang="he-IL" dirty="0"/>
              <a:t> נפעל. כלומר יהיה נמול לכם כל זכר; שרשו נמל, והוא בשקל </a:t>
            </a:r>
            <a:r>
              <a:rPr lang="he-IL" dirty="0" err="1"/>
              <a:t>כהנדף</a:t>
            </a:r>
            <a:r>
              <a:rPr lang="he-IL" dirty="0"/>
              <a:t> עשן (תהלים ס"ח) ולפי דעתי שמלת </a:t>
            </a:r>
            <a:r>
              <a:rPr lang="he-IL" dirty="0" err="1"/>
              <a:t>כהנדף</a:t>
            </a:r>
            <a:r>
              <a:rPr lang="he-IL" dirty="0"/>
              <a:t> שם כמו שכתבתי בספר מכלל, יהיה גם כן המול שם בתוספת ה"א ובתשלומו הנמל כשקל </a:t>
            </a:r>
            <a:r>
              <a:rPr lang="he-IL" dirty="0" err="1"/>
              <a:t>בהנדף</a:t>
            </a:r>
            <a:r>
              <a:rPr lang="he-IL" dirty="0"/>
              <a:t> או שרשו מול בשקל גרן</a:t>
            </a:r>
            <a:r>
              <a:rPr lang="he-IL" dirty="0" smtClean="0"/>
              <a:t>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831923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76518"/>
            <a:ext cx="10712824" cy="6225987"/>
          </a:xfrm>
        </p:spPr>
        <p:txBody>
          <a:bodyPr>
            <a:normAutofit/>
          </a:bodyPr>
          <a:lstStyle/>
          <a:p>
            <a:r>
              <a:rPr lang="hu-HU" dirty="0" err="1" smtClean="0"/>
              <a:t>Ibn</a:t>
            </a:r>
            <a:r>
              <a:rPr lang="hu-HU" dirty="0" smtClean="0"/>
              <a:t> </a:t>
            </a:r>
            <a:r>
              <a:rPr lang="hu-HU" dirty="0" err="1" smtClean="0"/>
              <a:t>Ezra</a:t>
            </a:r>
            <a:r>
              <a:rPr lang="hu-HU" dirty="0" smtClean="0"/>
              <a:t> egyértelműen </a:t>
            </a:r>
            <a:r>
              <a:rPr lang="hu-HU" dirty="0" err="1" smtClean="0"/>
              <a:t>Rasival</a:t>
            </a:r>
            <a:r>
              <a:rPr lang="hu-HU" dirty="0" smtClean="0"/>
              <a:t> vitatkozik, mert ugyanazt a mondatszerkezetet veszi át, de átírja:</a:t>
            </a:r>
            <a:br>
              <a:rPr lang="hu-HU" dirty="0" smtClean="0"/>
            </a:br>
            <a:r>
              <a:rPr lang="hu-HU" sz="2400" dirty="0" smtClean="0"/>
              <a:t>„</a:t>
            </a:r>
            <a:r>
              <a:rPr lang="hu-HU" sz="2400" i="1" dirty="0" err="1" smtClean="0"/>
              <a:t>u-nəmaltem</a:t>
            </a:r>
            <a:r>
              <a:rPr lang="hu-HU" sz="2400" i="1" dirty="0"/>
              <a:t>: </a:t>
            </a:r>
            <a:r>
              <a:rPr lang="hu-HU" sz="2400" dirty="0" smtClean="0"/>
              <a:t>mint az </a:t>
            </a:r>
            <a:r>
              <a:rPr lang="hu-HU" sz="2400" i="1" dirty="0" err="1" smtClean="0"/>
              <a:t>u-šəmartem</a:t>
            </a:r>
            <a:r>
              <a:rPr lang="hu-HU" sz="2400" dirty="0" smtClean="0"/>
              <a:t>,</a:t>
            </a:r>
            <a:r>
              <a:rPr lang="hu-HU" sz="2400" i="1" dirty="0" smtClean="0"/>
              <a:t> </a:t>
            </a:r>
            <a:r>
              <a:rPr lang="hu-HU" sz="2400" dirty="0" smtClean="0"/>
              <a:t>és benne </a:t>
            </a:r>
            <a:r>
              <a:rPr lang="hu-HU" sz="2400" dirty="0"/>
              <a:t>a </a:t>
            </a:r>
            <a:r>
              <a:rPr lang="hu-HU" sz="2400" i="1" dirty="0" err="1"/>
              <a:t>nun</a:t>
            </a:r>
            <a:r>
              <a:rPr lang="hu-HU" sz="2400" dirty="0"/>
              <a:t> </a:t>
            </a:r>
            <a:r>
              <a:rPr lang="hu-HU" sz="2400" dirty="0" smtClean="0"/>
              <a:t>betű a gyök része.”</a:t>
            </a:r>
          </a:p>
          <a:p>
            <a:endParaRPr lang="hu-HU" sz="1200" dirty="0" smtClean="0"/>
          </a:p>
          <a:p>
            <a:r>
              <a:rPr lang="hu-HU" dirty="0" err="1" smtClean="0"/>
              <a:t>Rasi</a:t>
            </a:r>
            <a:r>
              <a:rPr lang="hu-HU" dirty="0" smtClean="0"/>
              <a:t>: nem szükséges három gyökbetű, tehát ami hol van, hol nincs, </a:t>
            </a:r>
            <a:br>
              <a:rPr lang="hu-HU" dirty="0" smtClean="0"/>
            </a:br>
            <a:r>
              <a:rPr lang="hu-HU" dirty="0" smtClean="0"/>
              <a:t>az nem része az alapjelentést hordozó gyöknek.</a:t>
            </a:r>
          </a:p>
          <a:p>
            <a:pPr marL="268288" indent="0">
              <a:buNone/>
            </a:pPr>
            <a:r>
              <a:rPr lang="hu-HU" u="sng" dirty="0" smtClean="0"/>
              <a:t>vs.</a:t>
            </a:r>
            <a:r>
              <a:rPr lang="hu-HU" dirty="0" smtClean="0"/>
              <a:t> Abraham </a:t>
            </a:r>
            <a:r>
              <a:rPr lang="hu-HU" dirty="0" err="1" smtClean="0"/>
              <a:t>Ibn</a:t>
            </a:r>
            <a:r>
              <a:rPr lang="hu-HU" dirty="0" smtClean="0"/>
              <a:t> </a:t>
            </a:r>
            <a:r>
              <a:rPr lang="hu-HU" dirty="0" err="1" smtClean="0"/>
              <a:t>Ezra</a:t>
            </a:r>
            <a:r>
              <a:rPr lang="hu-HU" dirty="0" smtClean="0"/>
              <a:t> és David </a:t>
            </a:r>
            <a:r>
              <a:rPr lang="hu-HU" dirty="0" err="1" smtClean="0"/>
              <a:t>Kimchi</a:t>
            </a:r>
            <a:r>
              <a:rPr lang="hu-HU" dirty="0" smtClean="0"/>
              <a:t>: kötelező a három gyökbetű, </a:t>
            </a:r>
            <a:br>
              <a:rPr lang="hu-HU" dirty="0" smtClean="0"/>
            </a:br>
            <a:r>
              <a:rPr lang="hu-HU" dirty="0" smtClean="0"/>
              <a:t>még ha az néha nem is jelenik meg.</a:t>
            </a:r>
          </a:p>
          <a:p>
            <a:pPr marL="268288" indent="0">
              <a:buNone/>
            </a:pPr>
            <a:endParaRPr lang="hu-HU" sz="1200" dirty="0" smtClean="0"/>
          </a:p>
          <a:p>
            <a:r>
              <a:rPr lang="hu-HU" dirty="0" smtClean="0"/>
              <a:t>A szakszókincs fejlődése:</a:t>
            </a:r>
          </a:p>
          <a:p>
            <a:pPr lvl="1"/>
            <a:r>
              <a:rPr lang="hu-HU" dirty="0" err="1" smtClean="0"/>
              <a:t>Rasi</a:t>
            </a:r>
            <a:r>
              <a:rPr lang="hu-HU" dirty="0" smtClean="0"/>
              <a:t>: </a:t>
            </a:r>
            <a:r>
              <a:rPr lang="hu-HU" i="1" dirty="0" err="1" smtClean="0"/>
              <a:t>jeszod</a:t>
            </a:r>
            <a:r>
              <a:rPr lang="hu-HU" dirty="0"/>
              <a:t> </a:t>
            </a:r>
            <a:r>
              <a:rPr lang="hu-HU" dirty="0" smtClean="0"/>
              <a:t>(`alap’)			</a:t>
            </a:r>
            <a:r>
              <a:rPr lang="hu-HU" u="sng" dirty="0" smtClean="0"/>
              <a:t>vs.</a:t>
            </a:r>
            <a:r>
              <a:rPr lang="hu-HU" dirty="0" smtClean="0"/>
              <a:t> </a:t>
            </a:r>
            <a:r>
              <a:rPr lang="hu-HU" dirty="0" err="1" smtClean="0"/>
              <a:t>Ibn</a:t>
            </a:r>
            <a:r>
              <a:rPr lang="hu-HU" dirty="0" smtClean="0"/>
              <a:t> </a:t>
            </a:r>
            <a:r>
              <a:rPr lang="hu-HU" dirty="0" err="1" smtClean="0"/>
              <a:t>Ezra</a:t>
            </a:r>
            <a:r>
              <a:rPr lang="hu-HU" dirty="0" smtClean="0"/>
              <a:t>, </a:t>
            </a:r>
            <a:r>
              <a:rPr lang="hu-HU" dirty="0" err="1" smtClean="0"/>
              <a:t>RaDaK</a:t>
            </a:r>
            <a:r>
              <a:rPr lang="hu-HU" dirty="0" smtClean="0"/>
              <a:t>: </a:t>
            </a:r>
            <a:r>
              <a:rPr lang="hu-HU" i="1" dirty="0" err="1" smtClean="0"/>
              <a:t>sores</a:t>
            </a:r>
            <a:r>
              <a:rPr lang="hu-HU" dirty="0" smtClean="0"/>
              <a:t> (`gyök[ér]’)</a:t>
            </a:r>
          </a:p>
          <a:p>
            <a:pPr lvl="1"/>
            <a:r>
              <a:rPr lang="hu-HU" dirty="0" err="1" smtClean="0"/>
              <a:t>Rasi</a:t>
            </a:r>
            <a:r>
              <a:rPr lang="hu-HU" dirty="0" smtClean="0"/>
              <a:t>: </a:t>
            </a:r>
            <a:r>
              <a:rPr lang="hu-HU" i="1" dirty="0" err="1" smtClean="0"/>
              <a:t>jippael</a:t>
            </a:r>
            <a:r>
              <a:rPr lang="hu-HU" dirty="0" smtClean="0"/>
              <a:t> (</a:t>
            </a:r>
            <a:r>
              <a:rPr lang="hu-HU" dirty="0" err="1" smtClean="0"/>
              <a:t>niphal</a:t>
            </a:r>
            <a:r>
              <a:rPr lang="hu-HU" dirty="0" smtClean="0"/>
              <a:t> imperfectum)	</a:t>
            </a:r>
            <a:r>
              <a:rPr lang="hu-HU" u="sng" dirty="0" smtClean="0"/>
              <a:t>vs.</a:t>
            </a:r>
            <a:r>
              <a:rPr lang="hu-HU" dirty="0" smtClean="0"/>
              <a:t> </a:t>
            </a:r>
            <a:r>
              <a:rPr lang="hu-HU" dirty="0" err="1" smtClean="0"/>
              <a:t>Ibn</a:t>
            </a:r>
            <a:r>
              <a:rPr lang="hu-HU" dirty="0" smtClean="0"/>
              <a:t> </a:t>
            </a:r>
            <a:r>
              <a:rPr lang="hu-HU" dirty="0" err="1" smtClean="0"/>
              <a:t>Ezra</a:t>
            </a:r>
            <a:r>
              <a:rPr lang="hu-HU" dirty="0" smtClean="0"/>
              <a:t>, </a:t>
            </a:r>
            <a:r>
              <a:rPr lang="hu-HU" dirty="0" err="1" smtClean="0"/>
              <a:t>RaDaK</a:t>
            </a:r>
            <a:r>
              <a:rPr lang="hu-HU" dirty="0" smtClean="0"/>
              <a:t>: </a:t>
            </a:r>
            <a:r>
              <a:rPr lang="hu-HU" i="1" dirty="0" err="1" smtClean="0"/>
              <a:t>niphal</a:t>
            </a:r>
            <a:endParaRPr lang="hu-HU" i="1" dirty="0" smtClean="0"/>
          </a:p>
          <a:p>
            <a:pPr lvl="1"/>
            <a:r>
              <a:rPr lang="hu-HU" dirty="0" err="1" smtClean="0"/>
              <a:t>Ibn</a:t>
            </a:r>
            <a:r>
              <a:rPr lang="hu-HU" dirty="0" smtClean="0"/>
              <a:t> </a:t>
            </a:r>
            <a:r>
              <a:rPr lang="hu-HU" dirty="0" err="1" smtClean="0"/>
              <a:t>Ezra</a:t>
            </a:r>
            <a:r>
              <a:rPr lang="hu-HU" dirty="0" smtClean="0"/>
              <a:t>: </a:t>
            </a:r>
            <a:r>
              <a:rPr lang="hu-HU" i="1" dirty="0" smtClean="0"/>
              <a:t>sem </a:t>
            </a:r>
            <a:r>
              <a:rPr lang="hu-HU" i="1" dirty="0" err="1" smtClean="0"/>
              <a:t>ha-poal</a:t>
            </a:r>
            <a:r>
              <a:rPr lang="hu-HU" dirty="0" smtClean="0"/>
              <a:t> (`</a:t>
            </a:r>
            <a:r>
              <a:rPr lang="hu-HU" dirty="0" err="1" smtClean="0"/>
              <a:t>infinitivus</a:t>
            </a:r>
            <a:r>
              <a:rPr lang="hu-HU" dirty="0" smtClean="0"/>
              <a:t>’)	</a:t>
            </a:r>
            <a:r>
              <a:rPr lang="hu-HU" u="sng" dirty="0" smtClean="0"/>
              <a:t>vs.</a:t>
            </a:r>
            <a:r>
              <a:rPr lang="hu-HU" dirty="0" smtClean="0"/>
              <a:t> </a:t>
            </a:r>
            <a:r>
              <a:rPr lang="hu-HU" dirty="0" err="1" smtClean="0"/>
              <a:t>RaDaK</a:t>
            </a:r>
            <a:r>
              <a:rPr lang="hu-HU" dirty="0" smtClean="0"/>
              <a:t>: </a:t>
            </a:r>
            <a:r>
              <a:rPr lang="hu-HU" i="1" dirty="0" smtClean="0"/>
              <a:t>makor</a:t>
            </a:r>
            <a:r>
              <a:rPr lang="hu-HU" dirty="0" smtClean="0"/>
              <a:t> (`</a:t>
            </a:r>
            <a:r>
              <a:rPr lang="hu-HU" dirty="0" err="1" smtClean="0"/>
              <a:t>infinitivus</a:t>
            </a:r>
            <a:r>
              <a:rPr lang="hu-HU" dirty="0" smtClean="0"/>
              <a:t>’)</a:t>
            </a:r>
          </a:p>
          <a:p>
            <a:pPr lvl="1"/>
            <a:endParaRPr lang="hu-HU" sz="1200" dirty="0" smtClean="0"/>
          </a:p>
          <a:p>
            <a:r>
              <a:rPr lang="hu-HU" dirty="0" smtClean="0"/>
              <a:t>Mindenki analógiákat keres: más igék, ill. ugyanezen ige más alakjai.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7996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tudományterületek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92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 </a:t>
            </a:r>
            <a:r>
              <a:rPr lang="hu-HU" dirty="0" smtClean="0"/>
              <a:t>tudományterületek: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zsidó természettudományok a középkorban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134906"/>
            <a:ext cx="10968318" cy="45751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i="1" dirty="0" smtClean="0"/>
              <a:t>Földrajzi egységek:</a:t>
            </a:r>
            <a:r>
              <a:rPr lang="hu-HU" dirty="0" smtClean="0"/>
              <a:t> 	</a:t>
            </a:r>
            <a:r>
              <a:rPr lang="hu-HU" u="sng" dirty="0" smtClean="0"/>
              <a:t>arab világ</a:t>
            </a:r>
            <a:r>
              <a:rPr lang="hu-HU" dirty="0" smtClean="0"/>
              <a:t>ban, </a:t>
            </a:r>
            <a:r>
              <a:rPr lang="hu-HU" u="sng" dirty="0" smtClean="0"/>
              <a:t>Spanyolország</a:t>
            </a:r>
            <a:r>
              <a:rPr lang="hu-HU" dirty="0" smtClean="0"/>
              <a:t>ban, </a:t>
            </a:r>
            <a:br>
              <a:rPr lang="hu-HU" dirty="0" smtClean="0"/>
            </a:br>
            <a:r>
              <a:rPr lang="hu-HU" dirty="0" smtClean="0"/>
              <a:t>		majd 	</a:t>
            </a:r>
            <a:r>
              <a:rPr lang="hu-HU" u="sng" dirty="0" smtClean="0"/>
              <a:t>Provence</a:t>
            </a:r>
            <a:r>
              <a:rPr lang="hu-HU" dirty="0" smtClean="0"/>
              <a:t>-ban, később a reneszánsz </a:t>
            </a:r>
            <a:r>
              <a:rPr lang="hu-HU" u="sng" dirty="0" smtClean="0"/>
              <a:t>Itáliá</a:t>
            </a:r>
            <a:r>
              <a:rPr lang="hu-HU" dirty="0" smtClean="0"/>
              <a:t>ban jelentős.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középkori Európában leginkább a rabbinikus tevékenység egyik </a:t>
            </a:r>
            <a:br>
              <a:rPr lang="hu-HU" dirty="0" smtClean="0"/>
            </a:br>
            <a:r>
              <a:rPr lang="hu-HU" dirty="0" smtClean="0"/>
              <a:t>aspektusaként vannak jelen </a:t>
            </a:r>
            <a:r>
              <a:rPr lang="hu-HU" sz="2200" dirty="0" smtClean="0"/>
              <a:t>(ha egyáltalán…).</a:t>
            </a:r>
            <a:endParaRPr lang="hu-HU" dirty="0" smtClean="0"/>
          </a:p>
          <a:p>
            <a:pPr marL="0" indent="0">
              <a:buNone/>
            </a:pPr>
            <a:endParaRPr lang="hu-HU" sz="1300" dirty="0" smtClean="0"/>
          </a:p>
          <a:p>
            <a:r>
              <a:rPr lang="hu-HU" dirty="0" smtClean="0"/>
              <a:t>Orvostudomány: 	az arab világban sok rabbi megélhetése; főleg arabul.</a:t>
            </a:r>
          </a:p>
          <a:p>
            <a:r>
              <a:rPr lang="hu-HU" dirty="0" smtClean="0"/>
              <a:t>Matematika: 	leginkább a pozíciós csillagászat segédtudománya.</a:t>
            </a:r>
          </a:p>
          <a:p>
            <a:r>
              <a:rPr lang="hu-HU" dirty="0" smtClean="0"/>
              <a:t>Alkímia, meteorológia, fizika, stb. – elszórtan.</a:t>
            </a:r>
          </a:p>
          <a:p>
            <a:pPr marL="0" indent="0">
              <a:buNone/>
            </a:pPr>
            <a:endParaRPr lang="hu-HU" sz="1300" dirty="0" smtClean="0"/>
          </a:p>
          <a:p>
            <a:pPr marL="0" indent="0">
              <a:buNone/>
            </a:pPr>
            <a:r>
              <a:rPr lang="hu-HU" dirty="0" smtClean="0"/>
              <a:t>Leginkább fordítási tevékenység (ókori görög szerzők arab fordításban, </a:t>
            </a:r>
            <a:br>
              <a:rPr lang="hu-HU" dirty="0" smtClean="0"/>
            </a:br>
            <a:r>
              <a:rPr lang="hu-HU" dirty="0" smtClean="0"/>
              <a:t>arab szerzők &gt; héberre &gt; latinra) + néhány </a:t>
            </a:r>
            <a:r>
              <a:rPr lang="hu-HU" dirty="0"/>
              <a:t>saját </a:t>
            </a:r>
            <a:r>
              <a:rPr lang="hu-HU" dirty="0" smtClean="0"/>
              <a:t>mű.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126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februári bevezető előadás összefoglalása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573306"/>
            <a:ext cx="11223813" cy="528469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5000"/>
              </a:lnSpc>
              <a:buNone/>
            </a:pPr>
            <a:r>
              <a:rPr lang="hu-HU" dirty="0" smtClean="0"/>
              <a:t>Mitől zsidó egy zsidó irodalmi/művészeti alkotás? 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hu-HU" i="1" dirty="0" smtClean="0"/>
              <a:t>Lehetséges hipotézisek:</a:t>
            </a:r>
          </a:p>
          <a:p>
            <a:pPr marL="901700">
              <a:lnSpc>
                <a:spcPct val="105000"/>
              </a:lnSpc>
            </a:pPr>
            <a:r>
              <a:rPr lang="hu-HU" dirty="0" smtClean="0"/>
              <a:t>Zsidó szerző			</a:t>
            </a:r>
            <a:r>
              <a:rPr lang="hu-HU" i="1" dirty="0" smtClean="0"/>
              <a:t>-- de ki számít zsidónak?</a:t>
            </a:r>
          </a:p>
          <a:p>
            <a:pPr marL="901700">
              <a:lnSpc>
                <a:spcPct val="105000"/>
              </a:lnSpc>
            </a:pPr>
            <a:r>
              <a:rPr lang="hu-HU" dirty="0" smtClean="0"/>
              <a:t>Zsidó közönség</a:t>
            </a:r>
            <a:r>
              <a:rPr lang="hu-HU" sz="2400" dirty="0" smtClean="0"/>
              <a:t> (célközönség, akinek a szerző szánja a művét, vs. olvasóközönség, aki ténylegesen olvassa, a mű keletkezése idején vagy később)</a:t>
            </a:r>
          </a:p>
          <a:p>
            <a:pPr marL="901700">
              <a:lnSpc>
                <a:spcPct val="105000"/>
              </a:lnSpc>
            </a:pPr>
            <a:r>
              <a:rPr lang="hu-HU" dirty="0" smtClean="0"/>
              <a:t>Zsidó téma</a:t>
            </a:r>
            <a:r>
              <a:rPr lang="hu-HU" dirty="0"/>
              <a:t>			</a:t>
            </a:r>
            <a:r>
              <a:rPr lang="hu-HU" i="1" dirty="0" smtClean="0"/>
              <a:t>-- </a:t>
            </a:r>
            <a:r>
              <a:rPr lang="hu-HU" i="1" dirty="0"/>
              <a:t>de </a:t>
            </a:r>
            <a:r>
              <a:rPr lang="hu-HU" i="1" dirty="0" smtClean="0"/>
              <a:t>mi </a:t>
            </a:r>
            <a:r>
              <a:rPr lang="hu-HU" i="1" dirty="0"/>
              <a:t>számít </a:t>
            </a:r>
            <a:r>
              <a:rPr lang="hu-HU" i="1" dirty="0" smtClean="0"/>
              <a:t>zsidó/zsidós témának?</a:t>
            </a:r>
          </a:p>
          <a:p>
            <a:pPr marL="901700">
              <a:lnSpc>
                <a:spcPct val="105000"/>
              </a:lnSpc>
            </a:pPr>
            <a:r>
              <a:rPr lang="hu-HU" dirty="0" smtClean="0"/>
              <a:t>Zsidó „jelleg”</a:t>
            </a:r>
          </a:p>
          <a:p>
            <a:pPr marL="1344613" lvl="1" defTabSz="1169988">
              <a:lnSpc>
                <a:spcPct val="105000"/>
              </a:lnSpc>
            </a:pPr>
            <a:r>
              <a:rPr lang="hu-HU" dirty="0" smtClean="0"/>
              <a:t>Nyelv, amelyen született (héber, </a:t>
            </a:r>
            <a:r>
              <a:rPr lang="hu-HU" dirty="0" err="1" smtClean="0"/>
              <a:t>judeo-nyelvek</a:t>
            </a:r>
            <a:r>
              <a:rPr lang="hu-HU" dirty="0" smtClean="0"/>
              <a:t>…)</a:t>
            </a:r>
          </a:p>
          <a:p>
            <a:pPr marL="1344613" lvl="1" defTabSz="1169988">
              <a:lnSpc>
                <a:spcPct val="105000"/>
              </a:lnSpc>
            </a:pPr>
            <a:r>
              <a:rPr lang="hu-HU" dirty="0" smtClean="0"/>
              <a:t>Héber Biblia, mint (</a:t>
            </a:r>
            <a:r>
              <a:rPr lang="hu-HU" dirty="0"/>
              <a:t>kimondott vagy kimondatlan) </a:t>
            </a:r>
            <a:r>
              <a:rPr lang="hu-HU" dirty="0" smtClean="0"/>
              <a:t>alapszöveg</a:t>
            </a:r>
          </a:p>
          <a:p>
            <a:pPr marL="1344613" lvl="1" defTabSz="1169988">
              <a:lnSpc>
                <a:spcPct val="105000"/>
              </a:lnSpc>
            </a:pPr>
            <a:r>
              <a:rPr lang="hu-HU" dirty="0" err="1" smtClean="0"/>
              <a:t>Diaszpóralét</a:t>
            </a:r>
            <a:endParaRPr lang="hu-HU" dirty="0" smtClean="0"/>
          </a:p>
          <a:p>
            <a:pPr marL="1344613" lvl="1" defTabSz="1169988">
              <a:lnSpc>
                <a:spcPct val="105000"/>
              </a:lnSpc>
            </a:pPr>
            <a:r>
              <a:rPr lang="hu-HU" dirty="0" err="1" smtClean="0"/>
              <a:t>Stb</a:t>
            </a:r>
            <a:r>
              <a:rPr lang="hu-HU" dirty="0" smtClean="0"/>
              <a:t>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29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Historiográfia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457961"/>
            <a:ext cx="11034011" cy="488999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altLang="hu-HU" sz="2400" dirty="0" err="1">
                <a:latin typeface="Calibri Light" panose="020F0302020204030204" pitchFamily="34" charset="0"/>
              </a:rPr>
              <a:t>Lásd</a:t>
            </a:r>
            <a:r>
              <a:rPr lang="en-GB" altLang="hu-HU" sz="2400" dirty="0">
                <a:latin typeface="Calibri Light" panose="020F0302020204030204" pitchFamily="34" charset="0"/>
              </a:rPr>
              <a:t> </a:t>
            </a:r>
            <a:r>
              <a:rPr lang="en-GB" altLang="hu-HU" sz="2400" dirty="0" err="1">
                <a:latin typeface="Calibri Light" panose="020F0302020204030204" pitchFamily="34" charset="0"/>
              </a:rPr>
              <a:t>Stemberger</a:t>
            </a:r>
            <a:r>
              <a:rPr lang="en-GB" altLang="hu-HU" sz="2400" dirty="0">
                <a:latin typeface="Calibri Light" panose="020F0302020204030204" pitchFamily="34" charset="0"/>
              </a:rPr>
              <a:t>, pp. 126-131</a:t>
            </a:r>
            <a:r>
              <a:rPr lang="en-GB" altLang="hu-HU" sz="2400" dirty="0" smtClean="0">
                <a:latin typeface="Calibri Light" panose="020F0302020204030204" pitchFamily="34" charset="0"/>
              </a:rPr>
              <a:t>.</a:t>
            </a:r>
            <a:endParaRPr lang="hu-HU" altLang="hu-HU" sz="2400" dirty="0" smtClean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hu-HU" altLang="hu-HU" sz="1200" i="1" dirty="0" smtClean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hu-HU" altLang="hu-HU" i="1" dirty="0" smtClean="0">
                <a:latin typeface="Calibri Light" panose="020F0302020204030204" pitchFamily="34" charset="0"/>
              </a:rPr>
              <a:t>Más műfajokban történeti jellegű információk</a:t>
            </a:r>
            <a:r>
              <a:rPr lang="hu-HU" altLang="hu-HU" sz="2400" i="1" dirty="0" smtClean="0">
                <a:latin typeface="Calibri Light" panose="020F0302020204030204" pitchFamily="34" charset="0"/>
              </a:rPr>
              <a:t> </a:t>
            </a:r>
            <a:r>
              <a:rPr lang="hu-HU" altLang="hu-HU" sz="2400" dirty="0" smtClean="0">
                <a:latin typeface="Calibri Light" panose="020F0302020204030204" pitchFamily="34" charset="0"/>
              </a:rPr>
              <a:t/>
            </a:r>
            <a:br>
              <a:rPr lang="hu-HU" altLang="hu-HU" sz="2400" dirty="0" smtClean="0">
                <a:latin typeface="Calibri Light" panose="020F0302020204030204" pitchFamily="34" charset="0"/>
              </a:rPr>
            </a:br>
            <a:r>
              <a:rPr lang="hu-HU" altLang="hu-HU" sz="2400" dirty="0" smtClean="0">
                <a:latin typeface="Calibri Light" panose="020F0302020204030204" pitchFamily="34" charset="0"/>
              </a:rPr>
              <a:t>(</a:t>
            </a:r>
            <a:r>
              <a:rPr lang="hu-HU" altLang="hu-HU" sz="2400" dirty="0" err="1" smtClean="0">
                <a:latin typeface="Calibri Light" panose="020F0302020204030204" pitchFamily="34" charset="0"/>
              </a:rPr>
              <a:t>v.ö</a:t>
            </a:r>
            <a:r>
              <a:rPr lang="hu-HU" altLang="hu-HU" sz="2400" dirty="0" smtClean="0">
                <a:latin typeface="Calibri Light" panose="020F0302020204030204" pitchFamily="34" charset="0"/>
              </a:rPr>
              <a:t>.: a Tóra történeti és nem történeti szakaszai, </a:t>
            </a:r>
            <a:r>
              <a:rPr lang="hu-HU" altLang="hu-HU" sz="2400" dirty="0" err="1" smtClean="0">
                <a:latin typeface="Calibri Light" panose="020F0302020204030204" pitchFamily="34" charset="0"/>
              </a:rPr>
              <a:t>halákha</a:t>
            </a:r>
            <a:r>
              <a:rPr lang="hu-HU" altLang="hu-HU" sz="2400" dirty="0" smtClean="0">
                <a:latin typeface="Calibri Light" panose="020F0302020204030204" pitchFamily="34" charset="0"/>
              </a:rPr>
              <a:t> és </a:t>
            </a:r>
            <a:r>
              <a:rPr lang="hu-HU" altLang="hu-HU" sz="2400" dirty="0" err="1" smtClean="0">
                <a:latin typeface="Calibri Light" panose="020F0302020204030204" pitchFamily="34" charset="0"/>
              </a:rPr>
              <a:t>aggáda</a:t>
            </a:r>
            <a:r>
              <a:rPr lang="hu-HU" altLang="hu-HU" sz="2400" dirty="0" smtClean="0">
                <a:latin typeface="Calibri Light" panose="020F0302020204030204" pitchFamily="34" charset="0"/>
              </a:rPr>
              <a:t> a Talmudban)</a:t>
            </a:r>
          </a:p>
          <a:p>
            <a:pPr marL="0" indent="0">
              <a:buNone/>
            </a:pPr>
            <a:r>
              <a:rPr lang="hu-HU" altLang="hu-HU" i="1" dirty="0">
                <a:latin typeface="Calibri Light" panose="020F0302020204030204" pitchFamily="34" charset="0"/>
              </a:rPr>
              <a:t>	</a:t>
            </a:r>
            <a:r>
              <a:rPr lang="hu-HU" altLang="hu-HU" i="1" dirty="0" smtClean="0">
                <a:latin typeface="Calibri Light" panose="020F0302020204030204" pitchFamily="34" charset="0"/>
              </a:rPr>
              <a:t> vs. önálló műfaj – mi célból?</a:t>
            </a:r>
          </a:p>
          <a:p>
            <a:r>
              <a:rPr lang="hu-HU" altLang="hu-HU" u="sng" dirty="0" smtClean="0">
                <a:latin typeface="Calibri Light" panose="020F0302020204030204" pitchFamily="34" charset="0"/>
              </a:rPr>
              <a:t>Naptár, rítusok</a:t>
            </a:r>
            <a:r>
              <a:rPr lang="hu-HU" altLang="hu-HU" dirty="0" smtClean="0">
                <a:latin typeface="Calibri Light" panose="020F0302020204030204" pitchFamily="34" charset="0"/>
              </a:rPr>
              <a:t>: 	pl. </a:t>
            </a:r>
            <a:r>
              <a:rPr lang="hu-HU" altLang="hu-HU" i="1" dirty="0" err="1" smtClean="0">
                <a:latin typeface="Calibri Light" panose="020F0302020204030204" pitchFamily="34" charset="0"/>
              </a:rPr>
              <a:t>Megillat</a:t>
            </a:r>
            <a:r>
              <a:rPr lang="hu-HU" altLang="hu-HU" i="1" dirty="0" smtClean="0">
                <a:latin typeface="Calibri Light" panose="020F0302020204030204" pitchFamily="34" charset="0"/>
              </a:rPr>
              <a:t> </a:t>
            </a:r>
            <a:r>
              <a:rPr lang="hu-HU" altLang="hu-HU" i="1" dirty="0" err="1" smtClean="0">
                <a:latin typeface="Calibri Light" panose="020F0302020204030204" pitchFamily="34" charset="0"/>
              </a:rPr>
              <a:t>taanit</a:t>
            </a:r>
            <a:r>
              <a:rPr lang="hu-HU" altLang="hu-HU" sz="2200" dirty="0" smtClean="0">
                <a:latin typeface="Calibri Light" panose="020F0302020204030204" pitchFamily="34" charset="0"/>
              </a:rPr>
              <a:t> (‚Böjttekercs’, arámiul, i.sz. 1-2. sz., Palesztina)</a:t>
            </a:r>
            <a:endParaRPr lang="hu-HU" altLang="hu-HU" sz="2200" i="1" dirty="0" smtClean="0">
              <a:latin typeface="Calibri Light" panose="020F0302020204030204" pitchFamily="34" charset="0"/>
            </a:endParaRPr>
          </a:p>
          <a:p>
            <a:r>
              <a:rPr lang="hu-HU" altLang="hu-HU" u="sng" dirty="0" smtClean="0">
                <a:latin typeface="Calibri Light" panose="020F0302020204030204" pitchFamily="34" charset="0"/>
              </a:rPr>
              <a:t>Kronológia</a:t>
            </a:r>
            <a:r>
              <a:rPr lang="hu-HU" altLang="hu-HU" dirty="0" smtClean="0">
                <a:latin typeface="Calibri Light" panose="020F0302020204030204" pitchFamily="34" charset="0"/>
              </a:rPr>
              <a:t>: 	pl. </a:t>
            </a:r>
            <a:r>
              <a:rPr lang="hu-HU" altLang="hu-HU" i="1" dirty="0" err="1" smtClean="0">
                <a:latin typeface="Calibri Light" panose="020F0302020204030204" pitchFamily="34" charset="0"/>
              </a:rPr>
              <a:t>Széder</a:t>
            </a:r>
            <a:r>
              <a:rPr lang="hu-HU" altLang="hu-HU" i="1" dirty="0" smtClean="0">
                <a:latin typeface="Calibri Light" panose="020F0302020204030204" pitchFamily="34" charset="0"/>
              </a:rPr>
              <a:t> </a:t>
            </a:r>
            <a:r>
              <a:rPr lang="hu-HU" altLang="hu-HU" i="1" dirty="0" err="1" smtClean="0">
                <a:latin typeface="Calibri Light" panose="020F0302020204030204" pitchFamily="34" charset="0"/>
              </a:rPr>
              <a:t>olam</a:t>
            </a:r>
            <a:r>
              <a:rPr lang="hu-HU" altLang="hu-HU" i="1" dirty="0" smtClean="0">
                <a:latin typeface="Calibri Light" panose="020F0302020204030204" pitchFamily="34" charset="0"/>
              </a:rPr>
              <a:t> rabba</a:t>
            </a:r>
            <a:r>
              <a:rPr lang="hu-HU" altLang="hu-HU" sz="2200" dirty="0" smtClean="0">
                <a:latin typeface="Calibri Light" panose="020F0302020204030204" pitchFamily="34" charset="0"/>
              </a:rPr>
              <a:t> (‚Nagy világtörténet’, 2-3. sz. Palesztina).</a:t>
            </a:r>
          </a:p>
          <a:p>
            <a:r>
              <a:rPr lang="hu-HU" altLang="hu-HU" u="sng" dirty="0" smtClean="0">
                <a:latin typeface="Calibri Light" panose="020F0302020204030204" pitchFamily="34" charset="0"/>
              </a:rPr>
              <a:t>Világtörténet</a:t>
            </a:r>
            <a:r>
              <a:rPr lang="hu-HU" altLang="hu-HU" dirty="0" smtClean="0">
                <a:latin typeface="Calibri Light" panose="020F0302020204030204" pitchFamily="34" charset="0"/>
              </a:rPr>
              <a:t>: 	pl. </a:t>
            </a:r>
            <a:r>
              <a:rPr lang="hu-HU" altLang="hu-HU" dirty="0" err="1" smtClean="0">
                <a:latin typeface="Calibri Light" panose="020F0302020204030204" pitchFamily="34" charset="0"/>
              </a:rPr>
              <a:t>Joszippon</a:t>
            </a:r>
            <a:r>
              <a:rPr lang="hu-HU" altLang="hu-HU" dirty="0" smtClean="0">
                <a:latin typeface="Calibri Light" panose="020F0302020204030204" pitchFamily="34" charset="0"/>
              </a:rPr>
              <a:t> </a:t>
            </a:r>
            <a:r>
              <a:rPr lang="hu-HU" altLang="hu-HU" sz="2400" dirty="0" smtClean="0">
                <a:latin typeface="Calibri Light" panose="020F0302020204030204" pitchFamily="34" charset="0"/>
              </a:rPr>
              <a:t>(953, Dél-Itália, majd kibővítve, </a:t>
            </a:r>
            <a:br>
              <a:rPr lang="hu-HU" altLang="hu-HU" sz="2400" dirty="0" smtClean="0">
                <a:latin typeface="Calibri Light" panose="020F0302020204030204" pitchFamily="34" charset="0"/>
              </a:rPr>
            </a:br>
            <a:r>
              <a:rPr lang="hu-HU" altLang="hu-HU" sz="2400" dirty="0" smtClean="0">
                <a:latin typeface="Calibri Light" panose="020F0302020204030204" pitchFamily="34" charset="0"/>
              </a:rPr>
              <a:t>				később </a:t>
            </a:r>
            <a:r>
              <a:rPr lang="hu-HU" altLang="hu-HU" sz="2400" dirty="0" err="1" smtClean="0">
                <a:latin typeface="Calibri Light" panose="020F0302020204030204" pitchFamily="34" charset="0"/>
              </a:rPr>
              <a:t>Josephusnak</a:t>
            </a:r>
            <a:r>
              <a:rPr lang="hu-HU" altLang="hu-HU" sz="2400" dirty="0" smtClean="0">
                <a:latin typeface="Calibri Light" panose="020F0302020204030204" pitchFamily="34" charset="0"/>
              </a:rPr>
              <a:t> tulajdonítva.</a:t>
            </a:r>
            <a:br>
              <a:rPr lang="hu-HU" altLang="hu-HU" sz="2400" dirty="0" smtClean="0">
                <a:latin typeface="Calibri Light" panose="020F0302020204030204" pitchFamily="34" charset="0"/>
              </a:rPr>
            </a:br>
            <a:r>
              <a:rPr lang="hu-HU" altLang="hu-HU" sz="2400" dirty="0" smtClean="0">
                <a:latin typeface="Calibri Light" panose="020F0302020204030204" pitchFamily="34" charset="0"/>
              </a:rPr>
              <a:t>				</a:t>
            </a:r>
            <a:r>
              <a:rPr lang="hu-HU" altLang="hu-HU" sz="2400" b="1" dirty="0" smtClean="0">
                <a:latin typeface="Calibri Light" panose="020F0302020204030204" pitchFamily="34" charset="0"/>
              </a:rPr>
              <a:t>NB:</a:t>
            </a:r>
            <a:r>
              <a:rPr lang="hu-HU" altLang="hu-HU" sz="2400" dirty="0" smtClean="0">
                <a:latin typeface="Calibri Light" panose="020F0302020204030204" pitchFamily="34" charset="0"/>
              </a:rPr>
              <a:t> Dél-Itália ekkor fontos bizánci szellemi központ!)</a:t>
            </a:r>
            <a:endParaRPr lang="hu-HU" altLang="hu-HU" sz="2400" i="1" dirty="0" smtClean="0">
              <a:latin typeface="Calibri Light" panose="020F0302020204030204" pitchFamily="34" charset="0"/>
            </a:endParaRPr>
          </a:p>
          <a:p>
            <a:r>
              <a:rPr lang="hu-HU" altLang="hu-HU" dirty="0" smtClean="0">
                <a:latin typeface="Calibri Light" panose="020F0302020204030204" pitchFamily="34" charset="0"/>
              </a:rPr>
              <a:t>…</a:t>
            </a:r>
            <a:endParaRPr lang="hu-HU" altLang="hu-HU" i="1" dirty="0" smtClean="0">
              <a:latin typeface="Calibri Light" panose="020F0302020204030204" pitchFamily="34" charset="0"/>
            </a:endParaRPr>
          </a:p>
        </p:txBody>
      </p:sp>
      <p:sp>
        <p:nvSpPr>
          <p:cNvPr id="4" name="Jobb oldali kapcsos zárójel 3"/>
          <p:cNvSpPr/>
          <p:nvPr/>
        </p:nvSpPr>
        <p:spPr>
          <a:xfrm flipH="1">
            <a:off x="449703" y="4079595"/>
            <a:ext cx="388496" cy="1035423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kerekített téglalapbuborék 6"/>
          <p:cNvSpPr/>
          <p:nvPr/>
        </p:nvSpPr>
        <p:spPr>
          <a:xfrm>
            <a:off x="4600729" y="5861153"/>
            <a:ext cx="5390436" cy="862375"/>
          </a:xfrm>
          <a:prstGeom prst="wedgeRoundRectCallout">
            <a:avLst>
              <a:gd name="adj1" fmla="val -66574"/>
              <a:gd name="adj2" fmla="val 19829"/>
              <a:gd name="adj3" fmla="val 1666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i="1" spc="300" dirty="0" smtClean="0">
                <a:solidFill>
                  <a:schemeClr val="tx1"/>
                </a:solidFill>
              </a:rPr>
              <a:t>„újraírt bibliák</a:t>
            </a:r>
            <a:r>
              <a:rPr lang="hu-HU" sz="2400" i="1" spc="300" dirty="0" smtClean="0">
                <a:solidFill>
                  <a:schemeClr val="tx1"/>
                </a:solidFill>
              </a:rPr>
              <a:t>”</a:t>
            </a:r>
            <a:br>
              <a:rPr lang="hu-HU" sz="2400" i="1" spc="300" dirty="0" smtClean="0">
                <a:solidFill>
                  <a:schemeClr val="tx1"/>
                </a:solidFill>
              </a:rPr>
            </a:br>
            <a:r>
              <a:rPr lang="hu-HU" sz="2400" i="1" spc="300" dirty="0" smtClean="0">
                <a:solidFill>
                  <a:schemeClr val="tx1"/>
                </a:solidFill>
              </a:rPr>
              <a:t>kiegészítve a Biblia utáni korral</a:t>
            </a:r>
            <a:endParaRPr lang="hu-HU" sz="2400" i="1" spc="300" dirty="0">
              <a:solidFill>
                <a:schemeClr val="tx1"/>
              </a:solidFill>
            </a:endParaRPr>
          </a:p>
        </p:txBody>
      </p:sp>
      <p:sp>
        <p:nvSpPr>
          <p:cNvPr id="5" name="Szabadkézi sokszög 4"/>
          <p:cNvSpPr/>
          <p:nvPr/>
        </p:nvSpPr>
        <p:spPr>
          <a:xfrm>
            <a:off x="174812" y="4598894"/>
            <a:ext cx="3523129" cy="2003612"/>
          </a:xfrm>
          <a:custGeom>
            <a:avLst/>
            <a:gdLst>
              <a:gd name="connsiteX0" fmla="*/ 161364 w 3523129"/>
              <a:gd name="connsiteY0" fmla="*/ 0 h 2003612"/>
              <a:gd name="connsiteX1" fmla="*/ 94129 w 3523129"/>
              <a:gd name="connsiteY1" fmla="*/ 80682 h 2003612"/>
              <a:gd name="connsiteX2" fmla="*/ 53788 w 3523129"/>
              <a:gd name="connsiteY2" fmla="*/ 215153 h 2003612"/>
              <a:gd name="connsiteX3" fmla="*/ 13447 w 3523129"/>
              <a:gd name="connsiteY3" fmla="*/ 363071 h 2003612"/>
              <a:gd name="connsiteX4" fmla="*/ 0 w 3523129"/>
              <a:gd name="connsiteY4" fmla="*/ 443753 h 2003612"/>
              <a:gd name="connsiteX5" fmla="*/ 26894 w 3523129"/>
              <a:gd name="connsiteY5" fmla="*/ 927847 h 2003612"/>
              <a:gd name="connsiteX6" fmla="*/ 40341 w 3523129"/>
              <a:gd name="connsiteY6" fmla="*/ 981635 h 2003612"/>
              <a:gd name="connsiteX7" fmla="*/ 67235 w 3523129"/>
              <a:gd name="connsiteY7" fmla="*/ 1021977 h 2003612"/>
              <a:gd name="connsiteX8" fmla="*/ 80682 w 3523129"/>
              <a:gd name="connsiteY8" fmla="*/ 1102659 h 2003612"/>
              <a:gd name="connsiteX9" fmla="*/ 94129 w 3523129"/>
              <a:gd name="connsiteY9" fmla="*/ 1196788 h 2003612"/>
              <a:gd name="connsiteX10" fmla="*/ 121023 w 3523129"/>
              <a:gd name="connsiteY10" fmla="*/ 1277471 h 2003612"/>
              <a:gd name="connsiteX11" fmla="*/ 161364 w 3523129"/>
              <a:gd name="connsiteY11" fmla="*/ 1425388 h 2003612"/>
              <a:gd name="connsiteX12" fmla="*/ 188259 w 3523129"/>
              <a:gd name="connsiteY12" fmla="*/ 1465730 h 2003612"/>
              <a:gd name="connsiteX13" fmla="*/ 228600 w 3523129"/>
              <a:gd name="connsiteY13" fmla="*/ 1559859 h 2003612"/>
              <a:gd name="connsiteX14" fmla="*/ 268941 w 3523129"/>
              <a:gd name="connsiteY14" fmla="*/ 1600200 h 2003612"/>
              <a:gd name="connsiteX15" fmla="*/ 309282 w 3523129"/>
              <a:gd name="connsiteY15" fmla="*/ 1680882 h 2003612"/>
              <a:gd name="connsiteX16" fmla="*/ 336176 w 3523129"/>
              <a:gd name="connsiteY16" fmla="*/ 1707777 h 2003612"/>
              <a:gd name="connsiteX17" fmla="*/ 443753 w 3523129"/>
              <a:gd name="connsiteY17" fmla="*/ 1801906 h 2003612"/>
              <a:gd name="connsiteX18" fmla="*/ 537882 w 3523129"/>
              <a:gd name="connsiteY18" fmla="*/ 1828800 h 2003612"/>
              <a:gd name="connsiteX19" fmla="*/ 578223 w 3523129"/>
              <a:gd name="connsiteY19" fmla="*/ 1855694 h 2003612"/>
              <a:gd name="connsiteX20" fmla="*/ 618564 w 3523129"/>
              <a:gd name="connsiteY20" fmla="*/ 1869141 h 2003612"/>
              <a:gd name="connsiteX21" fmla="*/ 699247 w 3523129"/>
              <a:gd name="connsiteY21" fmla="*/ 1922930 h 2003612"/>
              <a:gd name="connsiteX22" fmla="*/ 739588 w 3523129"/>
              <a:gd name="connsiteY22" fmla="*/ 1936377 h 2003612"/>
              <a:gd name="connsiteX23" fmla="*/ 793376 w 3523129"/>
              <a:gd name="connsiteY23" fmla="*/ 1963271 h 2003612"/>
              <a:gd name="connsiteX24" fmla="*/ 860612 w 3523129"/>
              <a:gd name="connsiteY24" fmla="*/ 1976718 h 2003612"/>
              <a:gd name="connsiteX25" fmla="*/ 900953 w 3523129"/>
              <a:gd name="connsiteY25" fmla="*/ 1990165 h 2003612"/>
              <a:gd name="connsiteX26" fmla="*/ 1008529 w 3523129"/>
              <a:gd name="connsiteY26" fmla="*/ 2003612 h 2003612"/>
              <a:gd name="connsiteX27" fmla="*/ 2084294 w 3523129"/>
              <a:gd name="connsiteY27" fmla="*/ 1990165 h 2003612"/>
              <a:gd name="connsiteX28" fmla="*/ 2138082 w 3523129"/>
              <a:gd name="connsiteY28" fmla="*/ 1976718 h 2003612"/>
              <a:gd name="connsiteX29" fmla="*/ 2245659 w 3523129"/>
              <a:gd name="connsiteY29" fmla="*/ 1963271 h 2003612"/>
              <a:gd name="connsiteX30" fmla="*/ 2312894 w 3523129"/>
              <a:gd name="connsiteY30" fmla="*/ 1949824 h 2003612"/>
              <a:gd name="connsiteX31" fmla="*/ 2433917 w 3523129"/>
              <a:gd name="connsiteY31" fmla="*/ 1936377 h 2003612"/>
              <a:gd name="connsiteX32" fmla="*/ 2541494 w 3523129"/>
              <a:gd name="connsiteY32" fmla="*/ 1922930 h 2003612"/>
              <a:gd name="connsiteX33" fmla="*/ 2635623 w 3523129"/>
              <a:gd name="connsiteY33" fmla="*/ 1896035 h 2003612"/>
              <a:gd name="connsiteX34" fmla="*/ 2702859 w 3523129"/>
              <a:gd name="connsiteY34" fmla="*/ 1869141 h 2003612"/>
              <a:gd name="connsiteX35" fmla="*/ 2796988 w 3523129"/>
              <a:gd name="connsiteY35" fmla="*/ 1855694 h 2003612"/>
              <a:gd name="connsiteX36" fmla="*/ 3523129 w 3523129"/>
              <a:gd name="connsiteY36" fmla="*/ 1855694 h 2003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523129" h="2003612">
                <a:moveTo>
                  <a:pt x="161364" y="0"/>
                </a:moveTo>
                <a:cubicBezTo>
                  <a:pt x="138952" y="26894"/>
                  <a:pt x="111769" y="50443"/>
                  <a:pt x="94129" y="80682"/>
                </a:cubicBezTo>
                <a:cubicBezTo>
                  <a:pt x="76234" y="111359"/>
                  <a:pt x="64434" y="177892"/>
                  <a:pt x="53788" y="215153"/>
                </a:cubicBezTo>
                <a:cubicBezTo>
                  <a:pt x="32930" y="288155"/>
                  <a:pt x="32623" y="248015"/>
                  <a:pt x="13447" y="363071"/>
                </a:cubicBezTo>
                <a:lnTo>
                  <a:pt x="0" y="443753"/>
                </a:lnTo>
                <a:cubicBezTo>
                  <a:pt x="9511" y="738608"/>
                  <a:pt x="-13050" y="748099"/>
                  <a:pt x="26894" y="927847"/>
                </a:cubicBezTo>
                <a:cubicBezTo>
                  <a:pt x="30903" y="945888"/>
                  <a:pt x="33061" y="964648"/>
                  <a:pt x="40341" y="981635"/>
                </a:cubicBezTo>
                <a:cubicBezTo>
                  <a:pt x="46707" y="996490"/>
                  <a:pt x="58270" y="1008530"/>
                  <a:pt x="67235" y="1021977"/>
                </a:cubicBezTo>
                <a:cubicBezTo>
                  <a:pt x="71717" y="1048871"/>
                  <a:pt x="76536" y="1075711"/>
                  <a:pt x="80682" y="1102659"/>
                </a:cubicBezTo>
                <a:cubicBezTo>
                  <a:pt x="85501" y="1133985"/>
                  <a:pt x="87002" y="1165905"/>
                  <a:pt x="94129" y="1196788"/>
                </a:cubicBezTo>
                <a:cubicBezTo>
                  <a:pt x="100504" y="1224411"/>
                  <a:pt x="115463" y="1249672"/>
                  <a:pt x="121023" y="1277471"/>
                </a:cubicBezTo>
                <a:cubicBezTo>
                  <a:pt x="128240" y="1313555"/>
                  <a:pt x="141866" y="1396141"/>
                  <a:pt x="161364" y="1425388"/>
                </a:cubicBezTo>
                <a:lnTo>
                  <a:pt x="188259" y="1465730"/>
                </a:lnTo>
                <a:cubicBezTo>
                  <a:pt x="199233" y="1498651"/>
                  <a:pt x="207829" y="1530780"/>
                  <a:pt x="228600" y="1559859"/>
                </a:cubicBezTo>
                <a:cubicBezTo>
                  <a:pt x="239653" y="1575334"/>
                  <a:pt x="255494" y="1586753"/>
                  <a:pt x="268941" y="1600200"/>
                </a:cubicBezTo>
                <a:cubicBezTo>
                  <a:pt x="283144" y="1642809"/>
                  <a:pt x="279490" y="1643642"/>
                  <a:pt x="309282" y="1680882"/>
                </a:cubicBezTo>
                <a:cubicBezTo>
                  <a:pt x="317202" y="1690782"/>
                  <a:pt x="328256" y="1697877"/>
                  <a:pt x="336176" y="1707777"/>
                </a:cubicBezTo>
                <a:cubicBezTo>
                  <a:pt x="372595" y="1753301"/>
                  <a:pt x="366432" y="1782576"/>
                  <a:pt x="443753" y="1801906"/>
                </a:cubicBezTo>
                <a:cubicBezTo>
                  <a:pt x="460987" y="1806214"/>
                  <a:pt x="518591" y="1819154"/>
                  <a:pt x="537882" y="1828800"/>
                </a:cubicBezTo>
                <a:cubicBezTo>
                  <a:pt x="552337" y="1836028"/>
                  <a:pt x="563768" y="1848466"/>
                  <a:pt x="578223" y="1855694"/>
                </a:cubicBezTo>
                <a:cubicBezTo>
                  <a:pt x="590901" y="1862033"/>
                  <a:pt x="606173" y="1862257"/>
                  <a:pt x="618564" y="1869141"/>
                </a:cubicBezTo>
                <a:cubicBezTo>
                  <a:pt x="646819" y="1884839"/>
                  <a:pt x="668583" y="1912709"/>
                  <a:pt x="699247" y="1922930"/>
                </a:cubicBezTo>
                <a:cubicBezTo>
                  <a:pt x="712694" y="1927412"/>
                  <a:pt x="726560" y="1930793"/>
                  <a:pt x="739588" y="1936377"/>
                </a:cubicBezTo>
                <a:cubicBezTo>
                  <a:pt x="758013" y="1944273"/>
                  <a:pt x="774359" y="1956932"/>
                  <a:pt x="793376" y="1963271"/>
                </a:cubicBezTo>
                <a:cubicBezTo>
                  <a:pt x="815059" y="1970499"/>
                  <a:pt x="838439" y="1971175"/>
                  <a:pt x="860612" y="1976718"/>
                </a:cubicBezTo>
                <a:cubicBezTo>
                  <a:pt x="874363" y="1980156"/>
                  <a:pt x="887007" y="1987629"/>
                  <a:pt x="900953" y="1990165"/>
                </a:cubicBezTo>
                <a:cubicBezTo>
                  <a:pt x="936508" y="1996630"/>
                  <a:pt x="972670" y="1999130"/>
                  <a:pt x="1008529" y="2003612"/>
                </a:cubicBezTo>
                <a:lnTo>
                  <a:pt x="2084294" y="1990165"/>
                </a:lnTo>
                <a:cubicBezTo>
                  <a:pt x="2102770" y="1989725"/>
                  <a:pt x="2119852" y="1979756"/>
                  <a:pt x="2138082" y="1976718"/>
                </a:cubicBezTo>
                <a:cubicBezTo>
                  <a:pt x="2173728" y="1970777"/>
                  <a:pt x="2209941" y="1968766"/>
                  <a:pt x="2245659" y="1963271"/>
                </a:cubicBezTo>
                <a:cubicBezTo>
                  <a:pt x="2268249" y="1959796"/>
                  <a:pt x="2290268" y="1953056"/>
                  <a:pt x="2312894" y="1949824"/>
                </a:cubicBezTo>
                <a:cubicBezTo>
                  <a:pt x="2353075" y="1944084"/>
                  <a:pt x="2393606" y="1941119"/>
                  <a:pt x="2433917" y="1936377"/>
                </a:cubicBezTo>
                <a:lnTo>
                  <a:pt x="2541494" y="1922930"/>
                </a:lnTo>
                <a:cubicBezTo>
                  <a:pt x="2572870" y="1913965"/>
                  <a:pt x="2604666" y="1906354"/>
                  <a:pt x="2635623" y="1896035"/>
                </a:cubicBezTo>
                <a:cubicBezTo>
                  <a:pt x="2658523" y="1888402"/>
                  <a:pt x="2679441" y="1874995"/>
                  <a:pt x="2702859" y="1869141"/>
                </a:cubicBezTo>
                <a:cubicBezTo>
                  <a:pt x="2733608" y="1861454"/>
                  <a:pt x="2765297" y="1856214"/>
                  <a:pt x="2796988" y="1855694"/>
                </a:cubicBezTo>
                <a:cubicBezTo>
                  <a:pt x="3039002" y="1851727"/>
                  <a:pt x="3281082" y="1855694"/>
                  <a:pt x="3523129" y="1855694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157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Historiográfia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4577" y="1543986"/>
            <a:ext cx="11547423" cy="5314014"/>
          </a:xfrm>
        </p:spPr>
        <p:txBody>
          <a:bodyPr/>
          <a:lstStyle/>
          <a:p>
            <a:r>
              <a:rPr lang="hu-HU" altLang="hu-HU" i="1" dirty="0" smtClean="0">
                <a:latin typeface="Calibri Light" panose="020F0302020204030204" pitchFamily="34" charset="0"/>
              </a:rPr>
              <a:t>Más műfajokban történeti jellegű információk</a:t>
            </a:r>
            <a:r>
              <a:rPr lang="hu-HU" altLang="hu-HU" sz="2400" i="1" dirty="0" smtClean="0">
                <a:latin typeface="Calibri Light" panose="020F0302020204030204" pitchFamily="34" charset="0"/>
              </a:rPr>
              <a:t> </a:t>
            </a:r>
            <a:r>
              <a:rPr lang="hu-HU" altLang="hu-HU" i="1" dirty="0" smtClean="0">
                <a:latin typeface="Calibri Light" panose="020F0302020204030204" pitchFamily="34" charset="0"/>
              </a:rPr>
              <a:t> vs. önálló műfaj – mi célból?</a:t>
            </a:r>
          </a:p>
          <a:p>
            <a:r>
              <a:rPr lang="hu-HU" altLang="hu-HU" dirty="0" smtClean="0">
                <a:latin typeface="Calibri Light" panose="020F0302020204030204" pitchFamily="34" charset="0"/>
              </a:rPr>
              <a:t>…</a:t>
            </a:r>
          </a:p>
          <a:p>
            <a:r>
              <a:rPr lang="hu-HU" altLang="hu-HU" u="sng" dirty="0" smtClean="0">
                <a:latin typeface="Calibri Light" panose="020F0302020204030204" pitchFamily="34" charset="0"/>
              </a:rPr>
              <a:t>„A hagyomány láncolata”</a:t>
            </a:r>
            <a:r>
              <a:rPr lang="hu-HU" altLang="hu-HU" dirty="0" smtClean="0">
                <a:latin typeface="Calibri Light" panose="020F0302020204030204" pitchFamily="34" charset="0"/>
              </a:rPr>
              <a:t> </a:t>
            </a:r>
            <a:r>
              <a:rPr lang="hu-HU" altLang="hu-HU" i="1" dirty="0" smtClean="0">
                <a:latin typeface="Calibri Light" panose="020F0302020204030204" pitchFamily="34" charset="0"/>
              </a:rPr>
              <a:t>(</a:t>
            </a:r>
            <a:r>
              <a:rPr lang="hu-HU" altLang="hu-HU" i="1" dirty="0" err="1" smtClean="0">
                <a:latin typeface="Calibri Light" panose="020F0302020204030204" pitchFamily="34" charset="0"/>
              </a:rPr>
              <a:t>salselet</a:t>
            </a:r>
            <a:r>
              <a:rPr lang="hu-HU" altLang="hu-HU" i="1" dirty="0" smtClean="0">
                <a:latin typeface="Calibri Light" panose="020F0302020204030204" pitchFamily="34" charset="0"/>
              </a:rPr>
              <a:t> ha-kabbala</a:t>
            </a:r>
            <a:r>
              <a:rPr lang="hu-HU" altLang="hu-HU" sz="2600" i="1" dirty="0" smtClean="0">
                <a:latin typeface="Calibri Light" panose="020F0302020204030204" pitchFamily="34" charset="0"/>
              </a:rPr>
              <a:t>):</a:t>
            </a:r>
            <a:r>
              <a:rPr lang="hu-HU" altLang="hu-HU" sz="2600" dirty="0" smtClean="0">
                <a:latin typeface="Calibri Light" panose="020F0302020204030204" pitchFamily="34" charset="0"/>
              </a:rPr>
              <a:t> bizonyítandó a rabbinikus osztály legitimitását, ill. az </a:t>
            </a:r>
            <a:r>
              <a:rPr lang="hu-HU" altLang="hu-HU" sz="2600" dirty="0" err="1" smtClean="0">
                <a:latin typeface="Calibri Light" panose="020F0302020204030204" pitchFamily="34" charset="0"/>
              </a:rPr>
              <a:t>exilarchák</a:t>
            </a:r>
            <a:r>
              <a:rPr lang="hu-HU" altLang="hu-HU" sz="2600" dirty="0" smtClean="0">
                <a:latin typeface="Calibri Light" panose="020F0302020204030204" pitchFamily="34" charset="0"/>
              </a:rPr>
              <a:t> származását (1) befelé, (2) polémia a kereszténységgel és a </a:t>
            </a:r>
            <a:r>
              <a:rPr lang="hu-HU" altLang="hu-HU" sz="2600" dirty="0" err="1" smtClean="0">
                <a:latin typeface="Calibri Light" panose="020F0302020204030204" pitchFamily="34" charset="0"/>
              </a:rPr>
              <a:t>karaitákkal</a:t>
            </a:r>
            <a:r>
              <a:rPr lang="hu-HU" altLang="hu-HU" sz="2600" dirty="0" smtClean="0">
                <a:latin typeface="Calibri Light" panose="020F0302020204030204" pitchFamily="34" charset="0"/>
              </a:rPr>
              <a:t> (</a:t>
            </a:r>
            <a:r>
              <a:rPr lang="hu-HU" altLang="hu-HU" sz="2600" dirty="0" err="1" smtClean="0">
                <a:latin typeface="Calibri Light" panose="020F0302020204030204" pitchFamily="34" charset="0"/>
              </a:rPr>
              <a:t>a</a:t>
            </a:r>
            <a:r>
              <a:rPr lang="hu-HU" altLang="hu-HU" sz="2600" dirty="0" smtClean="0">
                <a:latin typeface="Calibri Light" panose="020F0302020204030204" pitchFamily="34" charset="0"/>
              </a:rPr>
              <a:t> rabbik bibliaértelmezési hagyománya autentikus), (4) a muszlim hagyományozási (</a:t>
            </a:r>
            <a:r>
              <a:rPr lang="hu-HU" altLang="hu-HU" sz="2600" dirty="0" err="1" smtClean="0">
                <a:latin typeface="Calibri Light" panose="020F0302020204030204" pitchFamily="34" charset="0"/>
              </a:rPr>
              <a:t>tradálási</a:t>
            </a:r>
            <a:r>
              <a:rPr lang="hu-HU" altLang="hu-HU" sz="2600" dirty="0" smtClean="0">
                <a:latin typeface="Calibri Light" panose="020F0302020204030204" pitchFamily="34" charset="0"/>
              </a:rPr>
              <a:t>) láncok mintájára. 	Például: </a:t>
            </a:r>
            <a:br>
              <a:rPr lang="hu-HU" altLang="hu-HU" sz="2600" dirty="0" smtClean="0">
                <a:latin typeface="Calibri Light" panose="020F0302020204030204" pitchFamily="34" charset="0"/>
              </a:rPr>
            </a:br>
            <a:r>
              <a:rPr lang="hu-HU" altLang="hu-HU" sz="2600" i="1" dirty="0" err="1" smtClean="0">
                <a:latin typeface="Calibri Light" panose="020F0302020204030204" pitchFamily="34" charset="0"/>
              </a:rPr>
              <a:t>Pirké</a:t>
            </a:r>
            <a:r>
              <a:rPr lang="hu-HU" altLang="hu-HU" sz="2600" i="1" dirty="0" smtClean="0">
                <a:latin typeface="Calibri Light" panose="020F0302020204030204" pitchFamily="34" charset="0"/>
              </a:rPr>
              <a:t> </a:t>
            </a:r>
            <a:r>
              <a:rPr lang="hu-HU" altLang="hu-HU" sz="2600" i="1" dirty="0" err="1" smtClean="0">
                <a:latin typeface="Calibri Light" panose="020F0302020204030204" pitchFamily="34" charset="0"/>
              </a:rPr>
              <a:t>Avot</a:t>
            </a:r>
            <a:r>
              <a:rPr lang="hu-HU" altLang="hu-HU" sz="2600" dirty="0" smtClean="0">
                <a:latin typeface="Calibri Light" panose="020F0302020204030204" pitchFamily="34" charset="0"/>
              </a:rPr>
              <a:t>;    </a:t>
            </a:r>
            <a:r>
              <a:rPr lang="hu-HU" altLang="hu-HU" sz="2600" i="1" dirty="0" err="1" smtClean="0">
                <a:latin typeface="Calibri Light" panose="020F0302020204030204" pitchFamily="34" charset="0"/>
              </a:rPr>
              <a:t>Iggeret</a:t>
            </a:r>
            <a:r>
              <a:rPr lang="hu-HU" altLang="hu-HU" sz="2600" i="1" dirty="0" smtClean="0">
                <a:latin typeface="Calibri Light" panose="020F0302020204030204" pitchFamily="34" charset="0"/>
              </a:rPr>
              <a:t> </a:t>
            </a:r>
            <a:r>
              <a:rPr lang="hu-HU" altLang="hu-HU" sz="2600" i="1" dirty="0" err="1" smtClean="0">
                <a:latin typeface="Calibri Light" panose="020F0302020204030204" pitchFamily="34" charset="0"/>
              </a:rPr>
              <a:t>rav</a:t>
            </a:r>
            <a:r>
              <a:rPr lang="hu-HU" altLang="hu-HU" sz="2600" i="1" dirty="0" smtClean="0">
                <a:latin typeface="Calibri Light" panose="020F0302020204030204" pitchFamily="34" charset="0"/>
              </a:rPr>
              <a:t> </a:t>
            </a:r>
            <a:r>
              <a:rPr lang="hu-HU" altLang="hu-HU" sz="2600" i="1" dirty="0" err="1" smtClean="0">
                <a:latin typeface="Calibri Light" panose="020F0302020204030204" pitchFamily="34" charset="0"/>
              </a:rPr>
              <a:t>Serira</a:t>
            </a:r>
            <a:r>
              <a:rPr lang="hu-HU" altLang="hu-HU" sz="2600" i="1" dirty="0" smtClean="0">
                <a:latin typeface="Calibri Light" panose="020F0302020204030204" pitchFamily="34" charset="0"/>
              </a:rPr>
              <a:t> </a:t>
            </a:r>
            <a:r>
              <a:rPr lang="hu-HU" altLang="hu-HU" sz="2600" i="1" dirty="0" err="1" smtClean="0">
                <a:latin typeface="Calibri Light" panose="020F0302020204030204" pitchFamily="34" charset="0"/>
              </a:rPr>
              <a:t>gáon</a:t>
            </a:r>
            <a:r>
              <a:rPr lang="hu-HU" altLang="hu-HU" sz="2600" dirty="0" smtClean="0">
                <a:latin typeface="Calibri Light" panose="020F0302020204030204" pitchFamily="34" charset="0"/>
              </a:rPr>
              <a:t>;   Abraham </a:t>
            </a:r>
            <a:r>
              <a:rPr lang="hu-HU" altLang="hu-HU" sz="2600" dirty="0" err="1" smtClean="0">
                <a:latin typeface="Calibri Light" panose="020F0302020204030204" pitchFamily="34" charset="0"/>
              </a:rPr>
              <a:t>ibn</a:t>
            </a:r>
            <a:r>
              <a:rPr lang="hu-HU" altLang="hu-HU" sz="2600" dirty="0" smtClean="0">
                <a:latin typeface="Calibri Light" panose="020F0302020204030204" pitchFamily="34" charset="0"/>
              </a:rPr>
              <a:t> </a:t>
            </a:r>
            <a:r>
              <a:rPr lang="hu-HU" altLang="hu-HU" sz="2600" dirty="0" err="1" smtClean="0">
                <a:latin typeface="Calibri Light" panose="020F0302020204030204" pitchFamily="34" charset="0"/>
              </a:rPr>
              <a:t>Daud</a:t>
            </a:r>
            <a:r>
              <a:rPr lang="hu-HU" altLang="hu-HU" sz="2600" dirty="0" smtClean="0">
                <a:latin typeface="Calibri Light" panose="020F0302020204030204" pitchFamily="34" charset="0"/>
              </a:rPr>
              <a:t>: </a:t>
            </a:r>
            <a:r>
              <a:rPr lang="hu-HU" altLang="hu-HU" sz="2600" i="1" dirty="0" err="1" smtClean="0">
                <a:latin typeface="Calibri Light" panose="020F0302020204030204" pitchFamily="34" charset="0"/>
              </a:rPr>
              <a:t>Széfer</a:t>
            </a:r>
            <a:r>
              <a:rPr lang="hu-HU" altLang="hu-HU" sz="2600" i="1" dirty="0" smtClean="0">
                <a:latin typeface="Calibri Light" panose="020F0302020204030204" pitchFamily="34" charset="0"/>
              </a:rPr>
              <a:t> ha-kabbala</a:t>
            </a:r>
            <a:r>
              <a:rPr lang="hu-HU" altLang="hu-HU" sz="2600" dirty="0" smtClean="0">
                <a:latin typeface="Calibri Light" panose="020F0302020204030204" pitchFamily="34" charset="0"/>
              </a:rPr>
              <a:t> (1160).</a:t>
            </a:r>
          </a:p>
          <a:p>
            <a:r>
              <a:rPr lang="hu-HU" altLang="hu-HU" u="sng" dirty="0" smtClean="0">
                <a:latin typeface="Calibri Light" panose="020F0302020204030204" pitchFamily="34" charset="0"/>
              </a:rPr>
              <a:t>Krónikák</a:t>
            </a:r>
            <a:r>
              <a:rPr lang="hu-HU" altLang="hu-HU" dirty="0" smtClean="0">
                <a:latin typeface="Calibri Light" panose="020F0302020204030204" pitchFamily="34" charset="0"/>
              </a:rPr>
              <a:t> a zsidók „sanyarú” középkori történetéről, pl. </a:t>
            </a:r>
            <a:r>
              <a:rPr lang="hu-HU" altLang="hu-HU" i="1" dirty="0" err="1" smtClean="0">
                <a:latin typeface="Calibri Light" panose="020F0302020204030204" pitchFamily="34" charset="0"/>
              </a:rPr>
              <a:t>Memorbukh</a:t>
            </a:r>
            <a:r>
              <a:rPr lang="hu-HU" altLang="hu-HU" dirty="0" err="1" smtClean="0">
                <a:latin typeface="Calibri Light" panose="020F0302020204030204" pitchFamily="34" charset="0"/>
              </a:rPr>
              <a:t>-ok</a:t>
            </a:r>
            <a:r>
              <a:rPr lang="hu-HU" altLang="hu-HU" dirty="0" smtClean="0">
                <a:latin typeface="Calibri Light" panose="020F0302020204030204" pitchFamily="34" charset="0"/>
              </a:rPr>
              <a:t>.</a:t>
            </a:r>
          </a:p>
          <a:p>
            <a:r>
              <a:rPr lang="hu-HU" altLang="hu-HU" u="sng" dirty="0" smtClean="0">
                <a:latin typeface="Calibri Light" panose="020F0302020204030204" pitchFamily="34" charset="0"/>
              </a:rPr>
              <a:t>Fordítások</a:t>
            </a:r>
            <a:r>
              <a:rPr lang="hu-HU" altLang="hu-HU" dirty="0" smtClean="0">
                <a:latin typeface="Calibri Light" panose="020F0302020204030204" pitchFamily="34" charset="0"/>
              </a:rPr>
              <a:t>, pl. népszerű ófrancia, stb. lovagregények, krónikák.</a:t>
            </a:r>
          </a:p>
          <a:p>
            <a:r>
              <a:rPr lang="hu-HU" altLang="hu-HU" u="sng" dirty="0" smtClean="0">
                <a:latin typeface="Calibri Light" panose="020F0302020204030204" pitchFamily="34" charset="0"/>
              </a:rPr>
              <a:t>Átmenet az újkorba:</a:t>
            </a:r>
            <a:r>
              <a:rPr lang="hu-HU" altLang="hu-HU" dirty="0" smtClean="0">
                <a:latin typeface="Calibri Light" panose="020F0302020204030204" pitchFamily="34" charset="0"/>
              </a:rPr>
              <a:t> David </a:t>
            </a:r>
            <a:r>
              <a:rPr lang="hu-HU" altLang="hu-HU" dirty="0" err="1" smtClean="0">
                <a:latin typeface="Calibri Light" panose="020F0302020204030204" pitchFamily="34" charset="0"/>
              </a:rPr>
              <a:t>Gans</a:t>
            </a:r>
            <a:r>
              <a:rPr lang="hu-HU" altLang="hu-HU" dirty="0" smtClean="0">
                <a:latin typeface="Calibri Light" panose="020F0302020204030204" pitchFamily="34" charset="0"/>
              </a:rPr>
              <a:t> (1541-1613</a:t>
            </a:r>
            <a:r>
              <a:rPr lang="hu-HU" altLang="hu-HU" dirty="0">
                <a:latin typeface="Calibri Light" panose="020F0302020204030204" pitchFamily="34" charset="0"/>
              </a:rPr>
              <a:t>) </a:t>
            </a:r>
            <a:r>
              <a:rPr lang="hu-HU" altLang="hu-HU" i="1" dirty="0" err="1" smtClean="0">
                <a:latin typeface="Calibri Light" panose="020F0302020204030204" pitchFamily="34" charset="0"/>
              </a:rPr>
              <a:t>Cemaḥ</a:t>
            </a:r>
            <a:r>
              <a:rPr lang="hu-HU" altLang="hu-HU" i="1" dirty="0" smtClean="0">
                <a:latin typeface="Calibri Light" panose="020F0302020204030204" pitchFamily="34" charset="0"/>
              </a:rPr>
              <a:t> David</a:t>
            </a:r>
            <a:r>
              <a:rPr lang="hu-HU" altLang="hu-HU" dirty="0" smtClean="0">
                <a:latin typeface="Calibri Light" panose="020F0302020204030204" pitchFamily="34" charset="0"/>
              </a:rPr>
              <a:t> </a:t>
            </a:r>
            <a:r>
              <a:rPr lang="hu-HU" altLang="hu-HU" sz="2400" dirty="0" smtClean="0">
                <a:latin typeface="Calibri Light" panose="020F0302020204030204" pitchFamily="34" charset="0"/>
              </a:rPr>
              <a:t>(‚Dávid sarja’, 1592, Prága; 1. rész a zsidók története az ókortól saját koráig, 2. rész a világtörténelemről).</a:t>
            </a:r>
            <a:endParaRPr lang="hu-HU" altLang="hu-HU" sz="2400" u="sng" dirty="0" smtClean="0">
              <a:latin typeface="Calibri Light" panose="020F0302020204030204" pitchFamily="34" charset="0"/>
            </a:endParaRPr>
          </a:p>
          <a:p>
            <a:endParaRPr lang="hu-HU" altLang="hu-HU" i="1" dirty="0" smtClean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GB" altLang="hu-HU" dirty="0">
              <a:latin typeface="Calibri Light" panose="020F030202020403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637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Földrajz: útleírások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824148" cy="4725077"/>
          </a:xfrm>
        </p:spPr>
        <p:txBody>
          <a:bodyPr>
            <a:normAutofit/>
          </a:bodyPr>
          <a:lstStyle/>
          <a:p>
            <a:r>
              <a:rPr lang="en-GB" altLang="hu-HU" sz="2400" dirty="0" err="1">
                <a:latin typeface="Calibri Light" panose="020F0302020204030204" pitchFamily="34" charset="0"/>
              </a:rPr>
              <a:t>Lásd</a:t>
            </a:r>
            <a:r>
              <a:rPr lang="en-GB" altLang="hu-HU" sz="2400" dirty="0">
                <a:latin typeface="Calibri Light" panose="020F0302020204030204" pitchFamily="34" charset="0"/>
              </a:rPr>
              <a:t> </a:t>
            </a:r>
            <a:r>
              <a:rPr lang="en-GB" altLang="hu-HU" sz="2400" dirty="0" err="1">
                <a:latin typeface="Calibri Light" panose="020F0302020204030204" pitchFamily="34" charset="0"/>
              </a:rPr>
              <a:t>Stemberger</a:t>
            </a:r>
            <a:r>
              <a:rPr lang="en-GB" altLang="hu-HU" sz="2400" dirty="0">
                <a:latin typeface="Calibri Light" panose="020F0302020204030204" pitchFamily="34" charset="0"/>
              </a:rPr>
              <a:t>, pp. 131-132</a:t>
            </a:r>
            <a:r>
              <a:rPr lang="en-GB" altLang="hu-HU" sz="2400" dirty="0" smtClean="0">
                <a:latin typeface="Calibri Light" panose="020F0302020204030204" pitchFamily="34" charset="0"/>
              </a:rPr>
              <a:t>.</a:t>
            </a:r>
            <a:endParaRPr lang="hu-HU" altLang="hu-HU" sz="2400" dirty="0" smtClean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hu-HU" altLang="hu-HU" sz="1200" dirty="0" smtClean="0">
              <a:latin typeface="Calibri Light" panose="020F0302020204030204" pitchFamily="34" charset="0"/>
            </a:endParaRPr>
          </a:p>
          <a:p>
            <a:r>
              <a:rPr lang="hu-HU" altLang="hu-HU" dirty="0" smtClean="0">
                <a:latin typeface="Calibri Light" panose="020F0302020204030204" pitchFamily="34" charset="0"/>
              </a:rPr>
              <a:t>Más </a:t>
            </a:r>
            <a:r>
              <a:rPr lang="hu-HU" altLang="hu-HU" dirty="0">
                <a:latin typeface="Calibri Light" panose="020F0302020204030204" pitchFamily="34" charset="0"/>
              </a:rPr>
              <a:t>műfajokban </a:t>
            </a:r>
            <a:r>
              <a:rPr lang="hu-HU" altLang="hu-HU" dirty="0" smtClean="0">
                <a:latin typeface="Calibri Light" panose="020F0302020204030204" pitchFamily="34" charset="0"/>
              </a:rPr>
              <a:t>földrajzi </a:t>
            </a:r>
            <a:r>
              <a:rPr lang="hu-HU" altLang="hu-HU" dirty="0">
                <a:latin typeface="Calibri Light" panose="020F0302020204030204" pitchFamily="34" charset="0"/>
              </a:rPr>
              <a:t>jellegű információk vs. önálló </a:t>
            </a:r>
            <a:r>
              <a:rPr lang="hu-HU" altLang="hu-HU" dirty="0" smtClean="0">
                <a:latin typeface="Calibri Light" panose="020F0302020204030204" pitchFamily="34" charset="0"/>
              </a:rPr>
              <a:t>műfaj.</a:t>
            </a:r>
          </a:p>
          <a:p>
            <a:r>
              <a:rPr lang="hu-HU" altLang="hu-HU" dirty="0" smtClean="0">
                <a:latin typeface="Calibri Light" panose="020F0302020204030204" pitchFamily="34" charset="0"/>
              </a:rPr>
              <a:t>Két megközelítés:</a:t>
            </a:r>
          </a:p>
          <a:p>
            <a:pPr marL="0" indent="0">
              <a:buNone/>
            </a:pPr>
            <a:r>
              <a:rPr lang="hu-HU" altLang="hu-HU" dirty="0" smtClean="0">
                <a:latin typeface="Calibri Light" panose="020F0302020204030204" pitchFamily="34" charset="0"/>
              </a:rPr>
              <a:t>	- Legendás elemek, a tíz elveszett törzs motívuma keresése:</a:t>
            </a:r>
          </a:p>
          <a:p>
            <a:pPr marL="0" indent="0">
              <a:buNone/>
            </a:pPr>
            <a:r>
              <a:rPr lang="hu-HU" altLang="hu-HU" dirty="0" smtClean="0">
                <a:latin typeface="Calibri Light" panose="020F0302020204030204" pitchFamily="34" charset="0"/>
              </a:rPr>
              <a:t>		Például: </a:t>
            </a:r>
            <a:r>
              <a:rPr lang="hu-HU" altLang="hu-HU" i="1" dirty="0" err="1" smtClean="0">
                <a:latin typeface="Calibri Light" panose="020F0302020204030204" pitchFamily="34" charset="0"/>
              </a:rPr>
              <a:t>Eldád</a:t>
            </a:r>
            <a:r>
              <a:rPr lang="hu-HU" altLang="hu-HU" i="1" dirty="0" smtClean="0">
                <a:latin typeface="Calibri Light" panose="020F0302020204030204" pitchFamily="34" charset="0"/>
              </a:rPr>
              <a:t> </a:t>
            </a:r>
            <a:r>
              <a:rPr lang="hu-HU" altLang="hu-HU" i="1" dirty="0" err="1" smtClean="0">
                <a:latin typeface="Calibri Light" panose="020F0302020204030204" pitchFamily="34" charset="0"/>
              </a:rPr>
              <a:t>Hadáni</a:t>
            </a:r>
            <a:r>
              <a:rPr lang="hu-HU" altLang="hu-HU" i="1" dirty="0" smtClean="0">
                <a:latin typeface="Calibri Light" panose="020F0302020204030204" pitchFamily="34" charset="0"/>
              </a:rPr>
              <a:t> </a:t>
            </a:r>
            <a:r>
              <a:rPr lang="hu-HU" altLang="hu-HU" dirty="0" smtClean="0">
                <a:latin typeface="Calibri Light" panose="020F0302020204030204" pitchFamily="34" charset="0"/>
              </a:rPr>
              <a:t>(9. század).</a:t>
            </a:r>
          </a:p>
          <a:p>
            <a:pPr marL="0" indent="0">
              <a:buNone/>
            </a:pPr>
            <a:r>
              <a:rPr lang="hu-HU" altLang="hu-HU" dirty="0" smtClean="0">
                <a:latin typeface="Calibri Light" panose="020F0302020204030204" pitchFamily="34" charset="0"/>
              </a:rPr>
              <a:t>	- Valódi útleírás + hallomásból szerzett információk, mert </a:t>
            </a:r>
            <a:br>
              <a:rPr lang="hu-HU" altLang="hu-HU" dirty="0" smtClean="0">
                <a:latin typeface="Calibri Light" panose="020F0302020204030204" pitchFamily="34" charset="0"/>
              </a:rPr>
            </a:br>
            <a:r>
              <a:rPr lang="hu-HU" altLang="hu-HU" dirty="0" smtClean="0">
                <a:latin typeface="Calibri Light" panose="020F0302020204030204" pitchFamily="34" charset="0"/>
              </a:rPr>
              <a:t>	   a szerzőt valóban érdekli a világ (de legalábbis a zsidó diaszpóra):</a:t>
            </a:r>
          </a:p>
          <a:p>
            <a:pPr marL="0" indent="0">
              <a:buNone/>
            </a:pPr>
            <a:r>
              <a:rPr lang="hu-HU" altLang="hu-HU" dirty="0" smtClean="0">
                <a:latin typeface="Calibri Light" panose="020F0302020204030204" pitchFamily="34" charset="0"/>
              </a:rPr>
              <a:t>		Például: </a:t>
            </a:r>
            <a:r>
              <a:rPr lang="hu-HU" altLang="hu-HU" dirty="0" err="1" smtClean="0">
                <a:latin typeface="Calibri Light" panose="020F0302020204030204" pitchFamily="34" charset="0"/>
              </a:rPr>
              <a:t>Tudelai</a:t>
            </a:r>
            <a:r>
              <a:rPr lang="hu-HU" altLang="hu-HU" dirty="0" smtClean="0">
                <a:latin typeface="Calibri Light" panose="020F0302020204030204" pitchFamily="34" charset="0"/>
              </a:rPr>
              <a:t> Benjámin (utazása: 1159-1173).</a:t>
            </a:r>
            <a:endParaRPr lang="en-GB" altLang="hu-HU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Következő órára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30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Következő órára olvasandó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199" y="1825624"/>
            <a:ext cx="11116236" cy="4871011"/>
          </a:xfrm>
        </p:spPr>
        <p:txBody>
          <a:bodyPr>
            <a:normAutofit lnSpcReduction="10000"/>
          </a:bodyPr>
          <a:lstStyle/>
          <a:p>
            <a:pPr marL="0" indent="0" algn="r">
              <a:lnSpc>
                <a:spcPct val="115000"/>
              </a:lnSpc>
              <a:buNone/>
            </a:pPr>
            <a:r>
              <a:rPr lang="hu-HU" dirty="0" smtClean="0"/>
              <a:t>„Határjelenségek”: </a:t>
            </a:r>
            <a:r>
              <a:rPr lang="hu-HU" dirty="0" err="1" smtClean="0"/>
              <a:t>karaita</a:t>
            </a:r>
            <a:r>
              <a:rPr lang="hu-HU" dirty="0" smtClean="0"/>
              <a:t> </a:t>
            </a:r>
            <a:r>
              <a:rPr lang="hu-HU" dirty="0"/>
              <a:t>irodalom; fordítások; irodalom zsidó nyelveken</a:t>
            </a:r>
            <a:r>
              <a:rPr lang="hu-HU" dirty="0" smtClean="0"/>
              <a:t> </a:t>
            </a:r>
            <a:r>
              <a:rPr lang="hu-HU" sz="2400" dirty="0" smtClean="0"/>
              <a:t>(Előadó: </a:t>
            </a:r>
            <a:r>
              <a:rPr lang="hu-HU" sz="2400" dirty="0" err="1" smtClean="0"/>
              <a:t>Biró</a:t>
            </a:r>
            <a:r>
              <a:rPr lang="hu-HU" sz="2400" dirty="0" smtClean="0"/>
              <a:t> </a:t>
            </a:r>
            <a:r>
              <a:rPr lang="hu-HU" sz="2400" dirty="0"/>
              <a:t>Tamás</a:t>
            </a:r>
            <a:r>
              <a:rPr lang="hu-HU" sz="2400" dirty="0" smtClean="0"/>
              <a:t>)</a:t>
            </a:r>
          </a:p>
          <a:p>
            <a:pPr marL="268287" indent="0">
              <a:lnSpc>
                <a:spcPct val="115000"/>
              </a:lnSpc>
              <a:buNone/>
            </a:pPr>
            <a:r>
              <a:rPr lang="hu-HU" sz="2400" u="sng" dirty="0" smtClean="0"/>
              <a:t>Olvasandó:</a:t>
            </a:r>
          </a:p>
          <a:p>
            <a:pPr marL="720725" indent="-452438">
              <a:lnSpc>
                <a:spcPct val="115000"/>
              </a:lnSpc>
              <a:buFont typeface="+mj-lt"/>
              <a:buAutoNum type="arabicPeriod"/>
            </a:pPr>
            <a:r>
              <a:rPr lang="hu-HU" sz="2400" dirty="0" err="1"/>
              <a:t>Smuel</a:t>
            </a:r>
            <a:r>
              <a:rPr lang="hu-HU" sz="2400" dirty="0"/>
              <a:t> </a:t>
            </a:r>
            <a:r>
              <a:rPr lang="hu-HU" sz="2400" dirty="0" err="1"/>
              <a:t>ben</a:t>
            </a:r>
            <a:r>
              <a:rPr lang="hu-HU" sz="2400" dirty="0"/>
              <a:t> Rabbi Jehuda </a:t>
            </a:r>
            <a:r>
              <a:rPr lang="hu-HU" sz="2400" dirty="0" err="1"/>
              <a:t>ibn</a:t>
            </a:r>
            <a:r>
              <a:rPr lang="hu-HU" sz="2400" dirty="0"/>
              <a:t> </a:t>
            </a:r>
            <a:r>
              <a:rPr lang="hu-HU" sz="2400" dirty="0" err="1"/>
              <a:t>Tibbon</a:t>
            </a:r>
            <a:r>
              <a:rPr lang="hu-HU" sz="2400" dirty="0"/>
              <a:t>: </a:t>
            </a:r>
            <a:r>
              <a:rPr lang="hu-HU" sz="2400" i="1" dirty="0"/>
              <a:t>A Mester művében előforduló idegen szavak magyarázata</a:t>
            </a:r>
            <a:r>
              <a:rPr lang="hu-HU" sz="2400" dirty="0" smtClean="0"/>
              <a:t>. </a:t>
            </a:r>
            <a:r>
              <a:rPr lang="hu-HU" sz="2400" dirty="0"/>
              <a:t>(</a:t>
            </a:r>
            <a:r>
              <a:rPr lang="hu-HU" sz="2400" dirty="0" err="1"/>
              <a:t>Schmelowszky</a:t>
            </a:r>
            <a:r>
              <a:rPr lang="hu-HU" sz="2400" dirty="0"/>
              <a:t> Ágoston és Visi Tamás ford.)</a:t>
            </a:r>
            <a:br>
              <a:rPr lang="hu-HU" sz="2400" dirty="0"/>
            </a:br>
            <a:r>
              <a:rPr lang="hu-HU" sz="2400" dirty="0"/>
              <a:t>Megjelent: </a:t>
            </a:r>
            <a:r>
              <a:rPr lang="hu-HU" sz="2400" dirty="0" err="1"/>
              <a:t>Maimonidész</a:t>
            </a:r>
            <a:r>
              <a:rPr lang="hu-HU" sz="2400" dirty="0"/>
              <a:t>: </a:t>
            </a:r>
            <a:r>
              <a:rPr lang="hu-HU" sz="2400" i="1" dirty="0"/>
              <a:t>A tévelygők útmutatója</a:t>
            </a:r>
            <a:r>
              <a:rPr lang="hu-HU" sz="2400" dirty="0"/>
              <a:t> (</a:t>
            </a:r>
            <a:r>
              <a:rPr lang="hu-HU" sz="2400" dirty="0" err="1"/>
              <a:t>Logos</a:t>
            </a:r>
            <a:r>
              <a:rPr lang="hu-HU" sz="2400" dirty="0"/>
              <a:t> Kiadó: Budapest, 1997, pp. 1061-1116), [42.2.1.MN.11.] </a:t>
            </a:r>
            <a:r>
              <a:rPr lang="hu-HU" sz="2400" dirty="0">
                <a:hlinkClick r:id="rId2"/>
              </a:rPr>
              <a:t>pp. 1061-1066</a:t>
            </a:r>
            <a:r>
              <a:rPr lang="hu-HU" sz="2400" dirty="0" smtClean="0"/>
              <a:t>.</a:t>
            </a:r>
          </a:p>
          <a:p>
            <a:pPr marL="720725" indent="-452438">
              <a:lnSpc>
                <a:spcPct val="115000"/>
              </a:lnSpc>
              <a:buFont typeface="+mj-lt"/>
              <a:buAutoNum type="arabicPeriod"/>
            </a:pPr>
            <a:r>
              <a:rPr lang="hu-HU" sz="2400" dirty="0" err="1"/>
              <a:t>Anan</a:t>
            </a:r>
            <a:r>
              <a:rPr lang="hu-HU" sz="2400" dirty="0"/>
              <a:t> </a:t>
            </a:r>
            <a:r>
              <a:rPr lang="hu-HU" sz="2400" dirty="0" err="1"/>
              <a:t>ben</a:t>
            </a:r>
            <a:r>
              <a:rPr lang="hu-HU" sz="2400" dirty="0"/>
              <a:t> David: </a:t>
            </a:r>
            <a:r>
              <a:rPr lang="hu-HU" sz="2400" i="1" dirty="0" err="1"/>
              <a:t>Széfer</a:t>
            </a:r>
            <a:r>
              <a:rPr lang="hu-HU" sz="2400" i="1" dirty="0"/>
              <a:t> </a:t>
            </a:r>
            <a:r>
              <a:rPr lang="hu-HU" sz="2400" i="1" dirty="0" err="1"/>
              <a:t>ha-micvot</a:t>
            </a:r>
            <a:r>
              <a:rPr lang="hu-HU" sz="2400" dirty="0"/>
              <a:t>. Fordításban közli: Leon </a:t>
            </a:r>
            <a:r>
              <a:rPr lang="hu-HU" sz="2400" dirty="0" err="1"/>
              <a:t>Nemoy</a:t>
            </a:r>
            <a:r>
              <a:rPr lang="hu-HU" sz="2400" dirty="0"/>
              <a:t> (</a:t>
            </a:r>
            <a:r>
              <a:rPr lang="hu-HU" sz="2400" dirty="0" err="1"/>
              <a:t>transl</a:t>
            </a:r>
            <a:r>
              <a:rPr lang="hu-HU" sz="2400" dirty="0"/>
              <a:t>., </a:t>
            </a:r>
            <a:r>
              <a:rPr lang="hu-HU" sz="2400" dirty="0" err="1"/>
              <a:t>notes</a:t>
            </a:r>
            <a:r>
              <a:rPr lang="hu-HU" sz="2400" dirty="0"/>
              <a:t>): </a:t>
            </a:r>
            <a:r>
              <a:rPr lang="hu-HU" sz="2400" i="1" dirty="0" err="1"/>
              <a:t>Karaite</a:t>
            </a:r>
            <a:r>
              <a:rPr lang="hu-HU" sz="2400" i="1" dirty="0"/>
              <a:t> </a:t>
            </a:r>
            <a:r>
              <a:rPr lang="hu-HU" sz="2400" i="1" dirty="0" err="1" smtClean="0"/>
              <a:t>Anthology</a:t>
            </a:r>
            <a:r>
              <a:rPr lang="hu-HU" sz="2400" i="1" dirty="0" smtClean="0"/>
              <a:t>: </a:t>
            </a:r>
            <a:r>
              <a:rPr lang="hu-HU" sz="2400" i="1" dirty="0" err="1" smtClean="0"/>
              <a:t>Excerpts</a:t>
            </a:r>
            <a:r>
              <a:rPr lang="hu-HU" sz="2400" i="1" dirty="0" smtClean="0"/>
              <a:t> </a:t>
            </a:r>
            <a:r>
              <a:rPr lang="hu-HU" sz="2400" i="1" dirty="0" err="1"/>
              <a:t>from</a:t>
            </a:r>
            <a:r>
              <a:rPr lang="hu-HU" sz="2400" i="1" dirty="0"/>
              <a:t> </a:t>
            </a:r>
            <a:r>
              <a:rPr lang="hu-HU" sz="2400" i="1" dirty="0" err="1"/>
              <a:t>the</a:t>
            </a:r>
            <a:r>
              <a:rPr lang="hu-HU" sz="2400" i="1" dirty="0"/>
              <a:t> </a:t>
            </a:r>
            <a:r>
              <a:rPr lang="hu-HU" sz="2400" i="1" dirty="0" err="1"/>
              <a:t>Early</a:t>
            </a:r>
            <a:r>
              <a:rPr lang="hu-HU" sz="2400" i="1" dirty="0"/>
              <a:t> </a:t>
            </a:r>
            <a:r>
              <a:rPr lang="hu-HU" sz="2400" i="1" dirty="0" err="1"/>
              <a:t>Literature</a:t>
            </a:r>
            <a:r>
              <a:rPr lang="hu-HU" sz="2400" dirty="0"/>
              <a:t> (Yale </a:t>
            </a:r>
            <a:r>
              <a:rPr lang="hu-HU" sz="2400" dirty="0" err="1"/>
              <a:t>Judaica</a:t>
            </a:r>
            <a:r>
              <a:rPr lang="hu-HU" sz="2400" dirty="0"/>
              <a:t> Series 7; Yale University Press: New </a:t>
            </a:r>
            <a:r>
              <a:rPr lang="hu-HU" sz="2400" dirty="0" err="1"/>
              <a:t>Haven</a:t>
            </a:r>
            <a:r>
              <a:rPr lang="hu-HU" sz="2400" dirty="0"/>
              <a:t> and London, 1952 [1980])</a:t>
            </a:r>
            <a:br>
              <a:rPr lang="hu-HU" sz="2400" dirty="0"/>
            </a:br>
            <a:r>
              <a:rPr lang="hu-HU" sz="2400" dirty="0"/>
              <a:t>[73.2.Nem.1.]. </a:t>
            </a:r>
            <a:r>
              <a:rPr lang="hu-HU" sz="2400" dirty="0">
                <a:hlinkClick r:id="rId3"/>
              </a:rPr>
              <a:t>IV. </a:t>
            </a:r>
            <a:r>
              <a:rPr lang="hu-HU" sz="2400" dirty="0" err="1">
                <a:hlinkClick r:id="rId3"/>
              </a:rPr>
              <a:t>Dietary</a:t>
            </a:r>
            <a:r>
              <a:rPr lang="hu-HU" sz="2400" dirty="0">
                <a:hlinkClick r:id="rId3"/>
              </a:rPr>
              <a:t> </a:t>
            </a:r>
            <a:r>
              <a:rPr lang="hu-HU" sz="2400" dirty="0" err="1">
                <a:hlinkClick r:id="rId3"/>
              </a:rPr>
              <a:t>laws</a:t>
            </a:r>
            <a:r>
              <a:rPr lang="hu-HU" sz="2400" dirty="0">
                <a:hlinkClick r:id="rId3"/>
              </a:rPr>
              <a:t>; V. </a:t>
            </a:r>
            <a:r>
              <a:rPr lang="hu-HU" sz="2400" dirty="0" err="1">
                <a:hlinkClick r:id="rId3"/>
              </a:rPr>
              <a:t>Sabbath</a:t>
            </a:r>
            <a:r>
              <a:rPr lang="hu-HU" sz="2400" dirty="0">
                <a:hlinkClick r:id="rId3"/>
              </a:rPr>
              <a:t>; VIII. </a:t>
            </a:r>
            <a:r>
              <a:rPr lang="hu-HU" sz="2400" dirty="0" err="1">
                <a:hlinkClick r:id="rId3"/>
              </a:rPr>
              <a:t>Circumcision</a:t>
            </a:r>
            <a:r>
              <a:rPr lang="hu-HU" sz="2400" dirty="0"/>
              <a:t>.</a:t>
            </a:r>
            <a:endParaRPr lang="en-US" altLang="hu-HU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39558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4616" y="0"/>
            <a:ext cx="11168922" cy="170887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Nevek, címek, fogalmak a vizsgára ezen a héten</a:t>
            </a:r>
            <a:br>
              <a:rPr lang="hu-HU" dirty="0" smtClean="0"/>
            </a:br>
            <a:r>
              <a:rPr lang="hu-HU" sz="1100" dirty="0" smtClean="0"/>
              <a:t/>
            </a:r>
            <a:br>
              <a:rPr lang="hu-HU" sz="1100" dirty="0" smtClean="0"/>
            </a:br>
            <a:r>
              <a:rPr lang="hu-HU" sz="2900" i="1" dirty="0" smtClean="0"/>
              <a:t>(Elvárás: egy-két mondatos meghatározás</a:t>
            </a:r>
            <a:r>
              <a:rPr lang="hu-HU" sz="2900" i="1" dirty="0"/>
              <a:t>, időben </a:t>
            </a:r>
            <a:r>
              <a:rPr lang="hu-HU" sz="2400" i="1" dirty="0"/>
              <a:t>(kb. évszázadra)</a:t>
            </a:r>
            <a:r>
              <a:rPr lang="hu-HU" sz="2900" i="1" dirty="0"/>
              <a:t> </a:t>
            </a:r>
            <a:r>
              <a:rPr lang="hu-HU" sz="2900" i="1" dirty="0" smtClean="0"/>
              <a:t>el tudni helyezni;</a:t>
            </a:r>
            <a:br>
              <a:rPr lang="hu-HU" sz="2900" i="1" dirty="0" smtClean="0"/>
            </a:br>
            <a:r>
              <a:rPr lang="hu-HU" sz="2900" i="1" dirty="0" smtClean="0"/>
              <a:t>a </a:t>
            </a:r>
            <a:r>
              <a:rPr lang="hu-HU" sz="2900" i="1" dirty="0" err="1" smtClean="0"/>
              <a:t>Stemberger-könyvből</a:t>
            </a:r>
            <a:r>
              <a:rPr lang="hu-HU" sz="2900" i="1" dirty="0" smtClean="0"/>
              <a:t> tanulni + </a:t>
            </a:r>
            <a:r>
              <a:rPr lang="hu-HU" sz="2900" i="1" dirty="0" err="1" smtClean="0"/>
              <a:t>Encyclopedia</a:t>
            </a:r>
            <a:r>
              <a:rPr lang="hu-HU" sz="2900" i="1" dirty="0" smtClean="0"/>
              <a:t> </a:t>
            </a:r>
            <a:r>
              <a:rPr lang="hu-HU" sz="2900" i="1" dirty="0" err="1" smtClean="0"/>
              <a:t>Judaicában</a:t>
            </a:r>
            <a:r>
              <a:rPr lang="hu-HU" sz="2900" i="1" dirty="0" smtClean="0"/>
              <a:t> és máshol utánanézni.)</a:t>
            </a:r>
            <a:endParaRPr lang="hu-HU" sz="29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4616" y="2020468"/>
            <a:ext cx="11607384" cy="480005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Csillagászat:	Abraham </a:t>
            </a:r>
            <a:r>
              <a:rPr lang="hu-HU" dirty="0" err="1" smtClean="0"/>
              <a:t>ibn</a:t>
            </a:r>
            <a:r>
              <a:rPr lang="hu-HU" dirty="0" smtClean="0"/>
              <a:t> </a:t>
            </a:r>
            <a:r>
              <a:rPr lang="hu-HU" dirty="0" err="1" smtClean="0"/>
              <a:t>Ezra</a:t>
            </a:r>
            <a:r>
              <a:rPr lang="hu-HU" dirty="0" smtClean="0"/>
              <a:t>, </a:t>
            </a:r>
            <a:r>
              <a:rPr lang="hu-HU" dirty="0" err="1" smtClean="0"/>
              <a:t>Maimonides</a:t>
            </a:r>
            <a:r>
              <a:rPr lang="hu-HU" dirty="0" smtClean="0"/>
              <a:t>, </a:t>
            </a:r>
            <a:r>
              <a:rPr lang="hu-HU" dirty="0" err="1" smtClean="0"/>
              <a:t>Gersonides</a:t>
            </a:r>
            <a:r>
              <a:rPr lang="hu-HU" dirty="0" smtClean="0"/>
              <a:t>, David </a:t>
            </a:r>
            <a:r>
              <a:rPr lang="hu-HU" dirty="0" err="1" smtClean="0"/>
              <a:t>Gans</a:t>
            </a:r>
            <a:r>
              <a:rPr lang="hu-HU" dirty="0" smtClean="0"/>
              <a:t>.</a:t>
            </a:r>
          </a:p>
          <a:p>
            <a:r>
              <a:rPr lang="hu-HU" dirty="0"/>
              <a:t>Nyelvészet: </a:t>
            </a:r>
            <a:r>
              <a:rPr lang="hu-HU" dirty="0" smtClean="0"/>
              <a:t>	</a:t>
            </a:r>
            <a:r>
              <a:rPr lang="hu-HU" dirty="0" err="1" smtClean="0"/>
              <a:t>Szaadja</a:t>
            </a:r>
            <a:r>
              <a:rPr lang="hu-HU" dirty="0" smtClean="0"/>
              <a:t> </a:t>
            </a:r>
            <a:r>
              <a:rPr lang="hu-HU" dirty="0" err="1" smtClean="0"/>
              <a:t>gáon</a:t>
            </a:r>
            <a:r>
              <a:rPr lang="hu-HU" dirty="0" smtClean="0"/>
              <a:t>: </a:t>
            </a:r>
            <a:r>
              <a:rPr lang="hu-HU" i="1" dirty="0" err="1" smtClean="0"/>
              <a:t>Agron</a:t>
            </a:r>
            <a:r>
              <a:rPr lang="hu-HU" i="1" dirty="0" smtClean="0"/>
              <a:t>,</a:t>
            </a:r>
            <a:endParaRPr lang="hu-HU" i="1" dirty="0"/>
          </a:p>
          <a:p>
            <a:pPr marL="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Menahem</a:t>
            </a:r>
            <a:r>
              <a:rPr lang="hu-HU" dirty="0" smtClean="0"/>
              <a:t> </a:t>
            </a:r>
            <a:r>
              <a:rPr lang="hu-HU" dirty="0" err="1"/>
              <a:t>ibn</a:t>
            </a:r>
            <a:r>
              <a:rPr lang="hu-HU" dirty="0"/>
              <a:t> </a:t>
            </a:r>
            <a:r>
              <a:rPr lang="hu-HU" dirty="0" err="1"/>
              <a:t>Szaruq</a:t>
            </a:r>
            <a:r>
              <a:rPr lang="hu-HU" dirty="0"/>
              <a:t>: </a:t>
            </a:r>
            <a:r>
              <a:rPr lang="hu-HU" i="1" dirty="0" err="1" smtClean="0"/>
              <a:t>Maḥberet</a:t>
            </a:r>
            <a:r>
              <a:rPr lang="hu-HU" i="1" dirty="0" smtClean="0"/>
              <a:t>,</a:t>
            </a:r>
            <a:endParaRPr lang="hu-HU" i="1" dirty="0"/>
          </a:p>
          <a:p>
            <a:pPr marL="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Dunas</a:t>
            </a:r>
            <a:r>
              <a:rPr lang="hu-HU" dirty="0" smtClean="0"/>
              <a:t> </a:t>
            </a:r>
            <a:r>
              <a:rPr lang="hu-HU" dirty="0" err="1"/>
              <a:t>ben</a:t>
            </a:r>
            <a:r>
              <a:rPr lang="hu-HU" dirty="0"/>
              <a:t> </a:t>
            </a:r>
            <a:r>
              <a:rPr lang="hu-HU" dirty="0" err="1" smtClean="0"/>
              <a:t>Labrat</a:t>
            </a:r>
            <a:r>
              <a:rPr lang="hu-HU" dirty="0" smtClean="0"/>
              <a:t>,			</a:t>
            </a:r>
            <a:r>
              <a:rPr lang="hu-HU" dirty="0" err="1" smtClean="0"/>
              <a:t>Juda</a:t>
            </a:r>
            <a:r>
              <a:rPr lang="hu-HU" dirty="0" smtClean="0"/>
              <a:t> </a:t>
            </a:r>
            <a:r>
              <a:rPr lang="hu-HU" dirty="0"/>
              <a:t>b. David </a:t>
            </a:r>
            <a:r>
              <a:rPr lang="hu-HU" dirty="0" err="1" smtClean="0"/>
              <a:t>Ḥajjúdzs</a:t>
            </a:r>
            <a:r>
              <a:rPr lang="hu-HU" dirty="0" smtClean="0"/>
              <a:t>,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		David </a:t>
            </a:r>
            <a:r>
              <a:rPr lang="hu-HU" dirty="0" err="1" smtClean="0"/>
              <a:t>Kimḥi</a:t>
            </a:r>
            <a:r>
              <a:rPr lang="hu-HU" dirty="0" smtClean="0"/>
              <a:t>,				</a:t>
            </a:r>
            <a:r>
              <a:rPr lang="hu-HU" dirty="0" err="1" smtClean="0"/>
              <a:t>Elija</a:t>
            </a:r>
            <a:r>
              <a:rPr lang="hu-HU" dirty="0" smtClean="0"/>
              <a:t> </a:t>
            </a:r>
            <a:r>
              <a:rPr lang="hu-HU" dirty="0"/>
              <a:t>(</a:t>
            </a:r>
            <a:r>
              <a:rPr lang="hu-HU" dirty="0" err="1"/>
              <a:t>Baḥur</a:t>
            </a:r>
            <a:r>
              <a:rPr lang="hu-HU" dirty="0"/>
              <a:t>) </a:t>
            </a:r>
            <a:r>
              <a:rPr lang="hu-HU" dirty="0" smtClean="0"/>
              <a:t>Levita,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Johann/Johannes </a:t>
            </a:r>
            <a:r>
              <a:rPr lang="hu-HU" dirty="0" err="1" smtClean="0"/>
              <a:t>Reuchlin</a:t>
            </a:r>
            <a:r>
              <a:rPr lang="hu-HU" dirty="0" smtClean="0"/>
              <a:t>.</a:t>
            </a:r>
            <a:endParaRPr lang="hu-HU" dirty="0" smtClean="0"/>
          </a:p>
          <a:p>
            <a:pPr marL="0" indent="0">
              <a:buNone/>
            </a:pPr>
            <a:endParaRPr lang="hu-HU" sz="1200" dirty="0" smtClean="0"/>
          </a:p>
          <a:p>
            <a:r>
              <a:rPr lang="hu-HU" dirty="0" smtClean="0"/>
              <a:t>Történetírás:	</a:t>
            </a:r>
            <a:r>
              <a:rPr lang="hu-HU" dirty="0" err="1" smtClean="0"/>
              <a:t>Széder</a:t>
            </a:r>
            <a:r>
              <a:rPr lang="hu-HU" dirty="0" smtClean="0"/>
              <a:t> </a:t>
            </a:r>
            <a:r>
              <a:rPr lang="hu-HU" dirty="0" err="1" smtClean="0"/>
              <a:t>olam</a:t>
            </a:r>
            <a:r>
              <a:rPr lang="hu-HU" dirty="0" smtClean="0"/>
              <a:t> rabba, 		</a:t>
            </a:r>
            <a:r>
              <a:rPr lang="hu-HU" dirty="0" err="1" smtClean="0"/>
              <a:t>Joszippon</a:t>
            </a:r>
            <a:r>
              <a:rPr lang="hu-HU" dirty="0" smtClean="0"/>
              <a:t>, 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Igeret</a:t>
            </a:r>
            <a:r>
              <a:rPr lang="hu-HU" dirty="0" smtClean="0"/>
              <a:t> </a:t>
            </a:r>
            <a:r>
              <a:rPr lang="hu-HU" dirty="0" err="1" smtClean="0"/>
              <a:t>Rav</a:t>
            </a:r>
            <a:r>
              <a:rPr lang="hu-HU" dirty="0" smtClean="0"/>
              <a:t> </a:t>
            </a:r>
            <a:r>
              <a:rPr lang="hu-HU" dirty="0" err="1" smtClean="0"/>
              <a:t>Serira</a:t>
            </a:r>
            <a:r>
              <a:rPr lang="hu-HU" dirty="0" smtClean="0"/>
              <a:t> </a:t>
            </a:r>
            <a:r>
              <a:rPr lang="hu-HU" dirty="0" err="1" smtClean="0"/>
              <a:t>gaon</a:t>
            </a:r>
            <a:r>
              <a:rPr lang="hu-HU" dirty="0" smtClean="0"/>
              <a:t>,		David </a:t>
            </a:r>
            <a:r>
              <a:rPr lang="hu-HU" dirty="0" err="1" smtClean="0"/>
              <a:t>Gans</a:t>
            </a:r>
            <a:r>
              <a:rPr lang="hu-HU" dirty="0" smtClean="0"/>
              <a:t>.</a:t>
            </a:r>
          </a:p>
          <a:p>
            <a:r>
              <a:rPr lang="hu-HU" dirty="0" smtClean="0"/>
              <a:t>Útleírások:		</a:t>
            </a:r>
            <a:r>
              <a:rPr lang="hu-HU" dirty="0" err="1" smtClean="0"/>
              <a:t>Tudelai</a:t>
            </a:r>
            <a:r>
              <a:rPr lang="hu-HU" dirty="0" smtClean="0"/>
              <a:t> Benjamin.</a:t>
            </a:r>
          </a:p>
        </p:txBody>
      </p:sp>
    </p:spTree>
    <p:extLst>
      <p:ext uri="{BB962C8B-B14F-4D97-AF65-F5344CB8AC3E}">
        <p14:creationId xmlns:p14="http://schemas.microsoft.com/office/powerpoint/2010/main" val="18296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két hét múlva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3299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Mitől zsidó a zsidó irodalom?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130440"/>
              </p:ext>
            </p:extLst>
          </p:nvPr>
        </p:nvGraphicFramePr>
        <p:xfrm>
          <a:off x="739322" y="1704394"/>
          <a:ext cx="10800003" cy="455142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64426"/>
                <a:gridCol w="1176511"/>
                <a:gridCol w="1176511"/>
                <a:gridCol w="1176511"/>
                <a:gridCol w="1176511"/>
                <a:gridCol w="1176511"/>
                <a:gridCol w="1176511"/>
                <a:gridCol w="1176511"/>
              </a:tblGrid>
              <a:tr h="634072">
                <a:tc>
                  <a:txBody>
                    <a:bodyPr/>
                    <a:lstStyle/>
                    <a:p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Szerző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 err="1" smtClean="0"/>
                        <a:t>Közön-ség</a:t>
                      </a:r>
                      <a:endParaRPr lang="hu-HU" sz="2200" dirty="0" smtClean="0"/>
                    </a:p>
                    <a:p>
                      <a:pPr algn="ctr"/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 smtClean="0"/>
                        <a:t>Téma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2200" dirty="0" smtClean="0"/>
                    </a:p>
                    <a:p>
                      <a:pPr algn="ctr"/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 smtClean="0"/>
                        <a:t>Műfaj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Bibliai </a:t>
                      </a:r>
                      <a:r>
                        <a:rPr lang="hu-HU" sz="2200" dirty="0" err="1" smtClean="0"/>
                        <a:t>hivatk</a:t>
                      </a:r>
                      <a:r>
                        <a:rPr lang="hu-HU" sz="2200" dirty="0" smtClean="0"/>
                        <a:t>.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err="1" smtClean="0"/>
                        <a:t>Diasz-póralét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Nyelv</a:t>
                      </a:r>
                      <a:endParaRPr lang="hu-HU" sz="2200" dirty="0"/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err="1" smtClean="0"/>
                        <a:t>Pijjut-költészet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 </a:t>
                      </a:r>
                      <a:r>
                        <a:rPr lang="hu-HU" sz="20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hu-HU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0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lang="hu-HU" sz="20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err="1" smtClean="0"/>
                        <a:t>Középk</a:t>
                      </a:r>
                      <a:r>
                        <a:rPr lang="hu-HU" sz="2400" i="1" spc="50" dirty="0" smtClean="0"/>
                        <a:t>.</a:t>
                      </a:r>
                      <a:r>
                        <a:rPr lang="hu-HU" sz="2400" i="1" spc="50" baseline="0" dirty="0" smtClean="0"/>
                        <a:t> héber világi költészet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 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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=&gt; ?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/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smtClean="0"/>
                        <a:t>Biblia-magyarázat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 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/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err="1" smtClean="0"/>
                        <a:t>Halákhikus</a:t>
                      </a:r>
                      <a:r>
                        <a:rPr lang="hu-HU" sz="2400" i="1" spc="50" baseline="0" dirty="0" smtClean="0"/>
                        <a:t> </a:t>
                      </a:r>
                      <a:r>
                        <a:rPr lang="hu-HU" sz="2400" i="1" spc="50" baseline="0" dirty="0" err="1" smtClean="0"/>
                        <a:t>irod</a:t>
                      </a:r>
                      <a:r>
                        <a:rPr lang="hu-HU" sz="2400" i="1" spc="50" baseline="0" dirty="0" smtClean="0"/>
                        <a:t>.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hu-HU" sz="20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r>
                        <a:rPr lang="hu-HU" sz="20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=&gt;) </a:t>
                      </a: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/?/</a:t>
                      </a: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smtClean="0"/>
                        <a:t>Filozófia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kumimoji="0" lang="hu-H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AD47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?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/>
                    </a:p>
                  </a:txBody>
                  <a:tcPr/>
                </a:tc>
              </a:tr>
              <a:tr h="526237">
                <a:tc>
                  <a:txBody>
                    <a:bodyPr/>
                    <a:lstStyle/>
                    <a:p>
                      <a:r>
                        <a:rPr lang="hu-HU" sz="2400" i="1" spc="50" dirty="0" smtClean="0"/>
                        <a:t>Tudományok</a:t>
                      </a:r>
                      <a:endParaRPr lang="hu-HU" sz="2400" i="1" spc="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hu-H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kumimoji="0" lang="hu-H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AD47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r>
                        <a:rPr lang="hu-HU" sz="2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kumimoji="0" lang="hu-H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AD47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 </a:t>
                      </a:r>
                      <a:r>
                        <a:rPr kumimoji="0" lang="hu-H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kumimoji="0" lang="hu-H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AD47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hu-H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  <a:endParaRPr lang="hu-H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 </a:t>
                      </a:r>
                      <a:r>
                        <a:rPr kumimoji="0" lang="hu-H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kumimoji="0" lang="hu-H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AD47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hu-H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  <a:endParaRPr lang="hu-H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hu-HU" sz="2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2800" b="1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</a:t>
                      </a:r>
                      <a:endParaRPr lang="hu-H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88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Csillagászat </a:t>
            </a:r>
            <a:br>
              <a:rPr lang="hu-HU" altLang="hu-HU" dirty="0" smtClean="0"/>
            </a:br>
            <a:r>
              <a:rPr lang="hu-HU" altLang="hu-HU" sz="4200" dirty="0" smtClean="0"/>
              <a:t>(mint paradigmatikus példa)</a:t>
            </a:r>
            <a:endParaRPr lang="hu-HU" sz="42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143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35205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Csillagászat: korszakok 		</a:t>
            </a:r>
            <a:r>
              <a:rPr lang="hu-HU" altLang="hu-HU" sz="3600" i="1" dirty="0" smtClean="0"/>
              <a:t>– 	zsidó? tudomány?</a:t>
            </a:r>
            <a:endParaRPr lang="hu-HU" altLang="hu-HU" sz="3600" i="1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38199" y="1825625"/>
            <a:ext cx="11116236" cy="4736540"/>
          </a:xfrm>
          <a:ln/>
        </p:spPr>
        <p:txBody>
          <a:bodyPr>
            <a:noAutofit/>
          </a:bodyPr>
          <a:lstStyle/>
          <a:p>
            <a:pPr marL="26988" indent="-26988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en-US" altLang="hu-HU" sz="2400" i="1" dirty="0" smtClean="0"/>
              <a:t>Astronomy</a:t>
            </a:r>
            <a:r>
              <a:rPr lang="hu-HU" altLang="hu-HU" sz="2400" i="1" dirty="0" smtClean="0"/>
              <a:t> </a:t>
            </a:r>
            <a:r>
              <a:rPr lang="hu-HU" altLang="hu-HU" sz="2400" dirty="0" smtClean="0"/>
              <a:t>szócikk az</a:t>
            </a:r>
            <a:r>
              <a:rPr lang="hu-HU" altLang="hu-HU" sz="2400" i="1" dirty="0" smtClean="0"/>
              <a:t> Encyclopaedia </a:t>
            </a:r>
            <a:r>
              <a:rPr lang="hu-HU" altLang="hu-HU" sz="2400" i="1" dirty="0" err="1" smtClean="0"/>
              <a:t>Judaica-</a:t>
            </a:r>
            <a:r>
              <a:rPr lang="hu-HU" altLang="hu-HU" sz="2400" dirty="0" err="1" smtClean="0"/>
              <a:t>ban</a:t>
            </a:r>
            <a:r>
              <a:rPr lang="hu-HU" altLang="hu-HU" sz="2400" dirty="0" smtClean="0"/>
              <a:t> a következőképp épül fel:</a:t>
            </a:r>
          </a:p>
          <a:p>
            <a:pPr marL="97932" indent="0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200" dirty="0" smtClean="0"/>
              <a:t>	1. </a:t>
            </a:r>
            <a:r>
              <a:rPr lang="hu-HU" altLang="hu-HU" sz="2200" dirty="0" err="1" smtClean="0"/>
              <a:t>In</a:t>
            </a:r>
            <a:r>
              <a:rPr lang="hu-HU" altLang="hu-HU" sz="2200" dirty="0" smtClean="0"/>
              <a:t> </a:t>
            </a:r>
            <a:r>
              <a:rPr lang="hu-HU" altLang="hu-HU" sz="2200" dirty="0" err="1" smtClean="0"/>
              <a:t>the</a:t>
            </a:r>
            <a:r>
              <a:rPr lang="hu-HU" altLang="hu-HU" sz="2200" dirty="0" smtClean="0"/>
              <a:t> </a:t>
            </a:r>
            <a:r>
              <a:rPr lang="hu-HU" altLang="hu-HU" sz="2200" dirty="0" err="1" smtClean="0"/>
              <a:t>Bible</a:t>
            </a:r>
            <a:endParaRPr lang="hu-HU" altLang="hu-HU" sz="2200" dirty="0" smtClean="0"/>
          </a:p>
          <a:p>
            <a:pPr marL="97932" indent="0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200" dirty="0" smtClean="0"/>
              <a:t>	2. </a:t>
            </a:r>
            <a:r>
              <a:rPr lang="hu-HU" altLang="hu-HU" sz="2200" dirty="0" err="1" smtClean="0"/>
              <a:t>In</a:t>
            </a:r>
            <a:r>
              <a:rPr lang="hu-HU" altLang="hu-HU" sz="2200" dirty="0" smtClean="0"/>
              <a:t> </a:t>
            </a:r>
            <a:r>
              <a:rPr lang="hu-HU" altLang="hu-HU" sz="2200" dirty="0" err="1" smtClean="0"/>
              <a:t>the</a:t>
            </a:r>
            <a:r>
              <a:rPr lang="hu-HU" altLang="hu-HU" sz="2200" dirty="0" smtClean="0"/>
              <a:t> Talmud and </a:t>
            </a:r>
            <a:r>
              <a:rPr lang="hu-HU" altLang="hu-HU" sz="2200" dirty="0" err="1" smtClean="0"/>
              <a:t>Midrash</a:t>
            </a:r>
            <a:endParaRPr lang="hu-HU" altLang="hu-HU" sz="2200" dirty="0" smtClean="0"/>
          </a:p>
          <a:p>
            <a:pPr marL="97932" indent="0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200" dirty="0" smtClean="0"/>
              <a:t>	3. </a:t>
            </a:r>
            <a:r>
              <a:rPr lang="hu-HU" altLang="hu-HU" sz="2200" dirty="0" err="1" smtClean="0"/>
              <a:t>Astronomy</a:t>
            </a:r>
            <a:r>
              <a:rPr lang="hu-HU" altLang="hu-HU" sz="2200" dirty="0" smtClean="0"/>
              <a:t> </a:t>
            </a:r>
            <a:r>
              <a:rPr lang="hu-HU" altLang="hu-HU" sz="2200" dirty="0" err="1" smtClean="0"/>
              <a:t>in</a:t>
            </a:r>
            <a:r>
              <a:rPr lang="hu-HU" altLang="hu-HU" sz="2200" dirty="0" smtClean="0"/>
              <a:t> </a:t>
            </a:r>
            <a:r>
              <a:rPr lang="hu-HU" altLang="hu-HU" sz="2200" dirty="0" err="1" smtClean="0"/>
              <a:t>the</a:t>
            </a:r>
            <a:r>
              <a:rPr lang="hu-HU" altLang="hu-HU" sz="2200" dirty="0" smtClean="0"/>
              <a:t> </a:t>
            </a:r>
            <a:r>
              <a:rPr lang="hu-HU" altLang="hu-HU" sz="2200" dirty="0" err="1" smtClean="0"/>
              <a:t>Middle</a:t>
            </a:r>
            <a:r>
              <a:rPr lang="hu-HU" altLang="hu-HU" sz="2200" dirty="0" smtClean="0"/>
              <a:t> </a:t>
            </a:r>
            <a:r>
              <a:rPr lang="hu-HU" altLang="hu-HU" sz="2200" dirty="0" err="1" smtClean="0"/>
              <a:t>Ages</a:t>
            </a:r>
            <a:endParaRPr lang="hu-HU" altLang="hu-HU" sz="2200" dirty="0" smtClean="0"/>
          </a:p>
          <a:p>
            <a:pPr marL="97932" indent="0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200" dirty="0" smtClean="0"/>
              <a:t>	4. </a:t>
            </a:r>
            <a:r>
              <a:rPr lang="hu-HU" altLang="hu-HU" sz="2200" dirty="0" err="1" smtClean="0"/>
              <a:t>Jewish</a:t>
            </a:r>
            <a:r>
              <a:rPr lang="hu-HU" altLang="hu-HU" sz="2200" dirty="0" smtClean="0"/>
              <a:t> </a:t>
            </a:r>
            <a:r>
              <a:rPr lang="hu-HU" altLang="hu-HU" sz="2200" dirty="0" err="1" smtClean="0"/>
              <a:t>Astronomy</a:t>
            </a:r>
            <a:r>
              <a:rPr lang="hu-HU" altLang="hu-HU" sz="2200" dirty="0" smtClean="0"/>
              <a:t> </a:t>
            </a:r>
            <a:r>
              <a:rPr lang="hu-HU" altLang="hu-HU" sz="2200" dirty="0" err="1" smtClean="0"/>
              <a:t>in</a:t>
            </a:r>
            <a:r>
              <a:rPr lang="hu-HU" altLang="hu-HU" sz="2200" dirty="0" smtClean="0"/>
              <a:t> </a:t>
            </a:r>
            <a:r>
              <a:rPr lang="hu-HU" altLang="hu-HU" sz="2200" dirty="0" err="1" smtClean="0"/>
              <a:t>the</a:t>
            </a:r>
            <a:r>
              <a:rPr lang="hu-HU" altLang="hu-HU" sz="2200" dirty="0" smtClean="0"/>
              <a:t> </a:t>
            </a:r>
            <a:r>
              <a:rPr lang="hu-HU" altLang="hu-HU" sz="2200" dirty="0" err="1" smtClean="0"/>
              <a:t>late</a:t>
            </a:r>
            <a:r>
              <a:rPr lang="hu-HU" altLang="hu-HU" sz="2200" dirty="0" smtClean="0"/>
              <a:t> </a:t>
            </a:r>
            <a:r>
              <a:rPr lang="hu-HU" altLang="hu-HU" sz="2200" dirty="0" err="1" smtClean="0"/>
              <a:t>Renaissance</a:t>
            </a:r>
            <a:endParaRPr lang="hu-HU" altLang="hu-HU" sz="2200" dirty="0" smtClean="0"/>
          </a:p>
          <a:p>
            <a:pPr marL="97932" indent="0"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sz="2200" dirty="0" smtClean="0"/>
              <a:t>	5. </a:t>
            </a:r>
            <a:r>
              <a:rPr lang="hu-HU" altLang="hu-HU" sz="2200" dirty="0" err="1" smtClean="0"/>
              <a:t>Jews</a:t>
            </a:r>
            <a:r>
              <a:rPr lang="hu-HU" altLang="hu-HU" sz="2200" dirty="0" smtClean="0"/>
              <a:t> </a:t>
            </a:r>
            <a:r>
              <a:rPr lang="hu-HU" altLang="hu-HU" sz="2200" dirty="0" err="1" smtClean="0"/>
              <a:t>in</a:t>
            </a:r>
            <a:r>
              <a:rPr lang="hu-HU" altLang="hu-HU" sz="2200" dirty="0" smtClean="0"/>
              <a:t> Modern </a:t>
            </a:r>
            <a:r>
              <a:rPr lang="hu-HU" altLang="hu-HU" sz="2200" dirty="0" err="1" smtClean="0"/>
              <a:t>Astronomy</a:t>
            </a:r>
            <a:endParaRPr lang="hu-HU" altLang="hu-HU" sz="2200" dirty="0" smtClean="0"/>
          </a:p>
          <a:p>
            <a:pPr marL="0" indent="0">
              <a:buSzPct val="45000"/>
              <a:buNone/>
              <a:tabLst>
                <a:tab pos="981075" algn="l"/>
                <a:tab pos="1312863" algn="l"/>
                <a:tab pos="1970088" algn="l"/>
                <a:tab pos="2625725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hu-HU" altLang="hu-HU" sz="2200" dirty="0" smtClean="0"/>
              <a:t>1</a:t>
            </a:r>
            <a:r>
              <a:rPr lang="hu-HU" altLang="hu-HU" sz="2400" dirty="0" smtClean="0"/>
              <a:t> és 2:  	még nem önálló tudomány, utólag keressünk csillagászati vonatkozásokat 	akkori 	művekben (bár a rabbinikus korban már létezett, mint “görög tudomány”). </a:t>
            </a:r>
          </a:p>
          <a:p>
            <a:pPr marL="0" indent="0">
              <a:buSzPct val="45000"/>
              <a:buNone/>
              <a:tabLst>
                <a:tab pos="981075" algn="l"/>
                <a:tab pos="1312863" algn="l"/>
                <a:tab pos="1970088" algn="l"/>
                <a:tab pos="2625725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hu-HU" altLang="hu-HU" sz="2400" dirty="0" smtClean="0"/>
              <a:t>3 és 4: 	“zsidó csillagászat” –  „felekezeti tudomány”?</a:t>
            </a:r>
          </a:p>
          <a:p>
            <a:pPr marL="0" indent="0">
              <a:buSzPct val="45000"/>
              <a:buNone/>
              <a:tabLst>
                <a:tab pos="981075" algn="l"/>
                <a:tab pos="1312863" algn="l"/>
                <a:tab pos="1970088" algn="l"/>
                <a:tab pos="2625725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hu-HU" altLang="hu-HU" sz="2400" dirty="0" smtClean="0"/>
              <a:t>5: 	univerzális tudomány, de kutatható a zsidóság (mint egyének, vagy mint 	szociológiai szempont) szerepe a tudománytörténetben.</a:t>
            </a: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2495483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35205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Csillagászat: motivációk</a:t>
            </a:r>
            <a:r>
              <a:rPr lang="hu-HU" altLang="hu-HU" dirty="0">
                <a:solidFill>
                  <a:prstClr val="black"/>
                </a:solidFill>
              </a:rPr>
              <a:t>		</a:t>
            </a:r>
            <a:r>
              <a:rPr lang="hu-HU" altLang="hu-HU" sz="3600" i="1" dirty="0">
                <a:solidFill>
                  <a:prstClr val="black"/>
                </a:solidFill>
              </a:rPr>
              <a:t>– 	zsidó? </a:t>
            </a:r>
            <a:r>
              <a:rPr lang="hu-HU" altLang="hu-HU" sz="3600" i="1" dirty="0" smtClean="0">
                <a:solidFill>
                  <a:prstClr val="black"/>
                </a:solidFill>
              </a:rPr>
              <a:t>tudományos?</a:t>
            </a:r>
            <a:endParaRPr lang="hu-HU" altLang="hu-HU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38199" y="1825625"/>
            <a:ext cx="11089341" cy="4615516"/>
          </a:xfrm>
          <a:ln/>
        </p:spPr>
        <p:txBody>
          <a:bodyPr>
            <a:normAutofit/>
          </a:bodyPr>
          <a:lstStyle/>
          <a:p>
            <a:pPr marL="391729" indent="-293797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Halakhikus</a:t>
            </a:r>
            <a:r>
              <a:rPr lang="hu-HU" altLang="hu-HU" dirty="0" smtClean="0"/>
              <a:t> igény: 	naptárszámítás, stb.</a:t>
            </a:r>
          </a:p>
          <a:p>
            <a:pPr marL="391729" indent="-293797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Exegetikai</a:t>
            </a:r>
            <a:r>
              <a:rPr lang="hu-HU" altLang="hu-HU" dirty="0" smtClean="0"/>
              <a:t> igény: 	a Biblia és más források csillagászati vonatkozásai.</a:t>
            </a:r>
          </a:p>
          <a:p>
            <a:pPr marL="391729" indent="-293797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Intellektuális (filozófiai-tudományos) igény: a csillagászat, mint </a:t>
            </a:r>
            <a:br>
              <a:rPr lang="hu-HU" altLang="hu-HU" dirty="0" smtClean="0"/>
            </a:br>
            <a:r>
              <a:rPr lang="hu-HU" altLang="hu-HU" dirty="0" smtClean="0"/>
              <a:t>					a korabeli filozófia és tudomány jelentős ága.</a:t>
            </a:r>
          </a:p>
          <a:p>
            <a:pPr marL="391729" indent="-293797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Misztikus igény: 	a misztika kozmológiai vonatkozásai.</a:t>
            </a:r>
          </a:p>
          <a:p>
            <a:pPr marL="391729" indent="-293797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“Babonás” igény: 	asztrológia és az ahhoz szükséges </a:t>
            </a:r>
            <a:br>
              <a:rPr lang="hu-HU" altLang="hu-HU" dirty="0" smtClean="0"/>
            </a:br>
            <a:r>
              <a:rPr lang="hu-HU" altLang="hu-HU" dirty="0" smtClean="0"/>
              <a:t>					</a:t>
            </a:r>
            <a:r>
              <a:rPr lang="hu-HU" altLang="hu-HU" dirty="0" err="1" smtClean="0"/>
              <a:t>asztonómiai</a:t>
            </a:r>
            <a:r>
              <a:rPr lang="hu-HU" altLang="hu-HU" dirty="0" smtClean="0"/>
              <a:t> számítások.</a:t>
            </a:r>
          </a:p>
          <a:p>
            <a:pPr marL="391729" indent="-293797" algn="just">
              <a:lnSpc>
                <a:spcPct val="110000"/>
              </a:lnSpc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Gyakorlati igény 	(pl. </a:t>
            </a:r>
            <a:r>
              <a:rPr lang="hu-HU" altLang="hu-HU" dirty="0" err="1" smtClean="0"/>
              <a:t>Gersonides</a:t>
            </a:r>
            <a:r>
              <a:rPr lang="hu-HU" altLang="hu-HU" dirty="0" smtClean="0"/>
              <a:t> </a:t>
            </a:r>
            <a:r>
              <a:rPr lang="hu-HU" altLang="hu-HU" i="1" dirty="0" smtClean="0"/>
              <a:t>Jákob-pálcája</a:t>
            </a:r>
            <a:r>
              <a:rPr lang="hu-HU" altLang="hu-HU" dirty="0" smtClean="0"/>
              <a:t>)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049170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35205" rIns="91440" bIns="45720" rtlCol="0" anchor="ctr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Csillagászat: műfajok</a:t>
            </a:r>
            <a:r>
              <a:rPr lang="hu-HU" altLang="hu-HU" dirty="0">
                <a:solidFill>
                  <a:prstClr val="black"/>
                </a:solidFill>
              </a:rPr>
              <a:t>		</a:t>
            </a:r>
            <a:r>
              <a:rPr lang="hu-HU" altLang="hu-HU" sz="3600" i="1" dirty="0">
                <a:solidFill>
                  <a:prstClr val="black"/>
                </a:solidFill>
              </a:rPr>
              <a:t>– 	zsidó? </a:t>
            </a:r>
            <a:r>
              <a:rPr lang="hu-HU" altLang="hu-HU" sz="3600" i="1" dirty="0" smtClean="0">
                <a:solidFill>
                  <a:prstClr val="black"/>
                </a:solidFill>
              </a:rPr>
              <a:t>tudományos?</a:t>
            </a:r>
            <a:endParaRPr lang="hu-HU" altLang="hu-HU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838199" y="1690688"/>
            <a:ext cx="10887636" cy="5046287"/>
          </a:xfrm>
          <a:ln/>
        </p:spPr>
        <p:txBody>
          <a:bodyPr>
            <a:normAutofit fontScale="92500" lnSpcReduction="10000"/>
          </a:bodyPr>
          <a:lstStyle/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u="sng" dirty="0" smtClean="0"/>
              <a:t>Új művek</a:t>
            </a:r>
            <a:r>
              <a:rPr lang="hu-HU" altLang="hu-HU" dirty="0" smtClean="0"/>
              <a:t>:</a:t>
            </a:r>
            <a:r>
              <a:rPr lang="hu-HU" altLang="hu-HU" sz="2600" dirty="0" smtClean="0"/>
              <a:t> például </a:t>
            </a:r>
            <a:r>
              <a:rPr lang="hu-HU" altLang="hu-HU" sz="2600" dirty="0" err="1"/>
              <a:t>Jicḥak</a:t>
            </a:r>
            <a:r>
              <a:rPr lang="hu-HU" altLang="hu-HU" sz="2600" dirty="0"/>
              <a:t> </a:t>
            </a:r>
            <a:r>
              <a:rPr lang="hu-HU" altLang="hu-HU" sz="2600" dirty="0" err="1" smtClean="0"/>
              <a:t>Jiszraeli</a:t>
            </a:r>
            <a:r>
              <a:rPr lang="hu-HU" altLang="hu-HU" sz="2600" dirty="0" smtClean="0"/>
              <a:t> (Spanyolország, 14. század): </a:t>
            </a:r>
            <a:r>
              <a:rPr lang="hu-HU" altLang="hu-HU" sz="2600" i="1" dirty="0" err="1" smtClean="0"/>
              <a:t>Jeszod</a:t>
            </a:r>
            <a:r>
              <a:rPr lang="hu-HU" altLang="hu-HU" sz="2600" i="1" dirty="0" smtClean="0"/>
              <a:t> </a:t>
            </a:r>
            <a:r>
              <a:rPr lang="hu-HU" altLang="hu-HU" sz="2600" i="1" dirty="0" err="1" smtClean="0"/>
              <a:t>olam</a:t>
            </a:r>
            <a:r>
              <a:rPr lang="hu-HU" altLang="hu-HU" sz="2600" i="1" dirty="0" smtClean="0"/>
              <a:t>.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/>
              <a:t>Csillagászati és naptárral kapcsolatos </a:t>
            </a:r>
            <a:r>
              <a:rPr lang="hu-HU" altLang="hu-HU" u="sng" dirty="0"/>
              <a:t>táblázatok</a:t>
            </a:r>
            <a:r>
              <a:rPr lang="hu-HU" altLang="hu-HU" dirty="0"/>
              <a:t>:</a:t>
            </a:r>
            <a:r>
              <a:rPr lang="hu-HU" altLang="hu-HU" sz="2600" dirty="0"/>
              <a:t> pl. </a:t>
            </a:r>
            <a:r>
              <a:rPr lang="hu-HU" altLang="hu-HU" sz="2600" dirty="0" smtClean="0"/>
              <a:t>toledói táblázatok </a:t>
            </a:r>
            <a:r>
              <a:rPr lang="hu-HU" altLang="hu-HU" sz="2400" dirty="0" smtClean="0"/>
              <a:t>(12. század),</a:t>
            </a:r>
            <a:r>
              <a:rPr lang="hu-HU" altLang="hu-HU" sz="2600" dirty="0" smtClean="0"/>
              <a:t> Abraham </a:t>
            </a:r>
            <a:r>
              <a:rPr lang="hu-HU" altLang="hu-HU" sz="2600" dirty="0" err="1"/>
              <a:t>Zacuto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(1452-1515, Spanyolország, táblázatait </a:t>
            </a:r>
            <a:r>
              <a:rPr lang="hu-HU" altLang="hu-HU" sz="2400" dirty="0"/>
              <a:t>Kolumbusz is használta</a:t>
            </a:r>
            <a:r>
              <a:rPr lang="hu-HU" altLang="hu-HU" sz="2400" dirty="0" smtClean="0"/>
              <a:t>).</a:t>
            </a:r>
            <a:endParaRPr lang="hu-HU" altLang="hu-HU" sz="2400" i="1" dirty="0" smtClean="0"/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u="sng" dirty="0" smtClean="0"/>
              <a:t>Kommentárok</a:t>
            </a:r>
            <a:r>
              <a:rPr lang="hu-HU" altLang="hu-HU" dirty="0" smtClean="0"/>
              <a:t> csillagászati művekhez és táblázatokhoz</a:t>
            </a:r>
            <a:r>
              <a:rPr lang="hu-HU" altLang="hu-HU" sz="2600" dirty="0" smtClean="0"/>
              <a:t> (pl. Abraham </a:t>
            </a:r>
            <a:r>
              <a:rPr lang="hu-HU" altLang="hu-HU" sz="2600" dirty="0" err="1" smtClean="0"/>
              <a:t>ibn</a:t>
            </a:r>
            <a:r>
              <a:rPr lang="hu-HU" altLang="hu-HU" sz="2600" dirty="0" smtClean="0"/>
              <a:t> </a:t>
            </a:r>
            <a:r>
              <a:rPr lang="hu-HU" altLang="hu-HU" sz="2600" dirty="0" err="1" smtClean="0"/>
              <a:t>Ezra</a:t>
            </a:r>
            <a:r>
              <a:rPr lang="hu-HU" altLang="hu-HU" sz="2600" dirty="0" smtClean="0"/>
              <a:t>)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u="sng" dirty="0" smtClean="0"/>
              <a:t>Más (“zsidósabb”) műfajokon belül</a:t>
            </a:r>
            <a:r>
              <a:rPr lang="hu-HU" altLang="hu-HU" dirty="0" smtClean="0"/>
              <a:t>:</a:t>
            </a:r>
          </a:p>
          <a:p>
            <a:pPr marL="783458" lvl="1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Költészetben: </a:t>
            </a:r>
            <a:r>
              <a:rPr lang="hu-HU" altLang="hu-HU" dirty="0" err="1" smtClean="0"/>
              <a:t>Slomo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ibn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Gabirol</a:t>
            </a:r>
            <a:r>
              <a:rPr lang="hu-HU" altLang="hu-HU" dirty="0" smtClean="0"/>
              <a:t> </a:t>
            </a:r>
            <a:r>
              <a:rPr lang="hu-HU" altLang="hu-HU" i="1" dirty="0" err="1" smtClean="0"/>
              <a:t>Keter</a:t>
            </a:r>
            <a:r>
              <a:rPr lang="hu-HU" altLang="hu-HU" i="1" dirty="0" smtClean="0"/>
              <a:t> </a:t>
            </a:r>
            <a:r>
              <a:rPr lang="hu-HU" altLang="hu-HU" i="1" dirty="0" err="1" smtClean="0"/>
              <a:t>Malkhut</a:t>
            </a:r>
            <a:r>
              <a:rPr lang="hu-HU" altLang="hu-HU" i="1" dirty="0" smtClean="0"/>
              <a:t>.</a:t>
            </a:r>
          </a:p>
          <a:p>
            <a:pPr marL="783458" lvl="1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err="1" smtClean="0"/>
              <a:t>Halákhikus</a:t>
            </a:r>
            <a:r>
              <a:rPr lang="hu-HU" altLang="hu-HU" dirty="0" smtClean="0"/>
              <a:t> művekben: pl. </a:t>
            </a:r>
            <a:r>
              <a:rPr lang="hu-HU" altLang="hu-HU" dirty="0" err="1" smtClean="0"/>
              <a:t>Maimonides</a:t>
            </a:r>
            <a:r>
              <a:rPr lang="hu-HU" altLang="hu-HU" dirty="0" smtClean="0"/>
              <a:t> </a:t>
            </a:r>
            <a:r>
              <a:rPr lang="hu-HU" altLang="hu-HU" i="1" dirty="0" err="1" smtClean="0"/>
              <a:t>Misne</a:t>
            </a:r>
            <a:r>
              <a:rPr lang="hu-HU" altLang="hu-HU" i="1" dirty="0" smtClean="0"/>
              <a:t> Tora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Hilkhot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Kiddus</a:t>
            </a:r>
            <a:r>
              <a:rPr lang="hu-HU" altLang="hu-HU" dirty="0" smtClean="0"/>
              <a:t> ha-</a:t>
            </a:r>
            <a:r>
              <a:rPr lang="af-ZA" dirty="0"/>
              <a:t>ḥ</a:t>
            </a:r>
            <a:r>
              <a:rPr lang="hu-HU" altLang="hu-HU" dirty="0" err="1" smtClean="0"/>
              <a:t>odes</a:t>
            </a:r>
            <a:r>
              <a:rPr lang="hu-HU" altLang="hu-HU" dirty="0" smtClean="0"/>
              <a:t>.</a:t>
            </a:r>
          </a:p>
          <a:p>
            <a:pPr marL="783458" lvl="1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Kommentárokban: pl.  Abraham </a:t>
            </a:r>
            <a:r>
              <a:rPr lang="hu-HU" altLang="hu-HU" dirty="0" err="1" smtClean="0"/>
              <a:t>ibn-Ezra</a:t>
            </a:r>
            <a:r>
              <a:rPr lang="hu-HU" altLang="hu-HU" dirty="0" smtClean="0"/>
              <a:t> kommentárja </a:t>
            </a:r>
            <a:r>
              <a:rPr lang="hu-HU" altLang="hu-HU" dirty="0" err="1" smtClean="0"/>
              <a:t>Exod</a:t>
            </a:r>
            <a:r>
              <a:rPr lang="hu-HU" altLang="hu-HU" dirty="0" smtClean="0"/>
              <a:t>. 12,1-hez; </a:t>
            </a:r>
            <a:r>
              <a:rPr lang="hu-HU" altLang="hu-HU" dirty="0" err="1" smtClean="0"/>
              <a:t>Maimonides</a:t>
            </a:r>
            <a:r>
              <a:rPr lang="hu-HU" altLang="hu-HU" dirty="0" smtClean="0"/>
              <a:t> Misna-kommentárja </a:t>
            </a:r>
            <a:r>
              <a:rPr lang="hu-HU" altLang="hu-HU" dirty="0" err="1" smtClean="0"/>
              <a:t>Ros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hasana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traktátushoz</a:t>
            </a:r>
            <a:r>
              <a:rPr lang="hu-HU" altLang="hu-HU" dirty="0" smtClean="0"/>
              <a:t>; </a:t>
            </a:r>
            <a:r>
              <a:rPr lang="hu-HU" altLang="hu-HU" dirty="0" err="1" smtClean="0"/>
              <a:t>Sabbatai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Donnolo</a:t>
            </a:r>
            <a:r>
              <a:rPr lang="hu-HU" altLang="hu-HU" dirty="0" smtClean="0"/>
              <a:t> a </a:t>
            </a:r>
            <a:r>
              <a:rPr lang="hu-HU" altLang="hu-HU" dirty="0" err="1" smtClean="0"/>
              <a:t>Széfer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Jecirához</a:t>
            </a:r>
            <a:r>
              <a:rPr lang="hu-HU" altLang="hu-HU" dirty="0"/>
              <a:t> </a:t>
            </a:r>
            <a:r>
              <a:rPr lang="hu-HU" altLang="hu-HU" dirty="0" smtClean="0"/>
              <a:t>(csillagászatilag pontatlan, de </a:t>
            </a:r>
            <a:r>
              <a:rPr lang="hu-HU" altLang="hu-HU" dirty="0" err="1" smtClean="0"/>
              <a:t>Rasi</a:t>
            </a:r>
            <a:r>
              <a:rPr lang="hu-HU" altLang="hu-HU" dirty="0" smtClean="0"/>
              <a:t> legfőbb csillagászati forrása).</a:t>
            </a:r>
          </a:p>
          <a:p>
            <a:pPr marL="783458" lvl="1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dirty="0" smtClean="0"/>
              <a:t>Filozófiai műveken belül: pl. </a:t>
            </a:r>
            <a:r>
              <a:rPr lang="hu-HU" altLang="hu-HU" dirty="0" err="1" smtClean="0"/>
              <a:t>Maimonides</a:t>
            </a:r>
            <a:r>
              <a:rPr lang="hu-HU" altLang="hu-HU" dirty="0" smtClean="0"/>
              <a:t> </a:t>
            </a:r>
            <a:r>
              <a:rPr lang="hu-HU" altLang="hu-HU" i="1" dirty="0" smtClean="0"/>
              <a:t>Tévelygők útmutatója </a:t>
            </a:r>
            <a:r>
              <a:rPr lang="hu-HU" altLang="hu-HU" dirty="0" smtClean="0"/>
              <a:t>2:24; </a:t>
            </a:r>
            <a:br>
              <a:rPr lang="hu-HU" altLang="hu-HU" dirty="0" smtClean="0"/>
            </a:br>
            <a:r>
              <a:rPr lang="hu-HU" altLang="hu-HU" dirty="0" err="1" smtClean="0"/>
              <a:t>Gersonides</a:t>
            </a:r>
            <a:r>
              <a:rPr lang="hu-HU" altLang="hu-HU" dirty="0" smtClean="0"/>
              <a:t> (</a:t>
            </a:r>
            <a:r>
              <a:rPr lang="hu-HU" altLang="hu-HU" dirty="0" err="1" smtClean="0"/>
              <a:t>RaLBaG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Provance</a:t>
            </a:r>
            <a:r>
              <a:rPr lang="hu-HU" altLang="hu-HU" dirty="0" smtClean="0"/>
              <a:t>, 1288-1344) </a:t>
            </a:r>
            <a:r>
              <a:rPr lang="hu-HU" altLang="hu-HU" i="1" dirty="0" err="1" smtClean="0"/>
              <a:t>Mil</a:t>
            </a:r>
            <a:r>
              <a:rPr lang="af-ZA" i="1" dirty="0"/>
              <a:t>ḥ</a:t>
            </a:r>
            <a:r>
              <a:rPr lang="hu-HU" altLang="hu-HU" i="1" dirty="0" err="1" smtClean="0"/>
              <a:t>amot</a:t>
            </a:r>
            <a:r>
              <a:rPr lang="hu-HU" altLang="hu-HU" i="1" dirty="0" smtClean="0"/>
              <a:t> </a:t>
            </a:r>
            <a:r>
              <a:rPr lang="hu-HU" altLang="hu-HU" i="1" dirty="0" err="1" smtClean="0"/>
              <a:t>Hasem</a:t>
            </a:r>
            <a:r>
              <a:rPr lang="hu-HU" altLang="hu-HU" dirty="0" smtClean="0"/>
              <a:t> 5. része.</a:t>
            </a:r>
          </a:p>
          <a:p>
            <a:pPr marL="391729" indent="-293797"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u-HU" altLang="hu-HU" u="sng" dirty="0" smtClean="0"/>
              <a:t>Fordítások</a:t>
            </a:r>
            <a:r>
              <a:rPr lang="hu-HU" altLang="hu-HU" dirty="0" smtClean="0"/>
              <a:t>: arab művek fordításai, görög művek arab fordításainak </a:t>
            </a:r>
            <a:br>
              <a:rPr lang="hu-HU" altLang="hu-HU" dirty="0" smtClean="0"/>
            </a:br>
            <a:r>
              <a:rPr lang="hu-HU" altLang="hu-HU" dirty="0" smtClean="0"/>
              <a:t>a héber fordításai (pl. Ptolemaiosz </a:t>
            </a:r>
            <a:r>
              <a:rPr lang="hu-HU" altLang="hu-HU" i="1" dirty="0" err="1" smtClean="0"/>
              <a:t>Almagest</a:t>
            </a:r>
            <a:r>
              <a:rPr lang="hu-HU" altLang="hu-HU" dirty="0" err="1" smtClean="0"/>
              <a:t>-je</a:t>
            </a:r>
            <a:r>
              <a:rPr lang="hu-HU" altLang="hu-HU" dirty="0" smtClean="0"/>
              <a:t>), kommentárok fordításai...</a:t>
            </a:r>
          </a:p>
        </p:txBody>
      </p:sp>
    </p:spTree>
    <p:extLst>
      <p:ext uri="{BB962C8B-B14F-4D97-AF65-F5344CB8AC3E}">
        <p14:creationId xmlns:p14="http://schemas.microsoft.com/office/powerpoint/2010/main" val="2238300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 példa: Abraham </a:t>
            </a:r>
            <a:r>
              <a:rPr lang="hu-HU" dirty="0" err="1" smtClean="0"/>
              <a:t>ibn</a:t>
            </a:r>
            <a:r>
              <a:rPr lang="hu-HU" dirty="0" smtClean="0"/>
              <a:t> </a:t>
            </a:r>
            <a:r>
              <a:rPr lang="hu-HU" dirty="0" err="1" smtClean="0"/>
              <a:t>Ezra</a:t>
            </a:r>
            <a:r>
              <a:rPr lang="hu-HU" dirty="0" smtClean="0"/>
              <a:t> </a:t>
            </a:r>
            <a:r>
              <a:rPr lang="hu-HU" sz="3200" dirty="0" smtClean="0"/>
              <a:t>(1089/92–1164/67</a:t>
            </a:r>
            <a:r>
              <a:rPr lang="hu-HU" sz="3200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1671" y="1825624"/>
            <a:ext cx="11335869" cy="4911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Csillagászati tevékenysége:</a:t>
            </a:r>
          </a:p>
          <a:p>
            <a:r>
              <a:rPr lang="hu-HU" dirty="0" smtClean="0"/>
              <a:t>Bolygómozgási táblázatok</a:t>
            </a:r>
          </a:p>
          <a:p>
            <a:r>
              <a:rPr lang="hu-HU" dirty="0" smtClean="0"/>
              <a:t>Héberre fordítja </a:t>
            </a:r>
            <a:r>
              <a:rPr lang="hu-HU" dirty="0" err="1"/>
              <a:t>Ahmad</a:t>
            </a:r>
            <a:r>
              <a:rPr lang="hu-HU" dirty="0"/>
              <a:t> b. </a:t>
            </a:r>
            <a:r>
              <a:rPr lang="hu-HU" dirty="0" err="1" smtClean="0"/>
              <a:t>Elmenthi</a:t>
            </a:r>
            <a:r>
              <a:rPr lang="hu-HU" dirty="0" smtClean="0"/>
              <a:t> kommentárját </a:t>
            </a:r>
            <a:r>
              <a:rPr lang="hu-HU" dirty="0" err="1" smtClean="0"/>
              <a:t>Al-Khwārizmī</a:t>
            </a:r>
            <a:r>
              <a:rPr lang="hu-HU" dirty="0" smtClean="0"/>
              <a:t> csillagászati táblázataihoz.</a:t>
            </a:r>
          </a:p>
          <a:p>
            <a:r>
              <a:rPr lang="hu-HU" dirty="0" smtClean="0"/>
              <a:t>Kommentár </a:t>
            </a:r>
            <a:r>
              <a:rPr lang="hu-HU" dirty="0"/>
              <a:t>Abraham </a:t>
            </a:r>
            <a:r>
              <a:rPr lang="hu-HU" dirty="0" smtClean="0"/>
              <a:t>bar </a:t>
            </a:r>
            <a:r>
              <a:rPr lang="hu-HU" dirty="0" err="1" smtClean="0"/>
              <a:t>Ḥijja</a:t>
            </a:r>
            <a:r>
              <a:rPr lang="hu-HU" dirty="0" smtClean="0"/>
              <a:t> </a:t>
            </a:r>
            <a:r>
              <a:rPr lang="hu-HU" i="1" dirty="0" err="1" smtClean="0"/>
              <a:t>Ḥesbon</a:t>
            </a:r>
            <a:r>
              <a:rPr lang="hu-HU" i="1" dirty="0" smtClean="0"/>
              <a:t> </a:t>
            </a:r>
            <a:r>
              <a:rPr lang="hu-HU" i="1" dirty="0" err="1" smtClean="0"/>
              <a:t>mahalakhot</a:t>
            </a:r>
            <a:r>
              <a:rPr lang="hu-HU" i="1" dirty="0" smtClean="0"/>
              <a:t> </a:t>
            </a:r>
            <a:r>
              <a:rPr lang="hu-HU" i="1" dirty="0" err="1" smtClean="0"/>
              <a:t>ha-kokhavim</a:t>
            </a: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dirty="0" smtClean="0"/>
              <a:t>(‚A csillagok mozgásának számítása’) c. művéhez.</a:t>
            </a:r>
          </a:p>
          <a:p>
            <a:r>
              <a:rPr lang="hu-HU" dirty="0" smtClean="0"/>
              <a:t>Saját művek a csillagászat, az asztrológia és a naptárszámítás témájában. </a:t>
            </a:r>
            <a:r>
              <a:rPr lang="hu-HU" sz="2400" dirty="0" smtClean="0"/>
              <a:t>Például: </a:t>
            </a:r>
            <a:r>
              <a:rPr lang="hu-HU" sz="2400" i="1" dirty="0" err="1" smtClean="0"/>
              <a:t>Széfer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ha-ibbur</a:t>
            </a:r>
            <a:r>
              <a:rPr lang="hu-HU" sz="2400" dirty="0" smtClean="0"/>
              <a:t> (‚Az évszöktetés könyve’: naptár, újhold, évszakok, csillagövi jegyek…), </a:t>
            </a:r>
            <a:r>
              <a:rPr lang="hu-HU" sz="2400" i="1" dirty="0" err="1" smtClean="0"/>
              <a:t>Salos</a:t>
            </a:r>
            <a:r>
              <a:rPr lang="hu-HU" sz="2400" i="1" dirty="0" smtClean="0"/>
              <a:t> </a:t>
            </a:r>
            <a:r>
              <a:rPr lang="hu-HU" sz="2400" i="1" dirty="0" err="1"/>
              <a:t>s</a:t>
            </a:r>
            <a:r>
              <a:rPr lang="hu-HU" sz="2400" i="1" dirty="0" err="1" smtClean="0"/>
              <a:t>eelot</a:t>
            </a:r>
            <a:r>
              <a:rPr lang="hu-HU" sz="2400" dirty="0" smtClean="0"/>
              <a:t> (‚Három kérdés’, a szökőévről), </a:t>
            </a:r>
            <a:r>
              <a:rPr lang="hu-HU" sz="2400" i="1" dirty="0" smtClean="0"/>
              <a:t>Kelé ne</a:t>
            </a:r>
            <a:r>
              <a:rPr lang="af-ZA" sz="2400" i="1" dirty="0"/>
              <a:t>ḥ</a:t>
            </a:r>
            <a:r>
              <a:rPr lang="hu-HU" sz="2400" i="1" dirty="0" err="1" smtClean="0"/>
              <a:t>oset</a:t>
            </a:r>
            <a:r>
              <a:rPr lang="hu-HU" sz="2400" dirty="0"/>
              <a:t> </a:t>
            </a:r>
            <a:r>
              <a:rPr lang="hu-HU" sz="2400" dirty="0" smtClean="0"/>
              <a:t>(‚Bronz eszközök’: </a:t>
            </a:r>
            <a:br>
              <a:rPr lang="hu-HU" sz="2400" dirty="0" smtClean="0"/>
            </a:br>
            <a:r>
              <a:rPr lang="hu-HU" sz="2400" dirty="0" smtClean="0"/>
              <a:t>a csillagászati mérőeszközök, például az </a:t>
            </a:r>
            <a:r>
              <a:rPr lang="hu-HU" sz="2400" dirty="0" err="1" smtClean="0"/>
              <a:t>asztrolábium</a:t>
            </a:r>
            <a:r>
              <a:rPr lang="hu-HU" sz="2400" dirty="0" smtClean="0"/>
              <a:t> használatáról).</a:t>
            </a:r>
          </a:p>
          <a:p>
            <a:r>
              <a:rPr lang="hu-HU" dirty="0" smtClean="0"/>
              <a:t>Csillagászati vonatkozások más műveiben, pl. a Biblia-kommentárjában.</a:t>
            </a:r>
          </a:p>
        </p:txBody>
      </p:sp>
    </p:spTree>
    <p:extLst>
      <p:ext uri="{BB962C8B-B14F-4D97-AF65-F5344CB8AC3E}">
        <p14:creationId xmlns:p14="http://schemas.microsoft.com/office/powerpoint/2010/main" val="2457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3729</TotalTime>
  <Words>1631</Words>
  <Application>Microsoft Office PowerPoint</Application>
  <PresentationFormat>Szélesvásznú</PresentationFormat>
  <Paragraphs>305</Paragraphs>
  <Slides>36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DejaVu Sans</vt:lpstr>
      <vt:lpstr>Times New Roman</vt:lpstr>
      <vt:lpstr>Wingdings</vt:lpstr>
      <vt:lpstr>Office-téma</vt:lpstr>
      <vt:lpstr>Középkori és  modern zsidó irodalom</vt:lpstr>
      <vt:lpstr>Ma délután</vt:lpstr>
      <vt:lpstr>A februári bevezető előadás összefoglalása</vt:lpstr>
      <vt:lpstr>Mitől zsidó a zsidó irodalom?</vt:lpstr>
      <vt:lpstr>Csillagászat  (mint paradigmatikus példa)</vt:lpstr>
      <vt:lpstr>Csillagászat: korszakok   –  zsidó? tudomány?</vt:lpstr>
      <vt:lpstr>Csillagászat: motivációk  –  zsidó? tudományos?</vt:lpstr>
      <vt:lpstr>Csillagászat: műfajok  –  zsidó? tudományos?</vt:lpstr>
      <vt:lpstr>Egy példa: Abraham ibn Ezra (1089/92–1164/67)</vt:lpstr>
      <vt:lpstr>Egy példa: csillagászati táblázatok sorsa</vt:lpstr>
      <vt:lpstr>Egy példa: Jicḥak Jiszraeli (14. század)</vt:lpstr>
      <vt:lpstr>Jicḥak Jiszraeli: Saar hasamajim (1. fejezet)</vt:lpstr>
      <vt:lpstr>Jicḥak Jiszraeli: Saar hasamajim (2. fejezet)</vt:lpstr>
      <vt:lpstr>Csillagászat, mint a halákha segédtudománya</vt:lpstr>
      <vt:lpstr>Nyelvészet</vt:lpstr>
      <vt:lpstr>A héber nyelvészet születése</vt:lpstr>
      <vt:lpstr>Tudományos paradigmák</vt:lpstr>
      <vt:lpstr>Nyelvészet</vt:lpstr>
      <vt:lpstr>Nyelvészet: egy tudományos paradigma születése</vt:lpstr>
      <vt:lpstr>Nyelvészet: egy tudományos paradigma születése</vt:lpstr>
      <vt:lpstr>Nyelvészet: egy tudományos paradigma születése</vt:lpstr>
      <vt:lpstr>Nyelvészet a reneszánsz óta</vt:lpstr>
      <vt:lpstr>Nyelvészet a középkorban: a filológia segédeszköze Körülmetél vagy körülmetéltetik?</vt:lpstr>
      <vt:lpstr>Gen. 17:11 pontos jelentése az igealak elemzésétől függ וּנְמַלְתֶּם את בשר ערלתכם והיה לאות ברית ביני וביניכם:</vt:lpstr>
      <vt:lpstr>Gen. 17:11 וּנְמַלְתֶּם את בשר ערלתכם והיה לאות ברית ביני וביניכם:</vt:lpstr>
      <vt:lpstr>Gen. 17:11 וּנְמַלְתֶּם את בשר ערלתכם והיה לאות ברית ביני וביניכם:</vt:lpstr>
      <vt:lpstr>PowerPoint bemutató</vt:lpstr>
      <vt:lpstr>További tudományterületek</vt:lpstr>
      <vt:lpstr>További tudományterületek: zsidó természettudományok a középkorban</vt:lpstr>
      <vt:lpstr>Historiográfia</vt:lpstr>
      <vt:lpstr>Historiográfia</vt:lpstr>
      <vt:lpstr>Földrajz: útleírások</vt:lpstr>
      <vt:lpstr>Következő órára</vt:lpstr>
      <vt:lpstr>Következő órára olvasandó</vt:lpstr>
      <vt:lpstr>Nevek, címek, fogalmak a vizsgára ezen a héten  (Elvárás: egy-két mondatos meghatározás, időben (kb. évszázadra) el tudni helyezni; a Stemberger-könyvből tanulni + Encyclopedia Judaicában és máshol utánanézni.)</vt:lpstr>
      <vt:lpstr>Viszlát két hét múlva szerdán!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Középkori és  modern zsidó irodalom</dc:title>
  <dc:creator>Biró Tamás</dc:creator>
  <cp:lastModifiedBy>birot</cp:lastModifiedBy>
  <cp:revision>404</cp:revision>
  <dcterms:created xsi:type="dcterms:W3CDTF">2014-09-09T08:41:25Z</dcterms:created>
  <dcterms:modified xsi:type="dcterms:W3CDTF">2015-04-08T11:08:54Z</dcterms:modified>
</cp:coreProperties>
</file>