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428" r:id="rId3"/>
    <p:sldId id="416" r:id="rId4"/>
    <p:sldId id="407" r:id="rId5"/>
    <p:sldId id="437" r:id="rId6"/>
    <p:sldId id="438" r:id="rId7"/>
    <p:sldId id="439" r:id="rId8"/>
    <p:sldId id="440" r:id="rId9"/>
    <p:sldId id="430" r:id="rId10"/>
    <p:sldId id="441" r:id="rId11"/>
    <p:sldId id="442" r:id="rId12"/>
    <p:sldId id="443" r:id="rId13"/>
    <p:sldId id="444" r:id="rId14"/>
    <p:sldId id="431" r:id="rId15"/>
    <p:sldId id="432" r:id="rId16"/>
    <p:sldId id="448" r:id="rId17"/>
    <p:sldId id="433" r:id="rId18"/>
    <p:sldId id="434" r:id="rId19"/>
    <p:sldId id="445" r:id="rId20"/>
    <p:sldId id="446" r:id="rId21"/>
    <p:sldId id="447" r:id="rId22"/>
    <p:sldId id="400" r:id="rId23"/>
    <p:sldId id="426" r:id="rId24"/>
    <p:sldId id="424" r:id="rId25"/>
    <p:sldId id="264" r:id="rId26"/>
  </p:sldIdLst>
  <p:sldSz cx="12192000" cy="6858000"/>
  <p:notesSz cx="6742113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321E9-FCF0-4866-9B58-958A04F12255}" type="datetimeFigureOut">
              <a:rPr lang="hu-HU" smtClean="0"/>
              <a:t>2015.04.09.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7E30C-138A-4265-B340-56D0CC23A3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585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10D490-5EF3-490F-924B-2516A61F9E7A}" type="slidenum">
              <a:rPr lang="en-GB" altLang="hu-HU"/>
              <a:pPr/>
              <a:t>5</a:t>
            </a:fld>
            <a:endParaRPr lang="en-GB" altLang="hu-H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1699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64C7F9-D1D6-4B4C-96EA-C20B72570BB0}" type="slidenum">
              <a:rPr lang="en-GB" altLang="hu-HU"/>
              <a:pPr/>
              <a:t>20</a:t>
            </a:fld>
            <a:endParaRPr lang="en-GB" altLang="hu-H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0623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91A550-56D1-4A13-9ABA-1DD5498819CE}" type="slidenum">
              <a:rPr lang="en-GB" altLang="hu-HU"/>
              <a:pPr/>
              <a:t>21</a:t>
            </a:fld>
            <a:endParaRPr lang="en-GB" altLang="hu-H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886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4E4B30-D913-4E80-A108-A63CA47F8602}" type="slidenum">
              <a:rPr lang="en-GB" altLang="hu-HU"/>
              <a:pPr/>
              <a:t>6</a:t>
            </a:fld>
            <a:endParaRPr lang="en-GB" altLang="hu-H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995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EA87E6-C177-4C2C-9381-3609CA2D88DB}" type="slidenum">
              <a:rPr lang="en-GB" altLang="hu-HU"/>
              <a:pPr/>
              <a:t>7</a:t>
            </a:fld>
            <a:endParaRPr lang="en-GB" altLang="hu-H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240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2EADDE-A82F-4706-B5B4-61D6F9980BD7}" type="slidenum">
              <a:rPr lang="en-GB" altLang="hu-HU"/>
              <a:pPr/>
              <a:t>8</a:t>
            </a:fld>
            <a:endParaRPr lang="en-GB" altLang="hu-HU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72602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D3371E-AB60-4D2B-954A-9CA6E160E8B9}" type="slidenum">
              <a:rPr lang="en-GB" altLang="hu-HU"/>
              <a:pPr/>
              <a:t>10</a:t>
            </a:fld>
            <a:endParaRPr lang="en-GB" altLang="hu-HU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23995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0C3760-2AFA-4BF0-A078-5D3EC67077DD}" type="slidenum">
              <a:rPr lang="en-GB" altLang="hu-HU"/>
              <a:pPr/>
              <a:t>11</a:t>
            </a:fld>
            <a:endParaRPr lang="en-GB" altLang="hu-HU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1675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651EDC-AF39-497A-BAEB-7C30A0AD0506}" type="slidenum">
              <a:rPr lang="en-GB" altLang="hu-HU"/>
              <a:pPr/>
              <a:t>12</a:t>
            </a:fld>
            <a:endParaRPr lang="en-GB" altLang="hu-HU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1823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2862AE-9D01-4F23-9FAA-D0CABF780FAC}" type="slidenum">
              <a:rPr lang="en-GB" altLang="hu-HU"/>
              <a:pPr/>
              <a:t>13</a:t>
            </a:fld>
            <a:endParaRPr lang="en-GB" altLang="hu-HU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1885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A69ACB-6A33-43EA-91CD-2FBA7B3D6083}" type="slidenum">
              <a:rPr lang="en-GB" altLang="hu-HU"/>
              <a:pPr/>
              <a:t>19</a:t>
            </a:fld>
            <a:endParaRPr lang="en-GB" altLang="hu-HU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758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2015.04.09.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255494"/>
            <a:ext cx="9144000" cy="2447649"/>
          </a:xfrm>
        </p:spPr>
        <p:txBody>
          <a:bodyPr>
            <a:normAutofit/>
          </a:bodyPr>
          <a:lstStyle/>
          <a:p>
            <a:r>
              <a:rPr lang="hu-HU" b="1" dirty="0"/>
              <a:t>Középkori és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modern </a:t>
            </a:r>
            <a:r>
              <a:rPr lang="hu-HU" b="1" dirty="0"/>
              <a:t>zsidó </a:t>
            </a:r>
            <a:r>
              <a:rPr lang="hu-HU" b="1" dirty="0" smtClean="0"/>
              <a:t>irodalom</a:t>
            </a:r>
            <a:endParaRPr lang="hu-HU" b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81082"/>
            <a:ext cx="9144000" cy="1385047"/>
          </a:xfrm>
        </p:spPr>
        <p:txBody>
          <a:bodyPr>
            <a:normAutofit/>
          </a:bodyPr>
          <a:lstStyle/>
          <a:p>
            <a:r>
              <a:rPr lang="hu-HU" dirty="0"/>
              <a:t>BBN-HEB11-313.1, BMVD-101.77, </a:t>
            </a:r>
            <a:r>
              <a:rPr lang="hu-HU" dirty="0" smtClean="0"/>
              <a:t>BBV-101.50</a:t>
            </a:r>
          </a:p>
          <a:p>
            <a:endParaRPr lang="hu-HU" sz="1200" dirty="0" smtClean="0"/>
          </a:p>
          <a:p>
            <a:r>
              <a:rPr lang="hu-HU" dirty="0"/>
              <a:t>Panelóra, koordinálja</a:t>
            </a:r>
            <a:r>
              <a:rPr lang="hu-HU" dirty="0" smtClean="0"/>
              <a:t>: </a:t>
            </a:r>
            <a:r>
              <a:rPr lang="hu-HU" altLang="hu-HU" i="1" dirty="0" err="1" smtClean="0"/>
              <a:t>Biró</a:t>
            </a:r>
            <a:r>
              <a:rPr lang="hu-HU" altLang="hu-HU" i="1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" y="516367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i="1" dirty="0" smtClean="0"/>
              <a:t>2015. március 18.: „</a:t>
            </a:r>
            <a:r>
              <a:rPr lang="hu-HU" sz="3000" i="1" dirty="0" err="1" smtClean="0"/>
              <a:t>J</a:t>
            </a:r>
            <a:r>
              <a:rPr lang="hu-HU" sz="3200" i="1" dirty="0" err="1" smtClean="0"/>
              <a:t>ewish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thought</a:t>
            </a:r>
            <a:r>
              <a:rPr lang="hu-HU" sz="3200" dirty="0" smtClean="0"/>
              <a:t>” </a:t>
            </a:r>
            <a:br>
              <a:rPr lang="hu-HU" sz="3200" dirty="0" smtClean="0"/>
            </a:br>
            <a:r>
              <a:rPr lang="hu-HU" sz="3200" dirty="0" smtClean="0"/>
              <a:t>középkori </a:t>
            </a:r>
            <a:r>
              <a:rPr lang="hu-HU" sz="3200" dirty="0"/>
              <a:t>és újkori filozófia, miszticizmus, haszidizmus</a:t>
            </a:r>
            <a:endParaRPr lang="hu-HU" sz="3000" b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GB" altLang="hu-HU"/>
              <a:t>Szaadja gaon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8" y="1604329"/>
            <a:ext cx="8965857" cy="4890600"/>
          </a:xfrm>
          <a:ln/>
        </p:spPr>
        <p:txBody>
          <a:bodyPr>
            <a:normAutofit/>
          </a:bodyPr>
          <a:lstStyle/>
          <a:p>
            <a:pPr marL="391729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882, Egyiptom – 942, Irak.</a:t>
            </a:r>
          </a:p>
          <a:p>
            <a:pPr marL="391729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928-tól a </a:t>
            </a:r>
            <a:r>
              <a:rPr lang="hu-HU" altLang="hu-HU" dirty="0" err="1" smtClean="0"/>
              <a:t>szúrai</a:t>
            </a:r>
            <a:r>
              <a:rPr lang="hu-HU" altLang="hu-HU" dirty="0" smtClean="0"/>
              <a:t> akadémia feje.</a:t>
            </a:r>
          </a:p>
          <a:p>
            <a:pPr marL="391729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Költemények, </a:t>
            </a:r>
            <a:r>
              <a:rPr lang="hu-HU" altLang="hu-HU" dirty="0" err="1" smtClean="0"/>
              <a:t>halakhikus</a:t>
            </a:r>
            <a:r>
              <a:rPr lang="hu-HU" altLang="hu-HU" dirty="0" smtClean="0"/>
              <a:t> művek, bibliafordítás, nyelvészet, stb.: ld. többi előadás.</a:t>
            </a:r>
          </a:p>
          <a:p>
            <a:pPr marL="391729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/>
              <a:t>Kalām</a:t>
            </a:r>
            <a:r>
              <a:rPr lang="hu-HU" altLang="hu-HU" dirty="0"/>
              <a:t> </a:t>
            </a:r>
            <a:r>
              <a:rPr lang="hu-HU" altLang="hu-HU" dirty="0" smtClean="0"/>
              <a:t>filozófia (korai arab racionalizmus)</a:t>
            </a:r>
            <a:br>
              <a:rPr lang="hu-HU" altLang="hu-HU" dirty="0" smtClean="0"/>
            </a:br>
            <a:r>
              <a:rPr lang="hu-HU" altLang="hu-HU" dirty="0" smtClean="0"/>
              <a:t>+ polémia a </a:t>
            </a:r>
            <a:r>
              <a:rPr lang="hu-HU" altLang="hu-HU" dirty="0" err="1" smtClean="0"/>
              <a:t>karaitákkal</a:t>
            </a:r>
            <a:r>
              <a:rPr lang="hu-HU" altLang="hu-HU" dirty="0" smtClean="0"/>
              <a:t>.</a:t>
            </a:r>
          </a:p>
          <a:p>
            <a:pPr marL="391729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i="1" dirty="0" err="1" smtClean="0"/>
              <a:t>Kitāb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al-Amānāt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wa-al-I</a:t>
            </a:r>
            <a:r>
              <a:rPr lang="hu-HU" altLang="hu-HU" i="1" dirty="0" smtClean="0"/>
              <a:t>ʿtiqādāt / Szefer ha-emunot ve-ha-deot / Hit és tudás / Hittételek és vélemények könyve.</a:t>
            </a:r>
          </a:p>
          <a:p>
            <a:pPr marL="391729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Héber fordítása: Jehuda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Tibbon</a:t>
            </a:r>
            <a:r>
              <a:rPr lang="hu-HU" altLang="hu-HU" dirty="0" smtClean="0"/>
              <a:t>, 1186.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68996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GB" altLang="hu-HU"/>
              <a:t>Jehuda (Juda) ha-Levi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8188" y="1492624"/>
            <a:ext cx="10999694" cy="5230905"/>
          </a:xfrm>
          <a:ln/>
        </p:spPr>
        <p:txBody>
          <a:bodyPr>
            <a:normAutofit fontScale="85000" lnSpcReduction="20000"/>
          </a:bodyPr>
          <a:lstStyle/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/>
              <a:t>1075 előtt, Toledo vagy </a:t>
            </a:r>
            <a:r>
              <a:rPr lang="hu-HU" altLang="hu-HU" dirty="0" err="1"/>
              <a:t>Tudela</a:t>
            </a:r>
            <a:r>
              <a:rPr lang="hu-HU" altLang="hu-HU" dirty="0"/>
              <a:t> </a:t>
            </a:r>
            <a:r>
              <a:rPr lang="hu-HU" altLang="hu-HU" dirty="0" smtClean="0"/>
              <a:t>– 1141, Izrael földje</a:t>
            </a:r>
            <a:r>
              <a:rPr lang="hu-HU" altLang="hu-HU" dirty="0" smtClean="0"/>
              <a:t>.</a:t>
            </a:r>
            <a:endParaRPr lang="hu-HU" altLang="hu-HU" dirty="0" smtClean="0"/>
          </a:p>
          <a:p>
            <a:pPr marL="97932" indent="0">
              <a:lnSpc>
                <a:spcPct val="110000"/>
              </a:lnSpc>
              <a:buSzPct val="45000"/>
              <a:buNone/>
              <a:tabLst>
                <a:tab pos="444500" algn="l"/>
                <a:tab pos="1312863" algn="l"/>
                <a:tab pos="1970088" algn="l"/>
                <a:tab pos="2625725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hu-HU" altLang="hu-HU" sz="2600" i="1" dirty="0"/>
              <a:t>	</a:t>
            </a:r>
            <a:r>
              <a:rPr lang="hu-HU" altLang="hu-HU" sz="2600" i="1" dirty="0" smtClean="0"/>
              <a:t>Legenda: megérkezett Jeruzsálembe, megcsókolta a köveket, és egy lovas leszúrta.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Andalúziai zsidó aranykor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Költő (ld. </a:t>
            </a:r>
            <a:r>
              <a:rPr lang="hu-HU" altLang="hu-HU" dirty="0" smtClean="0"/>
              <a:t>Koltai Kornélia előadása a költészetről), </a:t>
            </a:r>
            <a:r>
              <a:rPr lang="hu-HU" altLang="hu-HU" dirty="0" smtClean="0"/>
              <a:t>orvos, filozófus...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Szoros barátság Abraham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Ezrával</a:t>
            </a:r>
            <a:r>
              <a:rPr lang="hu-HU" altLang="hu-HU" dirty="0" smtClean="0"/>
              <a:t>.</a:t>
            </a:r>
          </a:p>
          <a:p>
            <a:pPr marL="97932" indent="0">
              <a:lnSpc>
                <a:spcPct val="110000"/>
              </a:lnSpc>
              <a:buSzPct val="45000"/>
              <a:buNone/>
              <a:tabLst>
                <a:tab pos="444500" algn="l"/>
                <a:tab pos="1312863" algn="l"/>
                <a:tab pos="1970088" algn="l"/>
                <a:tab pos="2625725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hu-HU" altLang="hu-HU" dirty="0"/>
              <a:t>	</a:t>
            </a:r>
            <a:r>
              <a:rPr lang="hu-HU" altLang="hu-HU" dirty="0" smtClean="0"/>
              <a:t>Élete végén Izrael földjére </a:t>
            </a:r>
            <a:r>
              <a:rPr lang="hu-HU" altLang="hu-HU" dirty="0" smtClean="0"/>
              <a:t>utazik: </a:t>
            </a:r>
            <a:r>
              <a:rPr lang="hu-HU" altLang="hu-HU" dirty="0" smtClean="0"/>
              <a:t>a vallásos cionizmus saját előképét látja benne.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Kitâb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al-Radd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wa-</a:t>
            </a:r>
            <a:r>
              <a:rPr lang="hu-HU" altLang="hu-HU" dirty="0" smtClean="0"/>
              <a:t>ʾ</a:t>
            </a:r>
            <a:r>
              <a:rPr lang="hu-HU" altLang="hu-HU" dirty="0" err="1" smtClean="0"/>
              <a:t>l-Dalīl</a:t>
            </a:r>
            <a:r>
              <a:rPr lang="hu-HU" altLang="hu-HU" dirty="0" smtClean="0"/>
              <a:t> fi '</a:t>
            </a:r>
            <a:r>
              <a:rPr lang="hu-HU" altLang="hu-HU" dirty="0" err="1" smtClean="0"/>
              <a:t>l-Dîn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al-Dhalîl</a:t>
            </a:r>
            <a:r>
              <a:rPr lang="hu-HU" altLang="hu-HU" dirty="0" smtClean="0"/>
              <a:t> (The </a:t>
            </a:r>
            <a:r>
              <a:rPr lang="hu-HU" altLang="hu-HU" dirty="0" err="1" smtClean="0"/>
              <a:t>Book</a:t>
            </a:r>
            <a:r>
              <a:rPr lang="hu-HU" altLang="hu-HU" dirty="0" smtClean="0"/>
              <a:t> of </a:t>
            </a:r>
            <a:r>
              <a:rPr lang="hu-HU" altLang="hu-HU" dirty="0" err="1" smtClean="0"/>
              <a:t>Refutation</a:t>
            </a:r>
            <a:r>
              <a:rPr lang="hu-HU" altLang="hu-HU" dirty="0" smtClean="0"/>
              <a:t> and </a:t>
            </a:r>
            <a:r>
              <a:rPr lang="hu-HU" altLang="hu-HU" dirty="0" err="1" smtClean="0"/>
              <a:t>Proof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on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Despised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Faith</a:t>
            </a:r>
            <a:r>
              <a:rPr lang="hu-HU" altLang="hu-HU" dirty="0" smtClean="0"/>
              <a:t>) = </a:t>
            </a:r>
            <a:r>
              <a:rPr lang="hu-HU" altLang="hu-HU" i="1" dirty="0" err="1" smtClean="0"/>
              <a:t>Kuzari</a:t>
            </a:r>
            <a:r>
              <a:rPr lang="hu-HU" altLang="hu-HU" dirty="0" smtClean="0"/>
              <a:t> (1140)</a:t>
            </a:r>
          </a:p>
          <a:p>
            <a:pPr marL="848929" lvl="1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600" dirty="0" smtClean="0"/>
              <a:t>Dialógus-forma – </a:t>
            </a:r>
            <a:r>
              <a:rPr lang="hu-HU" altLang="hu-HU" sz="2600" dirty="0" err="1" smtClean="0"/>
              <a:t>v.ö</a:t>
            </a:r>
            <a:r>
              <a:rPr lang="hu-HU" altLang="hu-HU" sz="2600" dirty="0" smtClean="0"/>
              <a:t>. Platón dialógusai.</a:t>
            </a:r>
          </a:p>
          <a:p>
            <a:pPr marL="848929" lvl="1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600" dirty="0" smtClean="0"/>
              <a:t>Bár kritikus a görög-arab filozófiával szemben (</a:t>
            </a:r>
            <a:r>
              <a:rPr lang="hu-HU" altLang="hu-HU" sz="2600" dirty="0" err="1"/>
              <a:t>kalām</a:t>
            </a:r>
            <a:r>
              <a:rPr lang="hu-HU" altLang="hu-HU" sz="2600" dirty="0" smtClean="0"/>
              <a:t>, </a:t>
            </a:r>
            <a:r>
              <a:rPr lang="hu-HU" altLang="hu-HU" sz="2600" dirty="0" err="1" smtClean="0"/>
              <a:t>arisztotelianizmus</a:t>
            </a:r>
            <a:r>
              <a:rPr lang="hu-HU" altLang="hu-HU" sz="2600" dirty="0" smtClean="0"/>
              <a:t>), </a:t>
            </a:r>
            <a:br>
              <a:rPr lang="hu-HU" altLang="hu-HU" sz="2600" dirty="0" smtClean="0"/>
            </a:br>
            <a:r>
              <a:rPr lang="hu-HU" altLang="hu-HU" sz="2600" dirty="0" smtClean="0"/>
              <a:t>mégis több elemét felhasználja.</a:t>
            </a:r>
          </a:p>
          <a:p>
            <a:pPr marL="848929" lvl="1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600" dirty="0" smtClean="0"/>
              <a:t>Héber fordítás: Jehuda </a:t>
            </a:r>
            <a:r>
              <a:rPr lang="hu-HU" altLang="hu-HU" sz="2600" dirty="0" err="1" smtClean="0"/>
              <a:t>ibn</a:t>
            </a:r>
            <a:r>
              <a:rPr lang="hu-HU" altLang="hu-HU" sz="2600" dirty="0" smtClean="0"/>
              <a:t> </a:t>
            </a:r>
            <a:r>
              <a:rPr lang="hu-HU" altLang="hu-HU" sz="2600" dirty="0" err="1" smtClean="0"/>
              <a:t>Tibbon</a:t>
            </a:r>
            <a:r>
              <a:rPr lang="hu-HU" altLang="hu-HU" sz="2600" dirty="0" smtClean="0"/>
              <a:t>, stb. (de van elterjedt modern </a:t>
            </a:r>
            <a:r>
              <a:rPr lang="hu-HU" altLang="hu-HU" sz="2600" dirty="0" smtClean="0"/>
              <a:t>fordítás és más is).</a:t>
            </a:r>
            <a:endParaRPr lang="hu-HU" altLang="hu-HU" sz="2600" dirty="0"/>
          </a:p>
        </p:txBody>
      </p:sp>
    </p:spTree>
    <p:extLst>
      <p:ext uri="{BB962C8B-B14F-4D97-AF65-F5344CB8AC3E}">
        <p14:creationId xmlns:p14="http://schemas.microsoft.com/office/powerpoint/2010/main" val="395471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GB" altLang="hu-HU"/>
              <a:t>Moses Maimonides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0576" y="1604329"/>
            <a:ext cx="10044953" cy="4675447"/>
          </a:xfrm>
          <a:ln/>
        </p:spPr>
        <p:txBody>
          <a:bodyPr>
            <a:norm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Moses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ben</a:t>
            </a:r>
            <a:r>
              <a:rPr lang="hu-HU" altLang="hu-HU" dirty="0" smtClean="0"/>
              <a:t> Maimon / </a:t>
            </a:r>
            <a:r>
              <a:rPr lang="hu-HU" altLang="hu-HU" dirty="0" err="1" smtClean="0"/>
              <a:t>RaMBaM</a:t>
            </a:r>
            <a:endParaRPr lang="hu-HU" altLang="hu-HU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Cordoba</a:t>
            </a:r>
            <a:r>
              <a:rPr lang="hu-HU" altLang="hu-HU" dirty="0" smtClean="0"/>
              <a:t>, Spanyolország 1135/8 – </a:t>
            </a:r>
            <a:r>
              <a:rPr lang="hu-HU" altLang="hu-HU" dirty="0" err="1" smtClean="0"/>
              <a:t>Fusztát</a:t>
            </a:r>
            <a:r>
              <a:rPr lang="hu-HU" altLang="hu-HU" dirty="0" smtClean="0"/>
              <a:t>, Egyiptom, 1204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“A zsinagóga sasa”: Misna-kommentár, </a:t>
            </a:r>
            <a:r>
              <a:rPr lang="hu-HU" altLang="hu-HU" dirty="0" err="1" smtClean="0"/>
              <a:t>Széfer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ha-micvot</a:t>
            </a:r>
            <a:r>
              <a:rPr lang="hu-HU" altLang="hu-HU" dirty="0" smtClean="0"/>
              <a:t>, </a:t>
            </a:r>
            <a:br>
              <a:rPr lang="hu-HU" altLang="hu-HU" dirty="0" smtClean="0"/>
            </a:br>
            <a:r>
              <a:rPr lang="hu-HU" altLang="hu-HU" dirty="0" err="1" smtClean="0"/>
              <a:t>Misne</a:t>
            </a:r>
            <a:r>
              <a:rPr lang="hu-HU" altLang="hu-HU" dirty="0" smtClean="0"/>
              <a:t> Tora, </a:t>
            </a:r>
            <a:r>
              <a:rPr lang="hu-HU" altLang="hu-HU" dirty="0" err="1" smtClean="0"/>
              <a:t>responsumok</a:t>
            </a:r>
            <a:r>
              <a:rPr lang="hu-HU" altLang="hu-HU" dirty="0" smtClean="0"/>
              <a:t>, levelek...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i="1" dirty="0" err="1" smtClean="0"/>
              <a:t>Dalālat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al-Hā'irîn</a:t>
            </a:r>
            <a:r>
              <a:rPr lang="hu-HU" altLang="hu-HU" i="1" dirty="0" smtClean="0"/>
              <a:t> / Tévelygők útmutatója / More </a:t>
            </a:r>
            <a:r>
              <a:rPr lang="hu-HU" altLang="hu-HU" i="1" dirty="0" err="1" smtClean="0"/>
              <a:t>nevuchim</a:t>
            </a:r>
            <a:endParaRPr lang="hu-HU" altLang="hu-HU" i="1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Arisztotelianizmus</a:t>
            </a:r>
            <a:endParaRPr lang="hu-HU" altLang="hu-HU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Héber fordítások</a:t>
            </a:r>
            <a:r>
              <a:rPr lang="hu-HU" altLang="hu-HU" dirty="0"/>
              <a:t>: </a:t>
            </a:r>
            <a:r>
              <a:rPr lang="hu-HU" altLang="hu-HU" dirty="0" smtClean="0"/>
              <a:t>például</a:t>
            </a:r>
          </a:p>
          <a:p>
            <a:pPr marL="848929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i="1" dirty="0" err="1" smtClean="0"/>
              <a:t>Széfer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ha-micvot</a:t>
            </a:r>
            <a:r>
              <a:rPr lang="hu-HU" altLang="hu-HU" dirty="0" smtClean="0"/>
              <a:t>: Abraham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af-ZA" dirty="0" smtClean="0"/>
              <a:t>Ḥ</a:t>
            </a:r>
            <a:r>
              <a:rPr lang="hu-HU" altLang="hu-HU" dirty="0" err="1" smtClean="0"/>
              <a:t>asdai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Mose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Tibbon</a:t>
            </a:r>
            <a:r>
              <a:rPr lang="hu-HU" altLang="hu-HU" dirty="0" smtClean="0"/>
              <a:t>, stb.</a:t>
            </a:r>
          </a:p>
          <a:p>
            <a:pPr marL="848929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i="1" dirty="0" smtClean="0"/>
              <a:t>Útmutató</a:t>
            </a:r>
            <a:r>
              <a:rPr lang="hu-HU" altLang="hu-HU" dirty="0" smtClean="0"/>
              <a:t>: </a:t>
            </a:r>
            <a:r>
              <a:rPr lang="hu-HU" altLang="hu-HU" dirty="0" err="1" smtClean="0"/>
              <a:t>Smuel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ben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Juda</a:t>
            </a:r>
            <a:r>
              <a:rPr lang="hu-HU" altLang="hu-HU" dirty="0" smtClean="0"/>
              <a:t> </a:t>
            </a:r>
            <a:r>
              <a:rPr lang="hu-HU" altLang="hu-HU" dirty="0" err="1"/>
              <a:t>ibn</a:t>
            </a:r>
            <a:r>
              <a:rPr lang="hu-HU" altLang="hu-HU" dirty="0"/>
              <a:t> </a:t>
            </a:r>
            <a:r>
              <a:rPr lang="hu-HU" altLang="hu-HU" dirty="0" err="1" smtClean="0"/>
              <a:t>Tibbon</a:t>
            </a:r>
            <a:r>
              <a:rPr lang="hu-HU" altLang="hu-HU" dirty="0" smtClean="0"/>
              <a:t> (1204</a:t>
            </a:r>
            <a:r>
              <a:rPr lang="hu-HU" altLang="hu-HU" dirty="0"/>
              <a:t>), </a:t>
            </a:r>
            <a:r>
              <a:rPr lang="hu-HU" altLang="hu-HU" dirty="0" err="1" smtClean="0"/>
              <a:t>Juda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al-Ḥarizi</a:t>
            </a:r>
            <a:r>
              <a:rPr lang="hu-HU" altLang="hu-HU" dirty="0" smtClean="0"/>
              <a:t>, stb.</a:t>
            </a:r>
          </a:p>
        </p:txBody>
      </p:sp>
    </p:spTree>
    <p:extLst>
      <p:ext uri="{BB962C8B-B14F-4D97-AF65-F5344CB8AC3E}">
        <p14:creationId xmlns:p14="http://schemas.microsoft.com/office/powerpoint/2010/main" val="1287481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237129" y="279390"/>
            <a:ext cx="9695330" cy="1134839"/>
          </a:xfrm>
          <a:ln/>
        </p:spPr>
        <p:txBody>
          <a:bodyPr vert="horz" lIns="91440" tIns="35205" rIns="91440" bIns="45720" rtlCol="0" anchor="ctr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Középkori zsidó filozófia – néhány további név</a:t>
            </a:r>
            <a:endParaRPr lang="hu-HU" altLang="hu-HU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953" y="1604329"/>
            <a:ext cx="10529047" cy="5011624"/>
          </a:xfrm>
          <a:ln/>
        </p:spPr>
        <p:txBody>
          <a:bodyPr>
            <a:normAutofit fontScale="92500"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Jic</a:t>
            </a:r>
            <a:r>
              <a:rPr lang="af-ZA" dirty="0"/>
              <a:t>ḥ</a:t>
            </a:r>
            <a:r>
              <a:rPr lang="hu-HU" altLang="hu-HU" dirty="0" err="1" smtClean="0"/>
              <a:t>ak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Jiszraeli</a:t>
            </a:r>
            <a:r>
              <a:rPr lang="hu-HU" altLang="hu-HU" dirty="0" smtClean="0"/>
              <a:t> (Észak-Afrika, kb. 855-kb. 955</a:t>
            </a:r>
            <a:r>
              <a:rPr lang="hu-HU" altLang="hu-HU" dirty="0" smtClean="0"/>
              <a:t>): </a:t>
            </a:r>
            <a:r>
              <a:rPr lang="hu-HU" altLang="hu-HU" dirty="0" err="1" smtClean="0"/>
              <a:t>neoplatonikus</a:t>
            </a:r>
            <a:r>
              <a:rPr lang="hu-HU" altLang="hu-HU" dirty="0" smtClean="0"/>
              <a:t> filozófia</a:t>
            </a:r>
            <a:endParaRPr lang="hu-HU" altLang="hu-HU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Spanyol zsidó aranykor a 11. században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Slomo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Gabirol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Avicebron</a:t>
            </a:r>
            <a:r>
              <a:rPr lang="hu-HU" altLang="hu-HU" dirty="0" smtClean="0"/>
              <a:t>, kb. 1021- kb. 1057)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Ba</a:t>
            </a:r>
            <a:r>
              <a:rPr lang="af-ZA" dirty="0"/>
              <a:t>ḥ</a:t>
            </a:r>
            <a:r>
              <a:rPr lang="hu-HU" altLang="hu-HU" dirty="0" smtClean="0"/>
              <a:t>ja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Paquda</a:t>
            </a:r>
            <a:r>
              <a:rPr lang="hu-HU" altLang="hu-HU" dirty="0" smtClean="0"/>
              <a:t> (11. sz. második fele): </a:t>
            </a:r>
            <a:r>
              <a:rPr lang="hu-HU" altLang="hu-HU" i="1" dirty="0" err="1" smtClean="0"/>
              <a:t>Hovot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ha-levavot</a:t>
            </a:r>
            <a:r>
              <a:rPr lang="hu-HU" altLang="hu-HU" dirty="0" smtClean="0"/>
              <a:t> (A szív kötelességei)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13. századi Provence: 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Levi </a:t>
            </a:r>
            <a:r>
              <a:rPr lang="hu-HU" altLang="hu-HU" dirty="0" err="1" smtClean="0"/>
              <a:t>ben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Gersom</a:t>
            </a:r>
            <a:r>
              <a:rPr lang="hu-HU" altLang="hu-HU" dirty="0" smtClean="0"/>
              <a:t> / </a:t>
            </a:r>
            <a:r>
              <a:rPr lang="hu-HU" altLang="hu-HU" dirty="0" err="1" smtClean="0"/>
              <a:t>Gersonides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RaLBaG</a:t>
            </a:r>
            <a:r>
              <a:rPr lang="hu-HU" altLang="hu-HU" dirty="0" smtClean="0"/>
              <a:t>, 1288-1344):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i="1" dirty="0" err="1" smtClean="0"/>
              <a:t>Milḥamot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Hasem</a:t>
            </a:r>
            <a:r>
              <a:rPr lang="hu-HU" altLang="hu-HU" i="1" dirty="0" smtClean="0"/>
              <a:t> </a:t>
            </a:r>
            <a:r>
              <a:rPr lang="hu-HU" altLang="hu-HU" dirty="0" smtClean="0"/>
              <a:t>(Az Úr háborúi)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Joszef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Kaszpi</a:t>
            </a:r>
            <a:r>
              <a:rPr lang="hu-HU" altLang="hu-HU" dirty="0" smtClean="0"/>
              <a:t> (1279-1340?)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Katalónia a 14. században: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af-ZA" dirty="0" smtClean="0"/>
              <a:t>Ḥ</a:t>
            </a:r>
            <a:r>
              <a:rPr lang="hu-HU" altLang="hu-HU" dirty="0" err="1" smtClean="0"/>
              <a:t>aszdai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Crescas</a:t>
            </a:r>
            <a:r>
              <a:rPr lang="hu-HU" altLang="hu-HU" dirty="0" smtClean="0"/>
              <a:t> (kb. 1340-1410/11)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(Ismét: az </a:t>
            </a:r>
            <a:r>
              <a:rPr lang="hu-HU" altLang="hu-HU" dirty="0" err="1" smtClean="0"/>
              <a:t>Ibn-Tibbon</a:t>
            </a:r>
            <a:r>
              <a:rPr lang="hu-HU" altLang="hu-HU" dirty="0" smtClean="0"/>
              <a:t> család és más fordítók jelentősége, hatásuk a héber filozófiai szókincs, de magának a zsidó filozófiának a fejlődésére is)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1871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Filozófiából „</a:t>
            </a:r>
            <a:r>
              <a:rPr lang="hu-HU" dirty="0" err="1" smtClean="0"/>
              <a:t>Jewish</a:t>
            </a:r>
            <a:r>
              <a:rPr lang="hu-HU" dirty="0" smtClean="0"/>
              <a:t> </a:t>
            </a:r>
            <a:r>
              <a:rPr lang="hu-HU" dirty="0" err="1" smtClean="0"/>
              <a:t>thought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27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Filozófia = a bölcsesség szeretete?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1156576" cy="4763434"/>
          </a:xfrm>
        </p:spPr>
        <p:txBody>
          <a:bodyPr/>
          <a:lstStyle/>
          <a:p>
            <a:r>
              <a:rPr lang="hu-HU" sz="2200" dirty="0" err="1" smtClean="0">
                <a:solidFill>
                  <a:prstClr val="black"/>
                </a:solidFill>
              </a:rPr>
              <a:t>V.ö</a:t>
            </a:r>
            <a:r>
              <a:rPr lang="hu-HU" sz="2200" dirty="0">
                <a:solidFill>
                  <a:prstClr val="black"/>
                </a:solidFill>
              </a:rPr>
              <a:t>. Turán Tamás </a:t>
            </a:r>
            <a:r>
              <a:rPr lang="hu-HU" sz="2200" dirty="0" smtClean="0">
                <a:solidFill>
                  <a:prstClr val="black"/>
                </a:solidFill>
              </a:rPr>
              <a:t>előadása: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„Isten, mint akarat” 	= </a:t>
            </a:r>
            <a:r>
              <a:rPr lang="hu-HU" dirty="0" err="1" smtClean="0"/>
              <a:t>halákha</a:t>
            </a:r>
            <a:r>
              <a:rPr lang="hu-HU" dirty="0" smtClean="0"/>
              <a:t> </a:t>
            </a:r>
            <a:r>
              <a:rPr lang="hu-HU" sz="2200" dirty="0" smtClean="0"/>
              <a:t>(I. akarata szerinti életforma, stb.)</a:t>
            </a:r>
          </a:p>
          <a:p>
            <a:pPr marL="0" indent="0">
              <a:buNone/>
            </a:pPr>
            <a:r>
              <a:rPr lang="hu-HU" dirty="0" smtClean="0"/>
              <a:t> ↔ 	„Isten, mint bölcsesség” 	= bibliakommentár</a:t>
            </a:r>
            <a:r>
              <a:rPr lang="hu-HU" sz="2200" dirty="0" smtClean="0"/>
              <a:t> (I. szavának megértése, stb.)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   középkori filozófia</a:t>
            </a:r>
            <a:r>
              <a:rPr lang="hu-HU" sz="2200" dirty="0" smtClean="0"/>
              <a:t> (cél „a” bölcsesség)</a:t>
            </a:r>
          </a:p>
          <a:p>
            <a:pPr marL="0" indent="0">
              <a:buNone/>
            </a:pPr>
            <a:endParaRPr lang="hu-HU" sz="2200" dirty="0" smtClean="0"/>
          </a:p>
          <a:p>
            <a:r>
              <a:rPr lang="hu-HU" dirty="0" smtClean="0"/>
              <a:t>„A” </a:t>
            </a:r>
            <a:r>
              <a:rPr lang="hu-HU" dirty="0" smtClean="0"/>
              <a:t>bölcsesség </a:t>
            </a:r>
            <a:r>
              <a:rPr lang="hu-HU" dirty="0" smtClean="0"/>
              <a:t>megszerzése a középkorban </a:t>
            </a:r>
            <a:r>
              <a:rPr lang="hu-HU" dirty="0" smtClean="0"/>
              <a:t>= </a:t>
            </a:r>
            <a:r>
              <a:rPr lang="hu-HU" dirty="0" smtClean="0"/>
              <a:t>a világ </a:t>
            </a:r>
            <a:r>
              <a:rPr lang="hu-HU" dirty="0" smtClean="0"/>
              <a:t>és Isten megismerése</a:t>
            </a:r>
          </a:p>
          <a:p>
            <a:pPr lvl="1"/>
            <a:r>
              <a:rPr lang="hu-HU" dirty="0" smtClean="0"/>
              <a:t>A kinyilatkoztatás, azaz a Biblia helyes értelmezése által</a:t>
            </a:r>
          </a:p>
          <a:p>
            <a:pPr lvl="1"/>
            <a:r>
              <a:rPr lang="hu-HU" dirty="0" smtClean="0"/>
              <a:t>Filozófiai spekuláció (logikai úton történő bizonyítás) által</a:t>
            </a:r>
          </a:p>
          <a:p>
            <a:pPr lvl="1"/>
            <a:r>
              <a:rPr lang="hu-HU" dirty="0" smtClean="0"/>
              <a:t>Tapasztalati úton (empíria – </a:t>
            </a:r>
            <a:r>
              <a:rPr lang="hu-HU" dirty="0" err="1" smtClean="0"/>
              <a:t>v.ö</a:t>
            </a:r>
            <a:r>
              <a:rPr lang="hu-HU" dirty="0" smtClean="0"/>
              <a:t>. kísérletes tudományok)</a:t>
            </a:r>
          </a:p>
          <a:p>
            <a:pPr lvl="1"/>
            <a:r>
              <a:rPr lang="hu-HU" dirty="0" smtClean="0"/>
              <a:t>Misztikus élmény által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51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Filozófia = a bölcsesség szeretete?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9528" y="1825625"/>
            <a:ext cx="11275248" cy="476343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bölcsesség </a:t>
            </a:r>
            <a:r>
              <a:rPr lang="hu-HU" dirty="0" smtClean="0"/>
              <a:t>megszerzése a középkorban </a:t>
            </a:r>
            <a:r>
              <a:rPr lang="hu-HU" dirty="0" smtClean="0"/>
              <a:t>= </a:t>
            </a:r>
            <a:r>
              <a:rPr lang="hu-HU" dirty="0" smtClean="0"/>
              <a:t>a világ </a:t>
            </a:r>
            <a:r>
              <a:rPr lang="hu-HU" dirty="0" smtClean="0"/>
              <a:t>és Isten megismerése</a:t>
            </a:r>
          </a:p>
          <a:p>
            <a:pPr lvl="1"/>
            <a:r>
              <a:rPr lang="hu-HU" dirty="0" smtClean="0"/>
              <a:t>A kinyilatkoztatás, azaz a Biblia helyes értelmezése által</a:t>
            </a:r>
          </a:p>
          <a:p>
            <a:pPr lvl="1"/>
            <a:r>
              <a:rPr lang="hu-HU" dirty="0" smtClean="0"/>
              <a:t>Filozófiai spekuláció (logikai úton történő bizonyítás) által</a:t>
            </a:r>
          </a:p>
          <a:p>
            <a:pPr lvl="1"/>
            <a:r>
              <a:rPr lang="hu-HU" dirty="0" smtClean="0"/>
              <a:t>Tapasztalati úton (empíria – </a:t>
            </a:r>
            <a:r>
              <a:rPr lang="hu-HU" dirty="0" err="1" smtClean="0"/>
              <a:t>v.ö</a:t>
            </a:r>
            <a:r>
              <a:rPr lang="hu-HU" dirty="0" smtClean="0"/>
              <a:t>. kísérletes tudományok)</a:t>
            </a:r>
          </a:p>
          <a:p>
            <a:pPr lvl="1"/>
            <a:r>
              <a:rPr lang="hu-HU" dirty="0" smtClean="0"/>
              <a:t>Misztikus élmény által</a:t>
            </a:r>
          </a:p>
          <a:p>
            <a:r>
              <a:rPr lang="hu-HU" dirty="0" smtClean="0"/>
              <a:t>Ismeretelmélet: a megismerés útjai hogyan viszonyulnak egymáshoz?</a:t>
            </a:r>
          </a:p>
          <a:p>
            <a:pPr lvl="1"/>
            <a:r>
              <a:rPr lang="hu-HU" u="sng" dirty="0" err="1" smtClean="0"/>
              <a:t>Szaadja</a:t>
            </a:r>
            <a:r>
              <a:rPr lang="hu-HU" u="sng" dirty="0" smtClean="0"/>
              <a:t>:</a:t>
            </a:r>
            <a:r>
              <a:rPr lang="hu-HU" dirty="0" smtClean="0"/>
              <a:t> a </a:t>
            </a:r>
            <a:r>
              <a:rPr lang="hu-HU" dirty="0"/>
              <a:t>hit (a </a:t>
            </a:r>
            <a:r>
              <a:rPr lang="hu-HU" dirty="0" smtClean="0"/>
              <a:t>helyes bibliaértelmezéssel </a:t>
            </a:r>
            <a:r>
              <a:rPr lang="hu-HU" dirty="0"/>
              <a:t>megismerhető </a:t>
            </a:r>
            <a:r>
              <a:rPr lang="hu-HU" dirty="0" smtClean="0"/>
              <a:t>kinyilatkoztatott </a:t>
            </a:r>
            <a:r>
              <a:rPr lang="hu-HU" dirty="0"/>
              <a:t>igazság) és a tudás </a:t>
            </a:r>
            <a:r>
              <a:rPr lang="hu-HU" dirty="0" smtClean="0"/>
              <a:t>(a logikailag helyes filozófiai-tudományos </a:t>
            </a:r>
            <a:r>
              <a:rPr lang="hu-HU" dirty="0"/>
              <a:t>bizonyítás</a:t>
            </a:r>
            <a:r>
              <a:rPr lang="hu-HU" dirty="0" smtClean="0"/>
              <a:t>) ugyanoda vezet.</a:t>
            </a:r>
          </a:p>
          <a:p>
            <a:pPr lvl="1"/>
            <a:r>
              <a:rPr lang="hu-HU" u="sng" dirty="0" err="1" smtClean="0"/>
              <a:t>Maimonides</a:t>
            </a:r>
            <a:r>
              <a:rPr lang="hu-HU" u="sng" dirty="0"/>
              <a:t>:</a:t>
            </a:r>
            <a:r>
              <a:rPr lang="hu-HU" dirty="0"/>
              <a:t> ha ellentmondás a kettő közt, rosszul értelmezzük a Bibliát. </a:t>
            </a:r>
            <a:endParaRPr lang="hu-HU" dirty="0" smtClean="0"/>
          </a:p>
          <a:p>
            <a:pPr lvl="1"/>
            <a:r>
              <a:rPr lang="hu-HU" u="sng" dirty="0" smtClean="0"/>
              <a:t>Duplex </a:t>
            </a:r>
            <a:r>
              <a:rPr lang="hu-HU" u="sng" dirty="0" err="1"/>
              <a:t>veritas</a:t>
            </a:r>
            <a:r>
              <a:rPr lang="hu-HU" u="sng" dirty="0"/>
              <a:t>:</a:t>
            </a:r>
            <a:r>
              <a:rPr lang="hu-HU" dirty="0"/>
              <a:t> a megismerés két útja nem feltétlenül vezet ugyanarra az igazságra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Megj.: a középkorban nagyon kevés empirikus tudomány (kivéve: </a:t>
            </a:r>
            <a:r>
              <a:rPr lang="hu-HU" dirty="0" err="1" smtClean="0"/>
              <a:t>Gersonides</a:t>
            </a:r>
            <a:r>
              <a:rPr lang="hu-HU" dirty="0" smtClean="0"/>
              <a:t>).</a:t>
            </a:r>
          </a:p>
          <a:p>
            <a:pPr lvl="1"/>
            <a:r>
              <a:rPr lang="hu-HU" dirty="0" smtClean="0"/>
              <a:t>Posztmodern: létezik igazság? A pozitivista tudomány kritikája. A vallás mint élmény.</a:t>
            </a:r>
            <a:endParaRPr lang="hu-HU" dirty="0"/>
          </a:p>
          <a:p>
            <a:pPr lvl="1"/>
            <a:r>
              <a:rPr lang="hu-HU" dirty="0" smtClean="0"/>
              <a:t>Kabbala: a misztikus élmény keresése.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33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hu-HU" dirty="0"/>
              <a:t>Joseph B. </a:t>
            </a:r>
            <a:r>
              <a:rPr lang="hu-HU" dirty="0" err="1" smtClean="0"/>
              <a:t>Soloveitchik</a:t>
            </a:r>
            <a:r>
              <a:rPr lang="hu-HU" dirty="0" smtClean="0"/>
              <a:t> (1903-1993)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19518"/>
            <a:ext cx="11116235" cy="50426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</a:pPr>
            <a:r>
              <a:rPr lang="hu-HU" sz="2600" dirty="0" smtClean="0"/>
              <a:t>Litvániai </a:t>
            </a:r>
            <a:r>
              <a:rPr lang="hu-HU" sz="2600" dirty="0" err="1" smtClean="0"/>
              <a:t>Soloveitchik</a:t>
            </a:r>
            <a:r>
              <a:rPr lang="hu-HU" sz="2600" dirty="0" smtClean="0"/>
              <a:t> rabbi-dinasztia leszármazottja</a:t>
            </a:r>
          </a:p>
          <a:p>
            <a:pPr>
              <a:lnSpc>
                <a:spcPct val="105000"/>
              </a:lnSpc>
            </a:pPr>
            <a:r>
              <a:rPr lang="hu-HU" sz="2600" dirty="0" smtClean="0"/>
              <a:t>A </a:t>
            </a:r>
            <a:r>
              <a:rPr lang="hu-HU" sz="2600" dirty="0" err="1" smtClean="0"/>
              <a:t>neo-kantiánus</a:t>
            </a:r>
            <a:r>
              <a:rPr lang="hu-HU" sz="2600" dirty="0" smtClean="0"/>
              <a:t> Hermann Cohen tanítványa</a:t>
            </a:r>
          </a:p>
          <a:p>
            <a:pPr>
              <a:lnSpc>
                <a:spcPct val="105000"/>
              </a:lnSpc>
            </a:pPr>
            <a:r>
              <a:rPr lang="hu-HU" sz="2600" dirty="0" smtClean="0"/>
              <a:t>A (modern) ortodox </a:t>
            </a:r>
            <a:r>
              <a:rPr lang="hu-HU" sz="2600" i="1" dirty="0" err="1" smtClean="0"/>
              <a:t>Yeshiva</a:t>
            </a:r>
            <a:r>
              <a:rPr lang="hu-HU" sz="2600" i="1" dirty="0" smtClean="0"/>
              <a:t> University</a:t>
            </a:r>
            <a:r>
              <a:rPr lang="hu-HU" sz="2600" dirty="0" smtClean="0"/>
              <a:t> teológiai szemináriumának vezetője.</a:t>
            </a:r>
          </a:p>
          <a:p>
            <a:pPr>
              <a:lnSpc>
                <a:spcPct val="105000"/>
              </a:lnSpc>
            </a:pPr>
            <a:r>
              <a:rPr lang="hu-HU" sz="2600" i="1" dirty="0" smtClean="0"/>
              <a:t>Tora </a:t>
            </a:r>
            <a:r>
              <a:rPr lang="hu-HU" sz="2600" i="1" dirty="0" err="1" smtClean="0"/>
              <a:t>u-madda</a:t>
            </a:r>
            <a:r>
              <a:rPr lang="hu-HU" sz="2600" dirty="0" smtClean="0"/>
              <a:t> („Tóra és tudomány”)</a:t>
            </a:r>
          </a:p>
          <a:p>
            <a:pPr lvl="1">
              <a:lnSpc>
                <a:spcPct val="105000"/>
              </a:lnSpc>
            </a:pPr>
            <a:r>
              <a:rPr lang="hu-HU" sz="2200" dirty="0" err="1" smtClean="0"/>
              <a:t>Samson</a:t>
            </a:r>
            <a:r>
              <a:rPr lang="hu-HU" sz="2200" dirty="0" smtClean="0"/>
              <a:t> </a:t>
            </a:r>
            <a:r>
              <a:rPr lang="hu-HU" sz="2200" dirty="0" err="1" smtClean="0"/>
              <a:t>Raphael</a:t>
            </a:r>
            <a:r>
              <a:rPr lang="hu-HU" sz="2200" dirty="0" smtClean="0"/>
              <a:t> Hirsch (német </a:t>
            </a:r>
            <a:r>
              <a:rPr lang="hu-HU" sz="2200" dirty="0" err="1" smtClean="0"/>
              <a:t>neo-ortodoxia</a:t>
            </a:r>
            <a:r>
              <a:rPr lang="hu-HU" sz="2200" dirty="0" smtClean="0"/>
              <a:t> a 19. században)</a:t>
            </a:r>
          </a:p>
          <a:p>
            <a:pPr lvl="1">
              <a:lnSpc>
                <a:spcPct val="105000"/>
              </a:lnSpc>
            </a:pPr>
            <a:r>
              <a:rPr lang="hu-HU" sz="2200" dirty="0" smtClean="0"/>
              <a:t>magyar neológia			és sokan mások</a:t>
            </a:r>
          </a:p>
          <a:p>
            <a:pPr>
              <a:lnSpc>
                <a:spcPct val="105000"/>
              </a:lnSpc>
            </a:pPr>
            <a:r>
              <a:rPr lang="en-US" sz="2600" i="1" dirty="0" smtClean="0"/>
              <a:t>The Lonely Man of Faith</a:t>
            </a:r>
            <a:r>
              <a:rPr lang="hu-HU" sz="2600" i="1" dirty="0" smtClean="0"/>
              <a:t>; </a:t>
            </a:r>
            <a:r>
              <a:rPr lang="hu-HU" sz="2600" i="1" dirty="0" err="1"/>
              <a:t>Halakhic</a:t>
            </a:r>
            <a:r>
              <a:rPr lang="hu-HU" sz="2600" i="1" dirty="0"/>
              <a:t> </a:t>
            </a:r>
            <a:r>
              <a:rPr lang="hu-HU" sz="2600" i="1" dirty="0" smtClean="0"/>
              <a:t>Mind; </a:t>
            </a:r>
            <a:r>
              <a:rPr lang="hu-HU" sz="2600" i="1" dirty="0" err="1"/>
              <a:t>Halakhic</a:t>
            </a:r>
            <a:r>
              <a:rPr lang="hu-HU" sz="2600" i="1" dirty="0"/>
              <a:t> </a:t>
            </a:r>
            <a:r>
              <a:rPr lang="hu-HU" sz="2600" i="1" dirty="0" smtClean="0"/>
              <a:t>Man</a:t>
            </a:r>
          </a:p>
          <a:p>
            <a:pPr>
              <a:lnSpc>
                <a:spcPct val="105000"/>
              </a:lnSpc>
            </a:pPr>
            <a:r>
              <a:rPr lang="hu-HU" sz="2600" dirty="0" smtClean="0"/>
              <a:t>Rudolf Otto és mások után:</a:t>
            </a:r>
          </a:p>
          <a:p>
            <a:pPr lvl="1">
              <a:lnSpc>
                <a:spcPct val="105000"/>
              </a:lnSpc>
              <a:tabLst>
                <a:tab pos="4127500" algn="l"/>
              </a:tabLst>
            </a:pPr>
            <a:r>
              <a:rPr lang="hu-HU" sz="2200" dirty="0" err="1" smtClean="0"/>
              <a:t>Cognitive</a:t>
            </a:r>
            <a:r>
              <a:rPr lang="hu-HU" sz="2200" dirty="0" smtClean="0"/>
              <a:t> man	--	tudományos </a:t>
            </a:r>
            <a:r>
              <a:rPr lang="hu-HU" sz="2200" dirty="0" smtClean="0"/>
              <a:t>megismerés.</a:t>
            </a:r>
            <a:endParaRPr lang="hu-HU" sz="2200" dirty="0" smtClean="0"/>
          </a:p>
          <a:p>
            <a:pPr lvl="1">
              <a:lnSpc>
                <a:spcPct val="105000"/>
              </a:lnSpc>
              <a:tabLst>
                <a:tab pos="4127500" algn="l"/>
              </a:tabLst>
            </a:pPr>
            <a:r>
              <a:rPr lang="hu-HU" sz="2200" dirty="0" smtClean="0"/>
              <a:t>Homo </a:t>
            </a:r>
            <a:r>
              <a:rPr lang="hu-HU" sz="2200" dirty="0" err="1" smtClean="0"/>
              <a:t>religiosus</a:t>
            </a:r>
            <a:r>
              <a:rPr lang="hu-HU" sz="2200" dirty="0" smtClean="0"/>
              <a:t>	-- 	vallásos </a:t>
            </a:r>
            <a:r>
              <a:rPr lang="hu-HU" sz="2200" dirty="0" smtClean="0"/>
              <a:t>áhítat.</a:t>
            </a:r>
            <a:endParaRPr lang="hu-HU" sz="2200" dirty="0" smtClean="0"/>
          </a:p>
          <a:p>
            <a:pPr lvl="1">
              <a:lnSpc>
                <a:spcPct val="105000"/>
              </a:lnSpc>
              <a:tabLst>
                <a:tab pos="4127500" algn="l"/>
              </a:tabLst>
            </a:pPr>
            <a:r>
              <a:rPr lang="hu-HU" sz="2200" dirty="0" err="1" smtClean="0"/>
              <a:t>Halakhic</a:t>
            </a:r>
            <a:r>
              <a:rPr lang="hu-HU" sz="2200" dirty="0" smtClean="0"/>
              <a:t> man	-- 	a </a:t>
            </a:r>
            <a:r>
              <a:rPr lang="hu-HU" sz="2200" dirty="0" err="1" smtClean="0"/>
              <a:t>halakha</a:t>
            </a:r>
            <a:r>
              <a:rPr lang="hu-HU" sz="2200" dirty="0" smtClean="0"/>
              <a:t>, mint a világ megismerésének harmadik </a:t>
            </a:r>
            <a:r>
              <a:rPr lang="hu-HU" sz="2200" dirty="0" smtClean="0"/>
              <a:t>útja.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2200" dirty="0" smtClean="0"/>
              <a:t>		Prototípus: </a:t>
            </a:r>
            <a:r>
              <a:rPr lang="hu-HU" sz="2200" dirty="0" err="1" smtClean="0"/>
              <a:t>Maimonides</a:t>
            </a:r>
            <a:r>
              <a:rPr lang="hu-HU" sz="2200" dirty="0" smtClean="0"/>
              <a:t>.</a:t>
            </a:r>
            <a:endParaRPr lang="hu-HU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35251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Kabbala: a zsidó misztika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780654"/>
            <a:ext cx="10989039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hu-HU" u="sng" dirty="0" smtClean="0"/>
              <a:t>Mi a Kabbala? Több megközelítési lehetőség:</a:t>
            </a:r>
          </a:p>
          <a:p>
            <a:pPr>
              <a:lnSpc>
                <a:spcPct val="130000"/>
              </a:lnSpc>
            </a:pPr>
            <a:r>
              <a:rPr lang="hu-HU" dirty="0" smtClean="0"/>
              <a:t>A </a:t>
            </a:r>
            <a:r>
              <a:rPr lang="hu-HU" i="1" dirty="0" smtClean="0"/>
              <a:t>Homo </a:t>
            </a:r>
            <a:r>
              <a:rPr lang="hu-HU" i="1" dirty="0" err="1" smtClean="0"/>
              <a:t>religiosus</a:t>
            </a:r>
            <a:r>
              <a:rPr lang="hu-HU" dirty="0" smtClean="0"/>
              <a:t> útja a világ megismerése felé.</a:t>
            </a:r>
          </a:p>
          <a:p>
            <a:pPr>
              <a:lnSpc>
                <a:spcPct val="130000"/>
              </a:lnSpc>
            </a:pPr>
            <a:r>
              <a:rPr lang="hu-HU" dirty="0" smtClean="0"/>
              <a:t>Misztikus bibliaértelmezés</a:t>
            </a:r>
            <a:r>
              <a:rPr lang="hu-HU" i="1" dirty="0" smtClean="0"/>
              <a:t>. </a:t>
            </a:r>
            <a:r>
              <a:rPr lang="hu-HU" i="1" dirty="0" err="1" smtClean="0"/>
              <a:t>Szod</a:t>
            </a:r>
            <a:r>
              <a:rPr lang="hu-HU" dirty="0" smtClean="0"/>
              <a:t>: a Biblia egyik, </a:t>
            </a:r>
            <a:r>
              <a:rPr lang="hu-HU" dirty="0" err="1" smtClean="0"/>
              <a:t>t.i</a:t>
            </a:r>
            <a:r>
              <a:rPr lang="hu-HU" dirty="0" smtClean="0"/>
              <a:t>. misztikus </a:t>
            </a:r>
            <a:br>
              <a:rPr lang="hu-HU" dirty="0" smtClean="0"/>
            </a:br>
            <a:r>
              <a:rPr lang="hu-HU" dirty="0" smtClean="0"/>
              <a:t>értelmezési módszere </a:t>
            </a:r>
            <a:r>
              <a:rPr lang="hu-HU" sz="2400" dirty="0" smtClean="0"/>
              <a:t>(</a:t>
            </a:r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dirty="0" err="1" smtClean="0"/>
              <a:t>PaRDeSZ</a:t>
            </a:r>
            <a:r>
              <a:rPr lang="hu-HU" sz="2400" dirty="0" smtClean="0"/>
              <a:t>= </a:t>
            </a:r>
            <a:r>
              <a:rPr lang="hu-HU" sz="2400" dirty="0" err="1" smtClean="0"/>
              <a:t>psat</a:t>
            </a:r>
            <a:r>
              <a:rPr lang="hu-HU" sz="2400" dirty="0" smtClean="0"/>
              <a:t>, </a:t>
            </a:r>
            <a:r>
              <a:rPr lang="hu-HU" sz="2400" dirty="0" err="1" smtClean="0"/>
              <a:t>remez</a:t>
            </a:r>
            <a:r>
              <a:rPr lang="hu-HU" sz="2400" dirty="0" smtClean="0"/>
              <a:t>, </a:t>
            </a:r>
            <a:r>
              <a:rPr lang="hu-HU" sz="2400" dirty="0" err="1" smtClean="0"/>
              <a:t>dras</a:t>
            </a:r>
            <a:r>
              <a:rPr lang="hu-HU" sz="2400" dirty="0" smtClean="0"/>
              <a:t>, </a:t>
            </a:r>
            <a:r>
              <a:rPr lang="hu-HU" sz="2400" dirty="0" err="1" smtClean="0"/>
              <a:t>szod</a:t>
            </a:r>
            <a:r>
              <a:rPr lang="hu-HU" sz="2400" dirty="0" smtClean="0"/>
              <a:t>)</a:t>
            </a:r>
            <a:r>
              <a:rPr lang="hu-HU" dirty="0" smtClean="0"/>
              <a:t>, például </a:t>
            </a:r>
            <a:br>
              <a:rPr lang="hu-HU" dirty="0" smtClean="0"/>
            </a:br>
            <a:r>
              <a:rPr lang="hu-HU" dirty="0" smtClean="0"/>
              <a:t>betű- és számmisztikai technikák </a:t>
            </a:r>
            <a:r>
              <a:rPr lang="hu-HU" i="1" dirty="0" smtClean="0"/>
              <a:t>(</a:t>
            </a:r>
            <a:r>
              <a:rPr lang="hu-HU" i="1" dirty="0" err="1" smtClean="0"/>
              <a:t>gematria</a:t>
            </a:r>
            <a:r>
              <a:rPr lang="hu-HU" i="1" dirty="0" smtClean="0"/>
              <a:t>, </a:t>
            </a:r>
            <a:r>
              <a:rPr lang="hu-HU" i="1" dirty="0" err="1" smtClean="0"/>
              <a:t>notarikon</a:t>
            </a:r>
            <a:r>
              <a:rPr lang="hu-HU" i="1" dirty="0" smtClean="0"/>
              <a:t>, </a:t>
            </a:r>
            <a:r>
              <a:rPr lang="hu-HU" i="1" dirty="0" err="1" smtClean="0"/>
              <a:t>temura</a:t>
            </a:r>
            <a:r>
              <a:rPr lang="hu-HU" i="1" dirty="0" smtClean="0"/>
              <a:t>)</a:t>
            </a:r>
            <a:r>
              <a:rPr lang="hu-HU" dirty="0" smtClean="0"/>
              <a:t> révén.</a:t>
            </a:r>
          </a:p>
          <a:p>
            <a:pPr>
              <a:lnSpc>
                <a:spcPct val="130000"/>
              </a:lnSpc>
            </a:pPr>
            <a:r>
              <a:rPr lang="hu-HU" dirty="0" smtClean="0"/>
              <a:t>A későókori gnoszticizmus és a koraközépkorban az iszlámban is népszerű </a:t>
            </a:r>
            <a:r>
              <a:rPr lang="hu-HU" dirty="0" err="1" smtClean="0"/>
              <a:t>neoplatonikus</a:t>
            </a:r>
            <a:r>
              <a:rPr lang="hu-HU" dirty="0" smtClean="0"/>
              <a:t> filozófia elemeinek (emanációk és </a:t>
            </a:r>
            <a:r>
              <a:rPr lang="hu-HU" dirty="0" err="1" smtClean="0"/>
              <a:t>szefirák</a:t>
            </a:r>
            <a:r>
              <a:rPr lang="hu-HU" dirty="0" smtClean="0"/>
              <a:t>, kozmikus lélek, lélekvándorlás, stb.) </a:t>
            </a:r>
            <a:r>
              <a:rPr lang="hu-HU" dirty="0" smtClean="0"/>
              <a:t>átemelése </a:t>
            </a:r>
            <a:r>
              <a:rPr lang="hu-HU" dirty="0" smtClean="0"/>
              <a:t>a zsidó vallási </a:t>
            </a:r>
            <a:r>
              <a:rPr lang="hu-HU" dirty="0" smtClean="0"/>
              <a:t>gondolkodásba.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27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Zsidó misztika</a:t>
            </a:r>
            <a:endParaRPr lang="hu-HU" altLang="hu-HU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66602" y="1617776"/>
            <a:ext cx="9382716" cy="4957836"/>
          </a:xfrm>
          <a:ln/>
        </p:spPr>
        <p:txBody>
          <a:bodyPr>
            <a:norm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Késő-ókor: </a:t>
            </a:r>
            <a:r>
              <a:rPr lang="hu-HU" altLang="hu-HU" dirty="0" err="1" smtClean="0"/>
              <a:t>merkava-misztika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hékhalot-irodalom</a:t>
            </a:r>
            <a:r>
              <a:rPr lang="hu-HU" altLang="hu-HU" dirty="0" smtClean="0"/>
              <a:t>...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Széfer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Jecira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amorai</a:t>
            </a:r>
            <a:r>
              <a:rPr lang="hu-HU" altLang="hu-HU" dirty="0" smtClean="0"/>
              <a:t> vagy </a:t>
            </a:r>
            <a:r>
              <a:rPr lang="hu-HU" altLang="hu-HU" dirty="0" err="1" smtClean="0"/>
              <a:t>gaoni</a:t>
            </a:r>
            <a:r>
              <a:rPr lang="hu-HU" altLang="hu-HU" dirty="0" smtClean="0"/>
              <a:t> kor, Palesztina)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af-ZA" dirty="0" smtClean="0"/>
              <a:t>Ḥ</a:t>
            </a:r>
            <a:r>
              <a:rPr lang="hu-HU" altLang="hu-HU" dirty="0" err="1" smtClean="0"/>
              <a:t>aszidé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Askenaz</a:t>
            </a:r>
            <a:r>
              <a:rPr lang="hu-HU" altLang="hu-HU" dirty="0" smtClean="0"/>
              <a:t> (13. század eleje, Németország)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 Kabbala kezdetei a 13. századi </a:t>
            </a:r>
            <a:r>
              <a:rPr lang="hu-HU" altLang="hu-HU" dirty="0" smtClean="0"/>
              <a:t>Provence-ban.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err="1" smtClean="0"/>
              <a:t>Nahmanides</a:t>
            </a:r>
            <a:r>
              <a:rPr lang="hu-HU" altLang="hu-HU" dirty="0" smtClean="0"/>
              <a:t> (Rabbi </a:t>
            </a:r>
            <a:r>
              <a:rPr lang="hu-HU" altLang="hu-HU" dirty="0" err="1" smtClean="0"/>
              <a:t>Mose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ben</a:t>
            </a:r>
            <a:r>
              <a:rPr lang="hu-HU" altLang="hu-HU" dirty="0" smtClean="0"/>
              <a:t> </a:t>
            </a:r>
            <a:r>
              <a:rPr lang="hu-HU" altLang="hu-HU" dirty="0" smtClean="0"/>
              <a:t>Na</a:t>
            </a:r>
            <a:r>
              <a:rPr lang="af-ZA" dirty="0" smtClean="0"/>
              <a:t>ḥ</a:t>
            </a:r>
            <a:r>
              <a:rPr lang="hu-HU" altLang="hu-HU" dirty="0" smtClean="0"/>
              <a:t>man</a:t>
            </a:r>
            <a:r>
              <a:rPr lang="hu-HU" altLang="hu-HU" dirty="0" smtClean="0"/>
              <a:t>).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Zóhár</a:t>
            </a:r>
            <a:r>
              <a:rPr lang="hu-HU" altLang="hu-HU" dirty="0" smtClean="0"/>
              <a:t> (főleg </a:t>
            </a:r>
            <a:r>
              <a:rPr lang="hu-HU" altLang="hu-HU" i="1" dirty="0" err="1" smtClean="0"/>
              <a:t>Mose</a:t>
            </a:r>
            <a:r>
              <a:rPr lang="hu-HU" altLang="hu-HU" i="1" dirty="0" smtClean="0"/>
              <a:t> de Leon</a:t>
            </a:r>
            <a:r>
              <a:rPr lang="hu-HU" altLang="hu-HU" dirty="0" smtClean="0"/>
              <a:t>, megh. 1305; de a hagyomány az </a:t>
            </a:r>
            <a:br>
              <a:rPr lang="hu-HU" altLang="hu-HU" dirty="0" smtClean="0"/>
            </a:br>
            <a:r>
              <a:rPr lang="hu-HU" altLang="hu-HU" dirty="0" smtClean="0"/>
              <a:t>i.sz. 2. században élt </a:t>
            </a:r>
            <a:r>
              <a:rPr lang="hu-HU" altLang="hu-HU" i="1" dirty="0" smtClean="0"/>
              <a:t>Rabbi Simon bar </a:t>
            </a:r>
            <a:r>
              <a:rPr lang="hu-HU" altLang="hu-HU" i="1" dirty="0" err="1"/>
              <a:t>Joḥai</a:t>
            </a:r>
            <a:r>
              <a:rPr lang="hu-HU" altLang="hu-HU" dirty="0" err="1" smtClean="0"/>
              <a:t>-nak</a:t>
            </a:r>
            <a:r>
              <a:rPr lang="hu-HU" altLang="hu-HU" dirty="0" smtClean="0"/>
              <a:t> </a:t>
            </a:r>
            <a:r>
              <a:rPr lang="hu-HU" altLang="hu-HU" dirty="0" smtClean="0"/>
              <a:t>tulajdonítja)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Luriánus</a:t>
            </a:r>
            <a:r>
              <a:rPr lang="hu-HU" altLang="hu-HU" dirty="0" smtClean="0"/>
              <a:t> kabbala a 16. századi </a:t>
            </a:r>
            <a:r>
              <a:rPr lang="hu-HU" altLang="hu-HU" dirty="0" err="1" smtClean="0"/>
              <a:t>Cfatban</a:t>
            </a:r>
            <a:endParaRPr lang="hu-HU" altLang="hu-HU" dirty="0" smtClean="0"/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/>
              <a:t>Jicḥak</a:t>
            </a:r>
            <a:r>
              <a:rPr lang="hu-HU" altLang="hu-HU" dirty="0"/>
              <a:t> </a:t>
            </a:r>
            <a:r>
              <a:rPr lang="hu-HU" altLang="hu-HU" dirty="0" err="1" smtClean="0"/>
              <a:t>Luria</a:t>
            </a:r>
            <a:r>
              <a:rPr lang="hu-HU" altLang="hu-HU" dirty="0" smtClean="0"/>
              <a:t> (Ari / </a:t>
            </a:r>
            <a:r>
              <a:rPr lang="hu-HU" altLang="hu-HU" dirty="0" err="1" smtClean="0"/>
              <a:t>Arizal</a:t>
            </a:r>
            <a:r>
              <a:rPr lang="hu-HU" altLang="hu-HU" dirty="0" smtClean="0"/>
              <a:t>, 1534-1572)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Azóta is </a:t>
            </a:r>
            <a:r>
              <a:rPr lang="hu-HU" altLang="hu-HU" dirty="0" err="1" smtClean="0"/>
              <a:t>kabbalisták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szfaradiak</a:t>
            </a:r>
            <a:r>
              <a:rPr lang="hu-HU" altLang="hu-HU" dirty="0" smtClean="0"/>
              <a:t>, haszidok, mások)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954136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februári bevezető előadás összefoglalása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73306"/>
            <a:ext cx="11223813" cy="52846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hu-HU" dirty="0" smtClean="0"/>
              <a:t>Mitől zsidó egy zsidó irodalmi/művészeti alkotás? 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i="1" dirty="0" smtClean="0"/>
              <a:t>Lehetséges hipotézisek: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szerző			</a:t>
            </a:r>
            <a:r>
              <a:rPr lang="hu-HU" i="1" dirty="0" smtClean="0"/>
              <a:t>-- de ki számít zsidónak?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közönség</a:t>
            </a:r>
            <a:r>
              <a:rPr lang="hu-HU" sz="2400" dirty="0" smtClean="0"/>
              <a:t> (célközönség, akinek a szerző szánja a művét, vs. olvasóközönség, aki ténylegesen olvassa, a mű keletkezése idején vagy később)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téma</a:t>
            </a:r>
            <a:r>
              <a:rPr lang="hu-HU" dirty="0"/>
              <a:t>			</a:t>
            </a:r>
            <a:r>
              <a:rPr lang="hu-HU" i="1" dirty="0" smtClean="0"/>
              <a:t>-- </a:t>
            </a:r>
            <a:r>
              <a:rPr lang="hu-HU" i="1" dirty="0"/>
              <a:t>de </a:t>
            </a:r>
            <a:r>
              <a:rPr lang="hu-HU" i="1" dirty="0" smtClean="0"/>
              <a:t>mi </a:t>
            </a:r>
            <a:r>
              <a:rPr lang="hu-HU" i="1" dirty="0"/>
              <a:t>számít </a:t>
            </a:r>
            <a:r>
              <a:rPr lang="hu-HU" i="1" dirty="0" smtClean="0"/>
              <a:t>zsidó/zsidós témának?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„jelleg”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Nyelv, amelyen született (héber, </a:t>
            </a:r>
            <a:r>
              <a:rPr lang="hu-HU" dirty="0" err="1" smtClean="0"/>
              <a:t>judeo-nyelvek</a:t>
            </a:r>
            <a:r>
              <a:rPr lang="hu-HU" dirty="0" smtClean="0"/>
              <a:t>…)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Héber Biblia, mint (</a:t>
            </a:r>
            <a:r>
              <a:rPr lang="hu-HU" dirty="0"/>
              <a:t>kimondott vagy kimondatlan) </a:t>
            </a:r>
            <a:r>
              <a:rPr lang="hu-HU" dirty="0" smtClean="0"/>
              <a:t>alapszöveg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Reflexió a </a:t>
            </a:r>
            <a:r>
              <a:rPr lang="hu-HU" dirty="0" err="1" smtClean="0"/>
              <a:t>diaszpóralétre</a:t>
            </a:r>
            <a:endParaRPr lang="hu-HU" dirty="0" smtClean="0"/>
          </a:p>
          <a:p>
            <a:pPr marL="1344613" lvl="1" defTabSz="1169988">
              <a:lnSpc>
                <a:spcPct val="105000"/>
              </a:lnSpc>
            </a:pPr>
            <a:r>
              <a:rPr lang="hu-HU" dirty="0" err="1" smtClean="0"/>
              <a:t>Stb</a:t>
            </a:r>
            <a:r>
              <a:rPr lang="hu-HU" dirty="0" smtClean="0"/>
              <a:t>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Haszidizmus </a:t>
            </a:r>
            <a:r>
              <a:rPr lang="hu-HU" altLang="hu-HU" dirty="0" smtClean="0"/>
              <a:t>és </a:t>
            </a:r>
            <a:r>
              <a:rPr lang="hu-HU" altLang="hu-HU" dirty="0" err="1" smtClean="0"/>
              <a:t>muszár-mozgalom</a:t>
            </a:r>
            <a:endParaRPr lang="hu-HU" altLang="hu-HU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8188" y="1519518"/>
            <a:ext cx="11013142" cy="5217458"/>
          </a:xfrm>
          <a:ln/>
        </p:spPr>
        <p:txBody>
          <a:bodyPr>
            <a:normAutofit/>
          </a:bodyPr>
          <a:lstStyle/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Kelet-Európa a modernizmus hajnalán: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400" dirty="0" err="1" smtClean="0"/>
              <a:t>Jiszrael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ben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Eliezer</a:t>
            </a:r>
            <a:r>
              <a:rPr lang="hu-HU" altLang="hu-HU" sz="2400" dirty="0" smtClean="0"/>
              <a:t> Bál Sém </a:t>
            </a:r>
            <a:r>
              <a:rPr lang="hu-HU" altLang="hu-HU" sz="2400" dirty="0" err="1" smtClean="0"/>
              <a:t>Tov</a:t>
            </a:r>
            <a:r>
              <a:rPr lang="hu-HU" altLang="hu-HU" sz="2400" dirty="0" smtClean="0"/>
              <a:t> – a haszidizmus megalapítója</a:t>
            </a:r>
            <a:br>
              <a:rPr lang="hu-HU" altLang="hu-HU" sz="2400" dirty="0" smtClean="0"/>
            </a:br>
            <a:r>
              <a:rPr lang="hu-HU" altLang="hu-HU" sz="2400" dirty="0" smtClean="0"/>
              <a:t>(kb. 1700 – 1760, Lengyelország) 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400" dirty="0" smtClean="0"/>
              <a:t>Sok irányzat. Irodalmi tevékenység szempontjából legfontosabb: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300" dirty="0" err="1" smtClean="0"/>
              <a:t>Breszlavi</a:t>
            </a:r>
            <a:r>
              <a:rPr lang="hu-HU" altLang="hu-HU" sz="2300" dirty="0" smtClean="0"/>
              <a:t> </a:t>
            </a:r>
            <a:r>
              <a:rPr lang="hu-HU" altLang="hu-HU" sz="2300" dirty="0" err="1"/>
              <a:t>Naḥman</a:t>
            </a:r>
            <a:r>
              <a:rPr lang="hu-HU" altLang="hu-HU" sz="2300" dirty="0"/>
              <a:t> </a:t>
            </a:r>
            <a:r>
              <a:rPr lang="hu-HU" altLang="hu-HU" sz="2300" dirty="0" smtClean="0"/>
              <a:t>rabbi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300" dirty="0" err="1" smtClean="0"/>
              <a:t>Sneur</a:t>
            </a:r>
            <a:r>
              <a:rPr lang="hu-HU" altLang="hu-HU" sz="2300" dirty="0" smtClean="0"/>
              <a:t> </a:t>
            </a:r>
            <a:r>
              <a:rPr lang="hu-HU" altLang="hu-HU" sz="2300" dirty="0" err="1" smtClean="0"/>
              <a:t>Zalman</a:t>
            </a:r>
            <a:r>
              <a:rPr lang="hu-HU" altLang="hu-HU" sz="2300" dirty="0" smtClean="0"/>
              <a:t> </a:t>
            </a:r>
            <a:r>
              <a:rPr lang="hu-HU" altLang="hu-HU" sz="2300" dirty="0" err="1" smtClean="0"/>
              <a:t>Lyadi-ból</a:t>
            </a:r>
            <a:r>
              <a:rPr lang="hu-HU" altLang="hu-HU" sz="2300" dirty="0" smtClean="0"/>
              <a:t> (1745-1813), a </a:t>
            </a:r>
            <a:r>
              <a:rPr lang="hu-HU" altLang="hu-HU" sz="2300" dirty="0" err="1" smtClean="0"/>
              <a:t>Ḥabad</a:t>
            </a:r>
            <a:r>
              <a:rPr lang="hu-HU" altLang="hu-HU" sz="2300" dirty="0" smtClean="0"/>
              <a:t> </a:t>
            </a:r>
            <a:r>
              <a:rPr lang="hu-HU" altLang="hu-HU" sz="2300" dirty="0" smtClean="0"/>
              <a:t>haszidizmus megalapítója: </a:t>
            </a:r>
            <a:r>
              <a:rPr lang="hu-HU" altLang="hu-HU" sz="2300" i="1" dirty="0" err="1" smtClean="0"/>
              <a:t>Tanja</a:t>
            </a:r>
            <a:r>
              <a:rPr lang="hu-HU" altLang="hu-HU" sz="2300" dirty="0" smtClean="0"/>
              <a:t>.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300" dirty="0" smtClean="0"/>
              <a:t>Magyar </a:t>
            </a:r>
            <a:r>
              <a:rPr lang="hu-HU" altLang="hu-HU" sz="2300" dirty="0" smtClean="0"/>
              <a:t>vonatkozású érdekesség: </a:t>
            </a:r>
            <a:r>
              <a:rPr lang="hu-HU" altLang="hu-HU" sz="2300" i="1" dirty="0" smtClean="0"/>
              <a:t>Szól a kakas már </a:t>
            </a:r>
            <a:r>
              <a:rPr lang="hu-HU" altLang="hu-HU" sz="2300" dirty="0"/>
              <a:t>(</a:t>
            </a:r>
            <a:r>
              <a:rPr lang="hu-HU" altLang="hu-HU" sz="2300" dirty="0" err="1"/>
              <a:t>Taub</a:t>
            </a:r>
            <a:r>
              <a:rPr lang="hu-HU" altLang="hu-HU" sz="2300" dirty="0"/>
              <a:t> </a:t>
            </a:r>
            <a:r>
              <a:rPr lang="hu-HU" altLang="hu-HU" sz="2300" dirty="0" err="1"/>
              <a:t>Eizik</a:t>
            </a:r>
            <a:r>
              <a:rPr lang="hu-HU" altLang="hu-HU" sz="2300" dirty="0"/>
              <a:t> Izsák </a:t>
            </a:r>
            <a:r>
              <a:rPr lang="hu-HU" altLang="hu-HU" sz="2300" dirty="0" smtClean="0"/>
              <a:t>nagykállói haszid rabbi hozzátold két </a:t>
            </a:r>
            <a:r>
              <a:rPr lang="hu-HU" altLang="hu-HU" sz="2300" dirty="0" err="1" smtClean="0"/>
              <a:t>verszakot</a:t>
            </a:r>
            <a:r>
              <a:rPr lang="hu-HU" altLang="hu-HU" sz="2300" dirty="0" smtClean="0"/>
              <a:t>, és ezáltal átértelmezi a magyar népdalt).</a:t>
            </a:r>
            <a:endParaRPr lang="hu-HU" altLang="hu-HU" sz="2300" dirty="0" smtClean="0"/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1200" dirty="0" smtClean="0"/>
              <a:t>	</a:t>
            </a:r>
            <a:endParaRPr lang="hu-HU" altLang="hu-HU" sz="1200" dirty="0" smtClean="0"/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600" dirty="0" smtClean="0"/>
              <a:t>A </a:t>
            </a:r>
            <a:r>
              <a:rPr lang="hu-HU" altLang="hu-HU" sz="2600" dirty="0" err="1" smtClean="0"/>
              <a:t>litvis</a:t>
            </a:r>
            <a:r>
              <a:rPr lang="hu-HU" altLang="hu-HU" sz="2600" dirty="0" smtClean="0"/>
              <a:t> “ellenreakció”: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400" dirty="0" err="1" smtClean="0"/>
              <a:t>Vilna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gaon</a:t>
            </a:r>
            <a:r>
              <a:rPr lang="hu-HU" altLang="hu-HU" sz="2400" dirty="0"/>
              <a:t> (</a:t>
            </a:r>
            <a:r>
              <a:rPr lang="hu-HU" altLang="hu-HU" sz="2400" dirty="0" err="1" smtClean="0"/>
              <a:t>Elija</a:t>
            </a:r>
            <a:r>
              <a:rPr lang="hu-HU" altLang="hu-HU" sz="2400" dirty="0" smtClean="0"/>
              <a:t> </a:t>
            </a:r>
            <a:r>
              <a:rPr lang="hu-HU" altLang="hu-HU" sz="2400" dirty="0" err="1"/>
              <a:t>ben</a:t>
            </a:r>
            <a:r>
              <a:rPr lang="hu-HU" altLang="hu-HU" sz="2400" dirty="0"/>
              <a:t> </a:t>
            </a:r>
            <a:r>
              <a:rPr lang="hu-HU" altLang="hu-HU" sz="2400" dirty="0" err="1" smtClean="0"/>
              <a:t>Slomo</a:t>
            </a:r>
            <a:r>
              <a:rPr lang="hu-HU" altLang="hu-HU" sz="2400" dirty="0" smtClean="0"/>
              <a:t> </a:t>
            </a:r>
            <a:r>
              <a:rPr lang="hu-HU" altLang="hu-HU" sz="2400" dirty="0" err="1"/>
              <a:t>Zalman</a:t>
            </a:r>
            <a:r>
              <a:rPr lang="hu-HU" altLang="hu-HU" sz="2400" dirty="0"/>
              <a:t> </a:t>
            </a:r>
            <a:r>
              <a:rPr lang="hu-HU" altLang="hu-HU" sz="2400" dirty="0" err="1" smtClean="0"/>
              <a:t>Kremer</a:t>
            </a:r>
            <a:r>
              <a:rPr lang="hu-HU" altLang="hu-HU" sz="2400" dirty="0" smtClean="0"/>
              <a:t>, 1720-1797)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400" dirty="0" err="1" smtClean="0"/>
              <a:t>Jesiva-mozgalom</a:t>
            </a:r>
            <a:r>
              <a:rPr lang="hu-HU" altLang="hu-HU" sz="2400" dirty="0" smtClean="0"/>
              <a:t>, </a:t>
            </a:r>
            <a:r>
              <a:rPr lang="hu-HU" altLang="hu-HU" sz="2400" dirty="0" err="1" smtClean="0"/>
              <a:t>muszár-mozgalom</a:t>
            </a:r>
            <a:r>
              <a:rPr lang="hu-HU" altLang="hu-HU" sz="2400" dirty="0" smtClean="0"/>
              <a:t/>
            </a:r>
            <a:br>
              <a:rPr lang="hu-HU" altLang="hu-HU" sz="2400" dirty="0" smtClean="0"/>
            </a:br>
            <a:r>
              <a:rPr lang="hu-HU" altLang="hu-HU" sz="2400" dirty="0" err="1" smtClean="0"/>
              <a:t>Volozsin-i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Ḥajim</a:t>
            </a:r>
            <a:r>
              <a:rPr lang="hu-HU" altLang="hu-HU" sz="2400" dirty="0" smtClean="0"/>
              <a:t> </a:t>
            </a:r>
            <a:r>
              <a:rPr lang="hu-HU" altLang="hu-HU" sz="2400" dirty="0" smtClean="0"/>
              <a:t>1749-1821, Israel </a:t>
            </a:r>
            <a:r>
              <a:rPr lang="hu-HU" altLang="hu-HU" sz="2400" dirty="0" err="1" smtClean="0"/>
              <a:t>Salanter</a:t>
            </a:r>
            <a:r>
              <a:rPr lang="hu-HU" altLang="hu-HU" sz="2400" dirty="0" smtClean="0"/>
              <a:t> </a:t>
            </a:r>
            <a:r>
              <a:rPr lang="hu-HU" altLang="hu-HU" sz="2400" dirty="0" smtClean="0"/>
              <a:t>1810-1883.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113599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874058" y="131473"/>
            <a:ext cx="10569389" cy="1134839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További újkori zsidó szellemi irányzatok </a:t>
            </a:r>
            <a:r>
              <a:rPr lang="hu-HU" altLang="hu-HU" sz="3600" dirty="0" smtClean="0"/>
              <a:t>(ízelítő)</a:t>
            </a:r>
            <a:endParaRPr lang="hu-HU" altLang="hu-HU" sz="36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058" y="1469858"/>
            <a:ext cx="10569389" cy="5186436"/>
          </a:xfrm>
          <a:ln/>
        </p:spPr>
        <p:txBody>
          <a:bodyPr>
            <a:normAutofit fontScale="92500" lnSpcReduction="10000"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Baruch</a:t>
            </a:r>
            <a:r>
              <a:rPr lang="hu-HU" altLang="hu-HU" dirty="0" smtClean="0"/>
              <a:t> / </a:t>
            </a:r>
            <a:r>
              <a:rPr lang="hu-HU" altLang="hu-HU" dirty="0" err="1" smtClean="0"/>
              <a:t>Benedictus</a:t>
            </a:r>
            <a:r>
              <a:rPr lang="hu-HU" altLang="hu-HU" dirty="0" smtClean="0"/>
              <a:t> (de) Spinoza (1632-1677)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Moses</a:t>
            </a:r>
            <a:r>
              <a:rPr lang="hu-HU" altLang="hu-HU" dirty="0" smtClean="0"/>
              <a:t> Mendelssohn (1729-1786)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Abraham Geiger (1810-1874) és a reformmozgalom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Samson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Raphael</a:t>
            </a:r>
            <a:r>
              <a:rPr lang="hu-HU" altLang="hu-HU" dirty="0" smtClean="0"/>
              <a:t> Hirsch (1808-1888) és a német </a:t>
            </a:r>
            <a:r>
              <a:rPr lang="hu-HU" altLang="hu-HU" dirty="0" err="1" smtClean="0"/>
              <a:t>neo-ortodoxia</a:t>
            </a:r>
            <a:endParaRPr lang="hu-HU" altLang="hu-HU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Joseph B. </a:t>
            </a:r>
            <a:r>
              <a:rPr lang="hu-HU" altLang="hu-HU" dirty="0" err="1" smtClean="0"/>
              <a:t>Soloveitchik</a:t>
            </a:r>
            <a:r>
              <a:rPr lang="hu-HU" altLang="hu-HU" dirty="0" smtClean="0"/>
              <a:t> (1903-1993), </a:t>
            </a:r>
            <a:r>
              <a:rPr lang="hu-HU" altLang="hu-HU" dirty="0" err="1" smtClean="0"/>
              <a:t>Yeshayahu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Leibowitz</a:t>
            </a:r>
            <a:r>
              <a:rPr lang="hu-HU" altLang="hu-HU" dirty="0" smtClean="0"/>
              <a:t> (1903-1994)</a:t>
            </a:r>
            <a:br>
              <a:rPr lang="hu-HU" altLang="hu-HU" dirty="0" smtClean="0"/>
            </a:br>
            <a:r>
              <a:rPr lang="hu-HU" altLang="hu-HU" dirty="0" smtClean="0"/>
              <a:t>és a modern ortodoxia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Martin </a:t>
            </a:r>
            <a:r>
              <a:rPr lang="hu-HU" altLang="hu-HU" dirty="0" err="1" smtClean="0"/>
              <a:t>Buber</a:t>
            </a:r>
            <a:r>
              <a:rPr lang="hu-HU" altLang="hu-HU" dirty="0" smtClean="0"/>
              <a:t> (1878-1965) és Franz </a:t>
            </a:r>
            <a:r>
              <a:rPr lang="hu-HU" altLang="hu-HU" dirty="0" err="1" smtClean="0"/>
              <a:t>Rosenzweig</a:t>
            </a:r>
            <a:r>
              <a:rPr lang="hu-HU" altLang="hu-HU" dirty="0" smtClean="0"/>
              <a:t> (1886-1929)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Theodor </a:t>
            </a:r>
            <a:r>
              <a:rPr lang="hu-HU" altLang="hu-HU" dirty="0" err="1" smtClean="0"/>
              <a:t>Herzl</a:t>
            </a:r>
            <a:r>
              <a:rPr lang="hu-HU" altLang="hu-HU" dirty="0" smtClean="0"/>
              <a:t> (1860-1904) és a cionizmus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Abraham </a:t>
            </a:r>
            <a:r>
              <a:rPr lang="hu-HU" altLang="hu-HU" dirty="0" err="1"/>
              <a:t>Jicḥak</a:t>
            </a:r>
            <a:r>
              <a:rPr lang="hu-HU" altLang="hu-HU" dirty="0"/>
              <a:t> </a:t>
            </a:r>
            <a:r>
              <a:rPr lang="hu-HU" altLang="hu-HU" dirty="0" err="1" smtClean="0"/>
              <a:t>Kook</a:t>
            </a:r>
            <a:r>
              <a:rPr lang="hu-HU" altLang="hu-HU" dirty="0" smtClean="0"/>
              <a:t> (1865-1935), </a:t>
            </a:r>
            <a:r>
              <a:rPr lang="hu-HU" altLang="hu-HU" dirty="0" err="1" smtClean="0"/>
              <a:t>Cvi</a:t>
            </a:r>
            <a:r>
              <a:rPr lang="hu-HU" altLang="hu-HU" dirty="0" smtClean="0"/>
              <a:t> Jehuda </a:t>
            </a:r>
            <a:r>
              <a:rPr lang="hu-HU" altLang="hu-HU" dirty="0" err="1" smtClean="0"/>
              <a:t>Kook</a:t>
            </a:r>
            <a:r>
              <a:rPr lang="hu-HU" altLang="hu-HU" dirty="0" smtClean="0"/>
              <a:t> (1891-1982) </a:t>
            </a:r>
            <a:br>
              <a:rPr lang="hu-HU" altLang="hu-HU" dirty="0" smtClean="0"/>
            </a:br>
            <a:r>
              <a:rPr lang="hu-HU" altLang="hu-HU" dirty="0" smtClean="0"/>
              <a:t>és a vallásos cionizmus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Mordecai</a:t>
            </a:r>
            <a:r>
              <a:rPr lang="hu-HU" altLang="hu-HU" dirty="0" smtClean="0"/>
              <a:t> Kaplan (1881-1983) és az amerikai </a:t>
            </a:r>
            <a:r>
              <a:rPr lang="hu-HU" altLang="hu-HU" dirty="0" err="1" smtClean="0"/>
              <a:t>rekonstrukcionizmus</a:t>
            </a:r>
            <a:endParaRPr lang="hu-HU" altLang="hu-HU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Karl Marx? Sigmund Freud? Lukács György? – hol húzzuk meg a határt?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24822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Jövő hétre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0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órára olvasandó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4129" cy="47850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/>
              <a:t>Tudományok: </a:t>
            </a:r>
            <a:r>
              <a:rPr lang="hu-HU" dirty="0" smtClean="0"/>
              <a:t>természettudományok</a:t>
            </a:r>
            <a:r>
              <a:rPr lang="hu-HU" dirty="0"/>
              <a:t>, nyelvészet, földrajz, historiográfia </a:t>
            </a:r>
            <a:r>
              <a:rPr lang="hu-HU" dirty="0" smtClean="0"/>
              <a:t>(Előadó: </a:t>
            </a:r>
            <a:r>
              <a:rPr lang="hu-HU" dirty="0" err="1" smtClean="0"/>
              <a:t>Biró</a:t>
            </a:r>
            <a:r>
              <a:rPr lang="hu-HU" dirty="0" smtClean="0"/>
              <a:t> </a:t>
            </a:r>
            <a:r>
              <a:rPr lang="hu-HU" dirty="0"/>
              <a:t>Tamás</a:t>
            </a:r>
            <a:r>
              <a:rPr lang="hu-HU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hu-HU" altLang="hu-HU" dirty="0" smtClean="0"/>
          </a:p>
          <a:p>
            <a:pPr marL="268287" indent="0">
              <a:lnSpc>
                <a:spcPct val="100000"/>
              </a:lnSpc>
              <a:buNone/>
            </a:pPr>
            <a:r>
              <a:rPr lang="hu-HU" sz="2400" u="sng" dirty="0" smtClean="0"/>
              <a:t>Olvasandó:</a:t>
            </a:r>
          </a:p>
          <a:p>
            <a:pPr marL="720725" indent="-452438">
              <a:lnSpc>
                <a:spcPct val="100000"/>
              </a:lnSpc>
              <a:buFont typeface="+mj-lt"/>
              <a:buAutoNum type="arabicPeriod"/>
            </a:pPr>
            <a:r>
              <a:rPr lang="hu-HU" sz="2400" dirty="0" err="1" smtClean="0"/>
              <a:t>Pszeudo-Joszéf</a:t>
            </a:r>
            <a:r>
              <a:rPr lang="hu-HU" sz="2400" dirty="0" smtClean="0"/>
              <a:t> </a:t>
            </a:r>
            <a:r>
              <a:rPr lang="hu-HU" sz="2400" dirty="0" err="1" smtClean="0"/>
              <a:t>ben</a:t>
            </a:r>
            <a:r>
              <a:rPr lang="hu-HU" sz="2400" dirty="0" smtClean="0"/>
              <a:t> </a:t>
            </a:r>
            <a:r>
              <a:rPr lang="hu-HU" sz="2400" dirty="0" err="1" smtClean="0"/>
              <a:t>Gorion</a:t>
            </a:r>
            <a:r>
              <a:rPr lang="hu-HU" sz="2400" dirty="0" smtClean="0"/>
              <a:t> </a:t>
            </a:r>
            <a:r>
              <a:rPr lang="hu-HU" sz="2400" dirty="0" err="1" smtClean="0"/>
              <a:t>ha-Kohén</a:t>
            </a:r>
            <a:r>
              <a:rPr lang="hu-HU" sz="2400" dirty="0" smtClean="0"/>
              <a:t>: </a:t>
            </a:r>
            <a:r>
              <a:rPr lang="hu-HU" sz="2400" i="1" dirty="0" err="1" smtClean="0"/>
              <a:t>Széfer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Joszippon</a:t>
            </a:r>
            <a:r>
              <a:rPr lang="hu-HU" sz="2400" dirty="0" smtClean="0"/>
              <a:t>. 1. fejezet, részlet</a:t>
            </a:r>
            <a:endParaRPr lang="hu-HU" altLang="hu-HU" sz="2600" dirty="0" smtClean="0"/>
          </a:p>
          <a:p>
            <a:pPr marL="720725" indent="-452438">
              <a:lnSpc>
                <a:spcPct val="100000"/>
              </a:lnSpc>
              <a:buFont typeface="+mj-lt"/>
              <a:buAutoNum type="arabicPeriod"/>
            </a:pPr>
            <a:r>
              <a:rPr lang="en-GB" altLang="hu-HU" sz="2400" dirty="0" err="1" smtClean="0"/>
              <a:t>Rasi</a:t>
            </a:r>
            <a:r>
              <a:rPr lang="en-GB" altLang="hu-HU" sz="2400" dirty="0"/>
              <a:t>, ad Gen. 17:10-11, </a:t>
            </a:r>
            <a:r>
              <a:rPr lang="en-GB" altLang="hu-HU" sz="2400" dirty="0" smtClean="0"/>
              <a:t>23-24</a:t>
            </a:r>
            <a:r>
              <a:rPr lang="hu-HU" altLang="hu-HU" sz="2400" dirty="0" smtClean="0"/>
              <a:t>.</a:t>
            </a:r>
            <a:endParaRPr lang="hu-HU" altLang="hu-HU" sz="2600" dirty="0" smtClean="0"/>
          </a:p>
          <a:p>
            <a:pPr marL="720725" indent="-452438">
              <a:lnSpc>
                <a:spcPct val="100000"/>
              </a:lnSpc>
              <a:buFont typeface="+mj-lt"/>
              <a:buAutoNum type="arabicPeriod"/>
            </a:pPr>
            <a:r>
              <a:rPr lang="hu-HU" sz="2400" dirty="0" err="1"/>
              <a:t>Mose</a:t>
            </a:r>
            <a:r>
              <a:rPr lang="hu-HU" sz="2400" dirty="0"/>
              <a:t> </a:t>
            </a:r>
            <a:r>
              <a:rPr lang="hu-HU" sz="2400" dirty="0" err="1"/>
              <a:t>Feinstein</a:t>
            </a:r>
            <a:r>
              <a:rPr lang="hu-HU" sz="2400" dirty="0"/>
              <a:t>: </a:t>
            </a:r>
            <a:r>
              <a:rPr lang="hu-HU" sz="2400" i="1" dirty="0" err="1"/>
              <a:t>Igrot</a:t>
            </a:r>
            <a:r>
              <a:rPr lang="hu-HU" sz="2400" i="1" dirty="0"/>
              <a:t> </a:t>
            </a:r>
            <a:r>
              <a:rPr lang="hu-HU" sz="2400" i="1" dirty="0" err="1"/>
              <a:t>Mose</a:t>
            </a:r>
            <a:r>
              <a:rPr lang="hu-HU" sz="2400" dirty="0"/>
              <a:t>, </a:t>
            </a:r>
            <a:r>
              <a:rPr lang="hu-HU" sz="2400" dirty="0" err="1"/>
              <a:t>Orach</a:t>
            </a:r>
            <a:r>
              <a:rPr lang="hu-HU" sz="2400" dirty="0"/>
              <a:t> </a:t>
            </a:r>
            <a:r>
              <a:rPr lang="hu-HU" sz="2400" dirty="0" err="1"/>
              <a:t>Chaim</a:t>
            </a:r>
            <a:r>
              <a:rPr lang="hu-HU" sz="2400" dirty="0"/>
              <a:t> 4:17 és 5:7 (Bíró Tamás ford</a:t>
            </a:r>
            <a:r>
              <a:rPr lang="hu-HU" sz="2400" dirty="0" smtClean="0"/>
              <a:t>.)</a:t>
            </a:r>
          </a:p>
          <a:p>
            <a:pPr marL="268287" indent="0">
              <a:lnSpc>
                <a:spcPct val="100000"/>
              </a:lnSpc>
              <a:buNone/>
            </a:pPr>
            <a:endParaRPr lang="hu-HU" altLang="hu-HU" sz="2400" dirty="0"/>
          </a:p>
          <a:p>
            <a:pPr marL="268287" indent="0">
              <a:lnSpc>
                <a:spcPct val="100000"/>
              </a:lnSpc>
              <a:buNone/>
            </a:pPr>
            <a:r>
              <a:rPr lang="hu-HU" altLang="hu-HU" sz="2600" dirty="0" smtClean="0"/>
              <a:t>+ </a:t>
            </a:r>
            <a:r>
              <a:rPr lang="hu-HU" altLang="hu-HU" sz="2600" u="sng" dirty="0" smtClean="0"/>
              <a:t>Március 25, 14.00:</a:t>
            </a:r>
            <a:r>
              <a:rPr lang="hu-HU" altLang="hu-HU" sz="2600" i="1" dirty="0" smtClean="0"/>
              <a:t> Ronit </a:t>
            </a:r>
            <a:r>
              <a:rPr lang="hu-HU" altLang="hu-HU" sz="2600" i="1" dirty="0" err="1" smtClean="0"/>
              <a:t>Nikolsky</a:t>
            </a:r>
            <a:r>
              <a:rPr lang="hu-HU" altLang="hu-HU" sz="2600" i="1" dirty="0" smtClean="0"/>
              <a:t> előadása/szövegolvasása a </a:t>
            </a:r>
            <a:r>
              <a:rPr lang="hu-HU" altLang="hu-HU" sz="2600" i="1" dirty="0" err="1" smtClean="0"/>
              <a:t>Toszeftáról</a:t>
            </a:r>
            <a:r>
              <a:rPr lang="hu-HU" altLang="hu-HU" sz="2600" i="1" dirty="0" smtClean="0"/>
              <a:t>.</a:t>
            </a:r>
            <a:endParaRPr lang="en-US" altLang="hu-HU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9558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616" y="0"/>
            <a:ext cx="11168922" cy="17088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Nevek, címek, fogalmak a vizsgára ezen a héten</a:t>
            </a:r>
            <a:br>
              <a:rPr lang="hu-HU" dirty="0" smtClean="0"/>
            </a:br>
            <a:r>
              <a:rPr lang="hu-HU" sz="1100" dirty="0" smtClean="0"/>
              <a:t/>
            </a:r>
            <a:br>
              <a:rPr lang="hu-HU" sz="1100" dirty="0" smtClean="0"/>
            </a:br>
            <a:r>
              <a:rPr lang="hu-HU" sz="2900" i="1" dirty="0" smtClean="0"/>
              <a:t>(Elvárás: egy-két mondatos meghatározás</a:t>
            </a:r>
            <a:r>
              <a:rPr lang="hu-HU" sz="2900" i="1" dirty="0"/>
              <a:t>, időben </a:t>
            </a:r>
            <a:r>
              <a:rPr lang="hu-HU" sz="2400" i="1" dirty="0"/>
              <a:t>(kb. évszázadra)</a:t>
            </a:r>
            <a:r>
              <a:rPr lang="hu-HU" sz="2900" i="1" dirty="0"/>
              <a:t> </a:t>
            </a:r>
            <a:r>
              <a:rPr lang="hu-HU" sz="2900" i="1" dirty="0" smtClean="0"/>
              <a:t>el tudni helyezni;</a:t>
            </a:r>
            <a:br>
              <a:rPr lang="hu-HU" sz="2900" i="1" dirty="0" smtClean="0"/>
            </a:br>
            <a:r>
              <a:rPr lang="hu-HU" sz="2900" i="1" dirty="0" smtClean="0"/>
              <a:t>a </a:t>
            </a:r>
            <a:r>
              <a:rPr lang="hu-HU" sz="2900" i="1" dirty="0" err="1" smtClean="0"/>
              <a:t>Stemberger-könyvből</a:t>
            </a:r>
            <a:r>
              <a:rPr lang="hu-HU" sz="2900" i="1" dirty="0" smtClean="0"/>
              <a:t> tanulni + </a:t>
            </a:r>
            <a:r>
              <a:rPr lang="hu-HU" sz="2900" i="1" dirty="0" err="1" smtClean="0"/>
              <a:t>Encyclopedia</a:t>
            </a:r>
            <a:r>
              <a:rPr lang="hu-HU" sz="2900" i="1" dirty="0" smtClean="0"/>
              <a:t> </a:t>
            </a:r>
            <a:r>
              <a:rPr lang="hu-HU" sz="2900" i="1" dirty="0" err="1" smtClean="0"/>
              <a:t>Judaicában</a:t>
            </a:r>
            <a:r>
              <a:rPr lang="hu-HU" sz="2900" i="1" dirty="0" smtClean="0"/>
              <a:t> és máshol utánanézni.)</a:t>
            </a:r>
            <a:endParaRPr lang="hu-HU" sz="29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616" y="2020468"/>
            <a:ext cx="11607384" cy="4800053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Szaadja</a:t>
            </a:r>
            <a:r>
              <a:rPr lang="hu-HU" dirty="0" smtClean="0"/>
              <a:t> (Szádja) </a:t>
            </a:r>
            <a:r>
              <a:rPr lang="hu-HU" dirty="0" err="1" smtClean="0"/>
              <a:t>gaon</a:t>
            </a:r>
            <a:r>
              <a:rPr lang="hu-HU" dirty="0" smtClean="0"/>
              <a:t>		• </a:t>
            </a:r>
            <a:r>
              <a:rPr lang="hu-HU" altLang="hu-HU" i="1" dirty="0" err="1" smtClean="0"/>
              <a:t>Széfer</a:t>
            </a:r>
            <a:r>
              <a:rPr lang="hu-HU" altLang="hu-HU" i="1" dirty="0" smtClean="0"/>
              <a:t> </a:t>
            </a:r>
            <a:r>
              <a:rPr lang="hu-HU" altLang="hu-HU" i="1" dirty="0" err="1"/>
              <a:t>ha-emunot</a:t>
            </a:r>
            <a:r>
              <a:rPr lang="hu-HU" altLang="hu-HU" i="1" dirty="0"/>
              <a:t> </a:t>
            </a:r>
            <a:r>
              <a:rPr lang="hu-HU" altLang="hu-HU" i="1" dirty="0" err="1" smtClean="0"/>
              <a:t>ve-ha-deot</a:t>
            </a:r>
            <a:r>
              <a:rPr lang="hu-HU" altLang="hu-HU" i="1" dirty="0" smtClean="0"/>
              <a:t> / Hit és tudás</a:t>
            </a:r>
            <a:endParaRPr lang="hu-HU" dirty="0" smtClean="0"/>
          </a:p>
          <a:p>
            <a:r>
              <a:rPr lang="hu-HU" dirty="0" smtClean="0"/>
              <a:t>Jehuda </a:t>
            </a:r>
            <a:r>
              <a:rPr lang="hu-HU" dirty="0" smtClean="0"/>
              <a:t>ha-Levi</a:t>
            </a:r>
            <a:r>
              <a:rPr lang="hu-HU" dirty="0" smtClean="0"/>
              <a:t>		</a:t>
            </a:r>
            <a:r>
              <a:rPr lang="hu-HU" dirty="0"/>
              <a:t>	</a:t>
            </a:r>
            <a:r>
              <a:rPr lang="hu-HU" dirty="0" smtClean="0"/>
              <a:t>• </a:t>
            </a:r>
            <a:r>
              <a:rPr lang="hu-HU" i="1" dirty="0" err="1" smtClean="0"/>
              <a:t>Kuzári</a:t>
            </a:r>
            <a:endParaRPr lang="hu-HU" i="1" dirty="0" smtClean="0"/>
          </a:p>
          <a:p>
            <a:r>
              <a:rPr lang="hu-HU" dirty="0" err="1" smtClean="0"/>
              <a:t>Moses</a:t>
            </a:r>
            <a:r>
              <a:rPr lang="hu-HU" dirty="0" smtClean="0"/>
              <a:t> </a:t>
            </a:r>
            <a:r>
              <a:rPr lang="hu-HU" dirty="0" err="1" smtClean="0"/>
              <a:t>Maimonides</a:t>
            </a:r>
            <a:r>
              <a:rPr lang="hu-HU" dirty="0" smtClean="0"/>
              <a:t> (</a:t>
            </a:r>
            <a:r>
              <a:rPr lang="hu-HU" dirty="0" err="1" smtClean="0"/>
              <a:t>RaMBaM</a:t>
            </a:r>
            <a:r>
              <a:rPr lang="hu-HU" dirty="0"/>
              <a:t>) 	</a:t>
            </a:r>
            <a:r>
              <a:rPr lang="hu-HU" dirty="0" smtClean="0"/>
              <a:t>• </a:t>
            </a:r>
            <a:r>
              <a:rPr lang="hu-HU" i="1" dirty="0" smtClean="0"/>
              <a:t>More </a:t>
            </a:r>
            <a:r>
              <a:rPr lang="hu-HU" i="1" dirty="0" err="1" smtClean="0"/>
              <a:t>nevukhim</a:t>
            </a:r>
            <a:r>
              <a:rPr lang="hu-HU" i="1" dirty="0" smtClean="0"/>
              <a:t> </a:t>
            </a:r>
            <a:r>
              <a:rPr lang="hu-HU" i="1" dirty="0" smtClean="0"/>
              <a:t>/ Tévelygők útmutatója</a:t>
            </a:r>
          </a:p>
          <a:p>
            <a:r>
              <a:rPr lang="hu-HU" dirty="0" smtClean="0"/>
              <a:t>Alexandriai </a:t>
            </a:r>
            <a:r>
              <a:rPr lang="hu-HU" dirty="0" err="1" smtClean="0"/>
              <a:t>Philón</a:t>
            </a:r>
            <a:r>
              <a:rPr lang="hu-HU" dirty="0" smtClean="0"/>
              <a:t>			• Rabbi Levi </a:t>
            </a:r>
            <a:r>
              <a:rPr lang="hu-HU" dirty="0" err="1" smtClean="0"/>
              <a:t>ben</a:t>
            </a:r>
            <a:r>
              <a:rPr lang="hu-HU" dirty="0" smtClean="0"/>
              <a:t> </a:t>
            </a:r>
            <a:r>
              <a:rPr lang="hu-HU" dirty="0" err="1" smtClean="0"/>
              <a:t>Gersom</a:t>
            </a:r>
            <a:r>
              <a:rPr lang="hu-HU" dirty="0" smtClean="0"/>
              <a:t> </a:t>
            </a:r>
            <a:r>
              <a:rPr lang="hu-HU" dirty="0" smtClean="0"/>
              <a:t>/ </a:t>
            </a:r>
            <a:r>
              <a:rPr lang="hu-HU" dirty="0" err="1" smtClean="0"/>
              <a:t>Gersonides</a:t>
            </a:r>
            <a:endParaRPr lang="hu-HU" dirty="0" smtClean="0"/>
          </a:p>
          <a:p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Tibbon</a:t>
            </a:r>
            <a:r>
              <a:rPr lang="hu-HU" dirty="0" smtClean="0"/>
              <a:t> család	</a:t>
            </a:r>
            <a:r>
              <a:rPr lang="hu-HU" dirty="0"/>
              <a:t>	</a:t>
            </a:r>
            <a:r>
              <a:rPr lang="hu-HU" dirty="0" smtClean="0"/>
              <a:t>	• </a:t>
            </a:r>
            <a:r>
              <a:rPr lang="hu-HU" dirty="0" err="1"/>
              <a:t>Nahmanides</a:t>
            </a:r>
            <a:r>
              <a:rPr lang="hu-HU" dirty="0"/>
              <a:t> </a:t>
            </a:r>
            <a:r>
              <a:rPr lang="hu-HU" dirty="0" smtClean="0"/>
              <a:t>(r. </a:t>
            </a:r>
            <a:r>
              <a:rPr lang="hu-HU" dirty="0" err="1" smtClean="0"/>
              <a:t>Mose</a:t>
            </a:r>
            <a:r>
              <a:rPr lang="hu-HU" dirty="0" smtClean="0"/>
              <a:t> </a:t>
            </a:r>
            <a:r>
              <a:rPr lang="hu-HU" dirty="0" err="1" smtClean="0"/>
              <a:t>ben</a:t>
            </a:r>
            <a:r>
              <a:rPr lang="hu-HU" dirty="0" smtClean="0"/>
              <a:t> </a:t>
            </a:r>
            <a:r>
              <a:rPr lang="hu-HU" dirty="0" err="1"/>
              <a:t>Naḥman</a:t>
            </a:r>
            <a:r>
              <a:rPr lang="hu-HU" dirty="0" smtClean="0"/>
              <a:t>)</a:t>
            </a:r>
          </a:p>
          <a:p>
            <a:r>
              <a:rPr lang="hu-HU" dirty="0" smtClean="0"/>
              <a:t>Kabbala				• </a:t>
            </a:r>
            <a:r>
              <a:rPr lang="hu-HU" i="1" dirty="0" err="1" smtClean="0"/>
              <a:t>Széfer</a:t>
            </a:r>
            <a:r>
              <a:rPr lang="hu-HU" i="1" dirty="0" smtClean="0"/>
              <a:t> </a:t>
            </a:r>
            <a:r>
              <a:rPr lang="hu-HU" i="1" dirty="0" err="1" smtClean="0"/>
              <a:t>jecira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	</a:t>
            </a:r>
            <a:r>
              <a:rPr lang="hu-HU" dirty="0"/>
              <a:t> • </a:t>
            </a:r>
            <a:r>
              <a:rPr lang="hu-HU" i="1" dirty="0" smtClean="0"/>
              <a:t>Zohár</a:t>
            </a:r>
            <a:r>
              <a:rPr lang="hu-HU" i="1" dirty="0" smtClean="0"/>
              <a:t>			</a:t>
            </a:r>
            <a:r>
              <a:rPr lang="hu-HU" dirty="0" smtClean="0"/>
              <a:t>• </a:t>
            </a:r>
            <a:r>
              <a:rPr lang="hu-HU" dirty="0" err="1"/>
              <a:t>Jicḥak</a:t>
            </a:r>
            <a:r>
              <a:rPr lang="hu-HU" dirty="0"/>
              <a:t> </a:t>
            </a:r>
            <a:r>
              <a:rPr lang="hu-HU" dirty="0" err="1" smtClean="0"/>
              <a:t>Luria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hu-HU" i="1" dirty="0" err="1" smtClean="0"/>
              <a:t>Arizal</a:t>
            </a:r>
            <a:r>
              <a:rPr lang="hu-HU" dirty="0" smtClean="0"/>
              <a:t>) és a </a:t>
            </a:r>
            <a:r>
              <a:rPr lang="hu-HU" dirty="0" err="1" smtClean="0"/>
              <a:t>luriánus</a:t>
            </a:r>
            <a:r>
              <a:rPr lang="hu-HU" dirty="0" smtClean="0"/>
              <a:t> kabbala</a:t>
            </a:r>
          </a:p>
          <a:p>
            <a:r>
              <a:rPr lang="hu-HU" dirty="0" smtClean="0"/>
              <a:t>Bál Sém </a:t>
            </a:r>
            <a:r>
              <a:rPr lang="hu-HU" dirty="0" err="1" smtClean="0"/>
              <a:t>Tov</a:t>
            </a:r>
            <a:r>
              <a:rPr lang="hu-HU" dirty="0" smtClean="0"/>
              <a:t>		</a:t>
            </a:r>
            <a:r>
              <a:rPr lang="hu-HU" dirty="0"/>
              <a:t>	</a:t>
            </a:r>
            <a:r>
              <a:rPr lang="hu-HU" dirty="0" smtClean="0"/>
              <a:t>	• haszidizmus</a:t>
            </a:r>
          </a:p>
          <a:p>
            <a:r>
              <a:rPr lang="hu-HU" dirty="0" err="1" smtClean="0"/>
              <a:t>Vilna</a:t>
            </a:r>
            <a:r>
              <a:rPr lang="hu-HU" dirty="0" smtClean="0"/>
              <a:t> </a:t>
            </a:r>
            <a:r>
              <a:rPr lang="hu-HU" dirty="0" err="1" smtClean="0"/>
              <a:t>Gaon</a:t>
            </a:r>
            <a:r>
              <a:rPr lang="hu-HU" dirty="0" smtClean="0"/>
              <a:t>			</a:t>
            </a:r>
            <a:r>
              <a:rPr lang="hu-HU" dirty="0"/>
              <a:t>	</a:t>
            </a:r>
            <a:r>
              <a:rPr lang="hu-HU" dirty="0" smtClean="0"/>
              <a:t>• </a:t>
            </a:r>
            <a:r>
              <a:rPr lang="hu-HU" dirty="0" err="1"/>
              <a:t>muszár-mozgalom</a:t>
            </a:r>
            <a:endParaRPr lang="hu-HU" dirty="0" smtClean="0"/>
          </a:p>
          <a:p>
            <a:r>
              <a:rPr lang="hu-HU" dirty="0" err="1" smtClean="0"/>
              <a:t>Moses</a:t>
            </a:r>
            <a:r>
              <a:rPr lang="hu-HU" dirty="0" smtClean="0"/>
              <a:t> Mendelssohn	</a:t>
            </a:r>
            <a:r>
              <a:rPr lang="hu-HU" dirty="0"/>
              <a:t>	</a:t>
            </a:r>
            <a:r>
              <a:rPr lang="hu-HU" dirty="0" smtClean="0"/>
              <a:t>• </a:t>
            </a:r>
            <a:r>
              <a:rPr lang="hu-HU" dirty="0"/>
              <a:t>Martin </a:t>
            </a:r>
            <a:r>
              <a:rPr lang="hu-HU" dirty="0" err="1" smtClean="0"/>
              <a:t>Buber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296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</a:t>
            </a:r>
            <a:r>
              <a:rPr lang="hu-HU" i="1" smtClean="0"/>
              <a:t>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Mitől zsidó a zsidó irodalom?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52435"/>
              </p:ext>
            </p:extLst>
          </p:nvPr>
        </p:nvGraphicFramePr>
        <p:xfrm>
          <a:off x="739322" y="1704394"/>
          <a:ext cx="10800003" cy="507766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64426"/>
                <a:gridCol w="1176511"/>
                <a:gridCol w="1176511"/>
                <a:gridCol w="1176511"/>
                <a:gridCol w="1176511"/>
                <a:gridCol w="1176511"/>
                <a:gridCol w="1176511"/>
                <a:gridCol w="1176511"/>
              </a:tblGrid>
              <a:tr h="634072">
                <a:tc>
                  <a:txBody>
                    <a:bodyPr/>
                    <a:lstStyle/>
                    <a:p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Szerző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err="1" smtClean="0"/>
                        <a:t>Közön-ség</a:t>
                      </a:r>
                      <a:endParaRPr lang="hu-HU" sz="2200" dirty="0" smtClean="0"/>
                    </a:p>
                    <a:p>
                      <a:pPr algn="ctr"/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Téma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200" dirty="0" smtClean="0"/>
                    </a:p>
                    <a:p>
                      <a:pPr algn="ctr"/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Műfaj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Bibliai </a:t>
                      </a:r>
                      <a:r>
                        <a:rPr lang="hu-HU" sz="2200" dirty="0" err="1" smtClean="0"/>
                        <a:t>hivatk</a:t>
                      </a:r>
                      <a:r>
                        <a:rPr lang="hu-HU" sz="2200" dirty="0" smtClean="0"/>
                        <a:t>.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 smtClean="0"/>
                        <a:t>Diasz-póralét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Nyelv</a:t>
                      </a:r>
                      <a:endParaRPr lang="hu-HU" sz="22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Pijjut-költészet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 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hu-H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Középk</a:t>
                      </a:r>
                      <a:r>
                        <a:rPr lang="hu-HU" sz="2400" i="1" spc="50" dirty="0" smtClean="0"/>
                        <a:t>.</a:t>
                      </a:r>
                      <a:r>
                        <a:rPr lang="hu-HU" sz="2400" i="1" spc="50" baseline="0" dirty="0" smtClean="0"/>
                        <a:t> héber világi költészet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 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=&gt; 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Biblia-magyarázat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 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kumimoji="0" lang="hu-HU" sz="2400" b="0" i="1" u="none" strike="noStrike" kern="1200" cap="none" spc="5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Kommentár-irod</a:t>
                      </a:r>
                      <a:r>
                        <a:rPr kumimoji="0" lang="hu-HU" sz="2400" b="0" i="1" u="none" strike="noStrike" kern="1200" cap="none" spc="5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 / 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Responsumok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hu-HU" sz="20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=&gt;) 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/?/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Kódex-irodalom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0" lang="hu-H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r>
                        <a:rPr kumimoji="0" lang="hu-H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=&gt;) </a:t>
                      </a: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/?/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Filozófia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8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Mitől zsidó a zsidó filozófia?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8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Mitől zsidó a zsidó filozófia? (1)</a:t>
            </a:r>
            <a:endParaRPr lang="hu-HU" altLang="hu-HU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953" y="1604329"/>
            <a:ext cx="10434918" cy="5031888"/>
          </a:xfrm>
          <a:ln/>
        </p:spPr>
        <p:txBody>
          <a:bodyPr>
            <a:normAutofit/>
          </a:bodyPr>
          <a:lstStyle/>
          <a:p>
            <a:pPr marL="97932" indent="0">
              <a:lnSpc>
                <a:spcPct val="100000"/>
              </a:lnSpc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(1)	A zsidóság (zsidó vallás, zsidó identitás, stb</a:t>
            </a:r>
            <a:r>
              <a:rPr lang="hu-HU" altLang="hu-HU" dirty="0" smtClean="0"/>
              <a:t>.) kérdéseinek </a:t>
            </a:r>
            <a:r>
              <a:rPr lang="hu-HU" altLang="hu-HU" dirty="0" smtClean="0"/>
              <a:t>megközelítése filozófiai módszerekkel?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Zsidó teológia? – nem létezik tipikusan.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 zsidó álláspont megfogalmazása felekezetek közötti párbeszéd céljából vagy polémia hatására:</a:t>
            </a:r>
          </a:p>
          <a:p>
            <a:pPr marL="1175187" lvl="2" indent="-260673">
              <a:lnSpc>
                <a:spcPct val="100000"/>
              </a:lnSpc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Ókor: pl. Alexandriai </a:t>
            </a:r>
            <a:r>
              <a:rPr lang="hu-HU" altLang="hu-HU" dirty="0" err="1" smtClean="0"/>
              <a:t>Philón</a:t>
            </a:r>
            <a:r>
              <a:rPr lang="hu-HU" altLang="hu-HU" dirty="0" smtClean="0"/>
              <a:t>.</a:t>
            </a:r>
          </a:p>
          <a:p>
            <a:pPr marL="1175187" lvl="2" indent="-260673">
              <a:lnSpc>
                <a:spcPct val="100000"/>
              </a:lnSpc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Középkor: pl. </a:t>
            </a:r>
            <a:r>
              <a:rPr lang="hu-HU" altLang="hu-HU" dirty="0" err="1" smtClean="0"/>
              <a:t>Maimonides</a:t>
            </a:r>
            <a:r>
              <a:rPr lang="hu-HU" altLang="hu-HU" dirty="0" smtClean="0"/>
              <a:t> 13 hitelve; Jehuda </a:t>
            </a:r>
            <a:r>
              <a:rPr lang="hu-HU" altLang="hu-HU" dirty="0" smtClean="0"/>
              <a:t>ha-Levi</a:t>
            </a:r>
            <a:r>
              <a:rPr lang="hu-HU" altLang="hu-HU" dirty="0" smtClean="0"/>
              <a:t>: </a:t>
            </a:r>
            <a:r>
              <a:rPr lang="hu-HU" altLang="hu-HU" i="1" dirty="0" err="1" smtClean="0"/>
              <a:t>Kuzári</a:t>
            </a:r>
            <a:r>
              <a:rPr lang="hu-HU" altLang="hu-HU" i="1" dirty="0" smtClean="0"/>
              <a:t>.</a:t>
            </a:r>
          </a:p>
          <a:p>
            <a:pPr marL="1175187" lvl="2" indent="-260673">
              <a:lnSpc>
                <a:spcPct val="100000"/>
              </a:lnSpc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Újkor: pl. Mendelssohn: </a:t>
            </a:r>
            <a:r>
              <a:rPr lang="hu-HU" altLang="hu-HU" i="1" dirty="0" smtClean="0"/>
              <a:t>Jeruzsálem, avagy a vallási hatalomról és a zsidó hitről</a:t>
            </a:r>
            <a:r>
              <a:rPr lang="hu-HU" altLang="hu-HU" dirty="0" smtClean="0"/>
              <a:t> (1783).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Nem bibliakommentár, nem </a:t>
            </a:r>
            <a:r>
              <a:rPr lang="hu-HU" altLang="hu-HU" dirty="0" err="1" smtClean="0"/>
              <a:t>halakhikus</a:t>
            </a:r>
            <a:r>
              <a:rPr lang="hu-HU" altLang="hu-HU" dirty="0" smtClean="0"/>
              <a:t> irodalom, stb</a:t>
            </a:r>
            <a:r>
              <a:rPr lang="hu-HU" altLang="hu-HU" dirty="0" smtClean="0"/>
              <a:t>., </a:t>
            </a:r>
            <a:r>
              <a:rPr lang="hu-HU" altLang="hu-HU" dirty="0" smtClean="0"/>
              <a:t>hanem “egyéb”: </a:t>
            </a:r>
          </a:p>
          <a:p>
            <a:pPr marL="1175187" lvl="2" indent="-260673">
              <a:lnSpc>
                <a:spcPct val="100000"/>
              </a:lnSpc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Pl. misztika (kabbala), haszid irodalom (18-21. század), a litvániai </a:t>
            </a:r>
            <a:br>
              <a:rPr lang="hu-HU" altLang="hu-HU" dirty="0" smtClean="0"/>
            </a:br>
            <a:r>
              <a:rPr lang="hu-HU" altLang="hu-HU" dirty="0" err="1" smtClean="0"/>
              <a:t>muszár</a:t>
            </a:r>
            <a:r>
              <a:rPr lang="hu-HU" altLang="hu-HU" dirty="0" smtClean="0"/>
              <a:t> mozgalom irodalma (“erkölcsi irodalom”, 19. század), stb.</a:t>
            </a:r>
          </a:p>
          <a:p>
            <a:pPr marL="783458" lvl="1" indent="-293797">
              <a:lnSpc>
                <a:spcPct val="100000"/>
              </a:lnSpc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=&gt; Nem mindig „valódi” filozófia, hanem “</a:t>
            </a:r>
            <a:r>
              <a:rPr lang="hu-HU" altLang="hu-HU" dirty="0" err="1" smtClean="0"/>
              <a:t>Jewish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thought</a:t>
            </a:r>
            <a:r>
              <a:rPr lang="hu-HU" altLang="hu-HU" dirty="0" smtClean="0"/>
              <a:t>” / </a:t>
            </a:r>
            <a:r>
              <a:rPr lang="hu-HU" altLang="hu-HU" dirty="0" smtClean="0"/>
              <a:t>ma</a:t>
            </a:r>
            <a:r>
              <a:rPr lang="af-ZA" dirty="0"/>
              <a:t>ḥ</a:t>
            </a:r>
            <a:r>
              <a:rPr lang="hu-HU" altLang="hu-HU" dirty="0" err="1" smtClean="0"/>
              <a:t>sevet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Jiszrael</a:t>
            </a:r>
            <a:r>
              <a:rPr lang="hu-HU" altLang="hu-HU" dirty="0" smtClean="0"/>
              <a:t>.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2769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Mitől zsidó a zsidó filozófia? (2)</a:t>
            </a:r>
            <a:endParaRPr lang="hu-HU" altLang="hu-H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058" y="1604329"/>
            <a:ext cx="10246659" cy="5031888"/>
          </a:xfrm>
          <a:ln/>
        </p:spPr>
        <p:txBody>
          <a:bodyPr>
            <a:normAutofit/>
          </a:bodyPr>
          <a:lstStyle/>
          <a:p>
            <a:pPr marL="97932" indent="0">
              <a:lnSpc>
                <a:spcPct val="120000"/>
              </a:lnSpc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(2) Egyetemes filozófiai kérdések partikuláris zsidó </a:t>
            </a:r>
            <a:r>
              <a:rPr lang="hu-HU" altLang="hu-HU" dirty="0" smtClean="0"/>
              <a:t>megközelítésben?</a:t>
            </a:r>
            <a:endParaRPr lang="hu-HU" altLang="hu-HU" dirty="0" smtClean="0"/>
          </a:p>
          <a:p>
            <a:pPr marL="783458" lvl="1" indent="-293797">
              <a:lnSpc>
                <a:spcPct val="12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Lehet-e egy tudományterület </a:t>
            </a:r>
            <a:r>
              <a:rPr lang="hu-HU" altLang="hu-HU" sz="1800" dirty="0" smtClean="0"/>
              <a:t>(matematika, biológia… filozófia)</a:t>
            </a:r>
            <a:r>
              <a:rPr lang="hu-HU" altLang="hu-HU" dirty="0" smtClean="0"/>
              <a:t> felekezetfüggő?</a:t>
            </a:r>
          </a:p>
          <a:p>
            <a:pPr marL="783458" lvl="1" indent="-293797">
              <a:lnSpc>
                <a:spcPct val="12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Mitől zsidó? Javaslat: mert a zsidó vallás alapszövegeire épít.</a:t>
            </a:r>
          </a:p>
          <a:p>
            <a:pPr marL="783458" lvl="1" indent="-293797">
              <a:lnSpc>
                <a:spcPct val="12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u="sng" dirty="0" smtClean="0"/>
              <a:t>Középkori (keresztény, muszlim, zsidó) filozófia:</a:t>
            </a:r>
            <a:r>
              <a:rPr lang="hu-HU" altLang="hu-HU" dirty="0" smtClean="0"/>
              <a:t> a Biblia központi szerepe </a:t>
            </a:r>
            <a:br>
              <a:rPr lang="hu-HU" altLang="hu-HU" dirty="0" smtClean="0"/>
            </a:br>
            <a:r>
              <a:rPr lang="hu-HU" altLang="hu-HU" dirty="0" smtClean="0"/>
              <a:t>– Szt. Ágostontól Descartes-ig, avagy inkább </a:t>
            </a:r>
            <a:r>
              <a:rPr lang="hu-HU" altLang="hu-HU" i="1" dirty="0" smtClean="0"/>
              <a:t>Alexandriai </a:t>
            </a:r>
            <a:r>
              <a:rPr lang="hu-HU" altLang="hu-HU" i="1" dirty="0" err="1" smtClean="0"/>
              <a:t>Philón</a:t>
            </a:r>
            <a:r>
              <a:rPr lang="hu-HU" altLang="hu-HU" dirty="0" err="1" smtClean="0"/>
              <a:t>tól</a:t>
            </a:r>
            <a:r>
              <a:rPr lang="hu-HU" altLang="hu-HU" dirty="0" smtClean="0"/>
              <a:t> </a:t>
            </a:r>
            <a:br>
              <a:rPr lang="hu-HU" altLang="hu-HU" dirty="0" smtClean="0"/>
            </a:br>
            <a:r>
              <a:rPr lang="hu-HU" altLang="hu-HU" dirty="0" smtClean="0"/>
              <a:t>(kb. i.e. 20 - kb. i.sz. 50) </a:t>
            </a:r>
            <a:r>
              <a:rPr lang="hu-HU" altLang="hu-HU" i="1" dirty="0" err="1" smtClean="0"/>
              <a:t>Baruch</a:t>
            </a:r>
            <a:r>
              <a:rPr lang="hu-HU" altLang="hu-HU" i="1" dirty="0" smtClean="0"/>
              <a:t>/</a:t>
            </a:r>
            <a:r>
              <a:rPr lang="hu-HU" altLang="hu-HU" i="1" dirty="0" err="1" smtClean="0"/>
              <a:t>Benedictus</a:t>
            </a:r>
            <a:r>
              <a:rPr lang="hu-HU" altLang="hu-HU" i="1" dirty="0" smtClean="0"/>
              <a:t> Spinozá</a:t>
            </a:r>
            <a:r>
              <a:rPr lang="hu-HU" altLang="hu-HU" dirty="0" smtClean="0"/>
              <a:t>ig (1632-1677).</a:t>
            </a:r>
          </a:p>
          <a:p>
            <a:pPr marL="783458" lvl="1" indent="-293797">
              <a:lnSpc>
                <a:spcPct val="12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u="sng" dirty="0" smtClean="0"/>
              <a:t>Zsidó filozófusok az újkorban:</a:t>
            </a:r>
            <a:r>
              <a:rPr lang="hu-HU" altLang="hu-HU" dirty="0" smtClean="0"/>
              <a:t> a kortárs filozófia alapkérdései, valamint a zsidóságot (vallást, sorsot, identitást) érintő kérdések, a Héber Biblia, </a:t>
            </a:r>
            <a:br>
              <a:rPr lang="hu-HU" altLang="hu-HU" dirty="0" smtClean="0"/>
            </a:br>
            <a:r>
              <a:rPr lang="hu-HU" altLang="hu-HU" dirty="0" smtClean="0"/>
              <a:t>a Talmud és más zsidó források szem előtt tartásával – </a:t>
            </a:r>
            <a:r>
              <a:rPr lang="hu-HU" altLang="hu-HU" i="1" dirty="0" err="1" smtClean="0"/>
              <a:t>Moses</a:t>
            </a:r>
            <a:r>
              <a:rPr lang="hu-HU" altLang="hu-HU" i="1" dirty="0" smtClean="0"/>
              <a:t> Mendelssohn</a:t>
            </a:r>
            <a:r>
              <a:rPr lang="hu-HU" altLang="hu-HU" dirty="0" smtClean="0"/>
              <a:t>tól (1729-1786) a kései </a:t>
            </a:r>
            <a:r>
              <a:rPr lang="hu-HU" altLang="hu-HU" i="1" dirty="0" smtClean="0"/>
              <a:t>Emmanuel </a:t>
            </a:r>
            <a:r>
              <a:rPr lang="hu-HU" altLang="hu-HU" i="1" dirty="0" err="1" smtClean="0"/>
              <a:t>Levinas</a:t>
            </a:r>
            <a:r>
              <a:rPr lang="hu-HU" altLang="hu-HU" dirty="0" err="1" smtClean="0"/>
              <a:t>ig</a:t>
            </a:r>
            <a:r>
              <a:rPr lang="hu-HU" altLang="hu-HU" dirty="0" smtClean="0"/>
              <a:t> (1906-1995).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63410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Mitől zsidó a zsidó filozófia? (3)</a:t>
            </a:r>
            <a:endParaRPr lang="hu-HU" altLang="hu-H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212" y="1523646"/>
            <a:ext cx="10596282" cy="5253671"/>
          </a:xfrm>
          <a:ln/>
        </p:spPr>
        <p:txBody>
          <a:bodyPr>
            <a:normAutofit lnSpcReduction="10000"/>
          </a:bodyPr>
          <a:lstStyle/>
          <a:p>
            <a:pPr marL="97932" indent="0">
              <a:lnSpc>
                <a:spcPct val="100000"/>
              </a:lnSpc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(3) </a:t>
            </a:r>
            <a:r>
              <a:rPr lang="hu-HU" altLang="hu-HU" u="sng" dirty="0" smtClean="0"/>
              <a:t>Filozófiai iskolák</a:t>
            </a:r>
            <a:r>
              <a:rPr lang="hu-HU" altLang="hu-HU" dirty="0" smtClean="0"/>
              <a:t> 			</a:t>
            </a:r>
            <a:r>
              <a:rPr lang="hu-HU" altLang="hu-HU" u="sng" dirty="0" smtClean="0"/>
              <a:t>zsidó adaptációi</a:t>
            </a:r>
            <a:r>
              <a:rPr lang="hu-HU" altLang="hu-HU" dirty="0" smtClean="0"/>
              <a:t>?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Görög filozófia 			– pl. Alexandriai </a:t>
            </a:r>
            <a:r>
              <a:rPr lang="hu-HU" altLang="hu-HU" dirty="0" err="1" smtClean="0"/>
              <a:t>Philón</a:t>
            </a:r>
            <a:endParaRPr lang="hu-HU" altLang="hu-HU" dirty="0" smtClean="0"/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 </a:t>
            </a:r>
            <a:r>
              <a:rPr lang="hu-HU" altLang="hu-HU" dirty="0" err="1" smtClean="0"/>
              <a:t>kalam</a:t>
            </a:r>
            <a:r>
              <a:rPr lang="hu-HU" altLang="hu-HU" dirty="0" smtClean="0"/>
              <a:t> filozófiája 			– pl. </a:t>
            </a:r>
            <a:r>
              <a:rPr lang="hu-HU" altLang="hu-HU" dirty="0" err="1" smtClean="0"/>
              <a:t>Szaadja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gaon</a:t>
            </a:r>
            <a:endParaRPr lang="hu-HU" altLang="hu-HU" dirty="0" smtClean="0"/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Neoplatonizmus			– pl. </a:t>
            </a:r>
            <a:r>
              <a:rPr lang="hu-HU" altLang="hu-HU" dirty="0" err="1" smtClean="0"/>
              <a:t>Slomo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ibn-Gabirol</a:t>
            </a:r>
            <a:r>
              <a:rPr lang="hu-HU" altLang="hu-HU" dirty="0" smtClean="0"/>
              <a:t> és </a:t>
            </a:r>
            <a:r>
              <a:rPr lang="hu-HU" altLang="hu-HU" dirty="0" err="1" smtClean="0"/>
              <a:t>Jic</a:t>
            </a:r>
            <a:r>
              <a:rPr lang="af-ZA" dirty="0"/>
              <a:t>ḥ</a:t>
            </a:r>
            <a:r>
              <a:rPr lang="hu-HU" altLang="hu-HU" dirty="0" err="1" smtClean="0"/>
              <a:t>ak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Jiszraeli</a:t>
            </a:r>
            <a:r>
              <a:rPr lang="hu-HU" altLang="hu-HU" dirty="0" smtClean="0"/>
              <a:t>, 								valamint a kabbala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Arisztotelianizmus</a:t>
            </a:r>
            <a:r>
              <a:rPr lang="hu-HU" altLang="hu-HU" dirty="0" smtClean="0"/>
              <a:t>			– pl. </a:t>
            </a:r>
            <a:r>
              <a:rPr lang="hu-HU" altLang="hu-HU" dirty="0" err="1" smtClean="0"/>
              <a:t>Moses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Maimonides</a:t>
            </a:r>
            <a:endParaRPr lang="hu-HU" altLang="hu-HU" dirty="0" smtClean="0"/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Averoes</a:t>
            </a:r>
            <a:r>
              <a:rPr lang="hu-HU" altLang="hu-HU" dirty="0" smtClean="0"/>
              <a:t>					– pl. </a:t>
            </a:r>
            <a:r>
              <a:rPr lang="hu-HU" altLang="hu-HU" dirty="0" err="1" smtClean="0"/>
              <a:t>Jic</a:t>
            </a:r>
            <a:r>
              <a:rPr lang="af-ZA" dirty="0"/>
              <a:t>ḥ</a:t>
            </a:r>
            <a:r>
              <a:rPr lang="hu-HU" altLang="hu-HU" dirty="0" err="1" smtClean="0"/>
              <a:t>ak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Albalag</a:t>
            </a:r>
            <a:endParaRPr lang="hu-HU" altLang="hu-HU" dirty="0" smtClean="0"/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Kora-újkor				– pl. </a:t>
            </a:r>
            <a:r>
              <a:rPr lang="hu-HU" altLang="hu-HU" dirty="0" err="1" smtClean="0"/>
              <a:t>Baruch</a:t>
            </a:r>
            <a:r>
              <a:rPr lang="hu-HU" altLang="hu-HU" dirty="0" smtClean="0"/>
              <a:t> Spinoza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Felvilágosodás				– pl. </a:t>
            </a:r>
            <a:r>
              <a:rPr lang="hu-HU" altLang="hu-HU" dirty="0" err="1" smtClean="0"/>
              <a:t>Moses</a:t>
            </a:r>
            <a:r>
              <a:rPr lang="hu-HU" altLang="hu-HU" dirty="0" smtClean="0"/>
              <a:t> Mendelssohn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Vallástudomány és vallástörténet (Rudolf Otto, stb.) </a:t>
            </a:r>
            <a:br>
              <a:rPr lang="hu-HU" altLang="hu-HU" dirty="0" smtClean="0"/>
            </a:br>
            <a:r>
              <a:rPr lang="hu-HU" altLang="hu-HU" dirty="0" smtClean="0"/>
              <a:t>						– pl. Joseph </a:t>
            </a:r>
            <a:r>
              <a:rPr lang="hu-HU" altLang="hu-HU" dirty="0" err="1" smtClean="0"/>
              <a:t>Baer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Soloveitchik</a:t>
            </a:r>
            <a:endParaRPr lang="hu-HU" altLang="hu-HU" dirty="0" smtClean="0"/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Angolszász pragmatizmus 	– pl. </a:t>
            </a:r>
            <a:r>
              <a:rPr lang="hu-HU" altLang="hu-HU" dirty="0" err="1" smtClean="0"/>
              <a:t>Mordecai</a:t>
            </a:r>
            <a:r>
              <a:rPr lang="hu-HU" altLang="hu-HU" dirty="0" smtClean="0"/>
              <a:t> Kaplan</a:t>
            </a:r>
          </a:p>
          <a:p>
            <a:pPr marL="783458" lvl="1" indent="-293797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Egzisztencializmus</a:t>
            </a:r>
            <a:r>
              <a:rPr lang="hu-HU" altLang="hu-HU" dirty="0" smtClean="0"/>
              <a:t>	</a:t>
            </a:r>
            <a:r>
              <a:rPr lang="hu-HU" altLang="hu-HU" dirty="0" smtClean="0"/>
              <a:t>		– </a:t>
            </a:r>
            <a:r>
              <a:rPr lang="hu-HU" altLang="hu-HU" dirty="0" smtClean="0"/>
              <a:t>pl. korai Emmanuel </a:t>
            </a:r>
            <a:r>
              <a:rPr lang="hu-HU" altLang="hu-HU" dirty="0" err="1" smtClean="0"/>
              <a:t>Levinas</a:t>
            </a:r>
            <a:endParaRPr lang="hu-HU" altLang="hu-HU" dirty="0"/>
          </a:p>
        </p:txBody>
      </p:sp>
      <p:sp>
        <p:nvSpPr>
          <p:cNvPr id="2" name="Ellipszis buborék 1"/>
          <p:cNvSpPr/>
          <p:nvPr/>
        </p:nvSpPr>
        <p:spPr>
          <a:xfrm>
            <a:off x="8754034" y="645459"/>
            <a:ext cx="3334872" cy="2111188"/>
          </a:xfrm>
          <a:prstGeom prst="wedgeEllipseCallout">
            <a:avLst>
              <a:gd name="adj1" fmla="val -125117"/>
              <a:gd name="adj2" fmla="val -286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900" i="1" u="sng" spc="300" dirty="0" smtClean="0"/>
              <a:t>Konstans kettős igazodás</a:t>
            </a:r>
            <a:r>
              <a:rPr lang="hu-HU" sz="1900" i="1" u="sng" spc="300" dirty="0" smtClean="0"/>
              <a:t>:</a:t>
            </a:r>
            <a:r>
              <a:rPr lang="hu-HU" sz="1900" i="1" spc="300" dirty="0" smtClean="0"/>
              <a:t> </a:t>
            </a:r>
            <a:endParaRPr lang="hu-HU" sz="1900" i="1" spc="300" dirty="0" smtClean="0"/>
          </a:p>
          <a:p>
            <a:pPr algn="ctr"/>
            <a:r>
              <a:rPr lang="hu-HU" sz="1900" i="1" spc="300" dirty="0" smtClean="0"/>
              <a:t>a zsidóság klasszikusaihoz </a:t>
            </a:r>
            <a:r>
              <a:rPr lang="hu-HU" sz="1900" i="1" spc="300" dirty="0" smtClean="0"/>
              <a:t>és a filozófia </a:t>
            </a:r>
            <a:r>
              <a:rPr lang="hu-HU" sz="1900" i="1" spc="300" dirty="0" smtClean="0"/>
              <a:t>klasszikusaihoz</a:t>
            </a:r>
            <a:endParaRPr lang="hu-HU" sz="1900" i="1" spc="300" dirty="0"/>
          </a:p>
        </p:txBody>
      </p:sp>
    </p:spTree>
    <p:extLst>
      <p:ext uri="{BB962C8B-B14F-4D97-AF65-F5344CB8AC3E}">
        <p14:creationId xmlns:p14="http://schemas.microsoft.com/office/powerpoint/2010/main" val="1945002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Mitől zsidó a zsidó filozófia? (4)</a:t>
            </a:r>
            <a:endParaRPr lang="hu-HU" altLang="hu-HU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0037" y="1604329"/>
            <a:ext cx="10640303" cy="5031888"/>
          </a:xfrm>
          <a:ln/>
        </p:spPr>
        <p:txBody>
          <a:bodyPr>
            <a:normAutofit/>
          </a:bodyPr>
          <a:lstStyle/>
          <a:p>
            <a:pPr marL="391729" indent="-293797">
              <a:lnSpc>
                <a:spcPct val="95000"/>
              </a:lnSpc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(4) A „zsidó jelleg” néhány további szempontja:</a:t>
            </a:r>
          </a:p>
          <a:p>
            <a:pPr marL="391729" indent="-293797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600" u="sng" dirty="0" smtClean="0"/>
              <a:t>Diaszpóra-lét:</a:t>
            </a:r>
            <a:r>
              <a:rPr lang="hu-HU" altLang="hu-HU" sz="2600" dirty="0" smtClean="0"/>
              <a:t> állandó polémia, keresztény és muszlim nyomás az áttérésre, a filozófiai (racionális) érvek retorikai jelentősége vallásváltásnál</a:t>
            </a:r>
            <a:r>
              <a:rPr lang="hu-HU" altLang="hu-HU" sz="2200" dirty="0" smtClean="0"/>
              <a:t> </a:t>
            </a:r>
            <a:br>
              <a:rPr lang="hu-HU" altLang="hu-HU" sz="2200" dirty="0" smtClean="0"/>
            </a:br>
            <a:r>
              <a:rPr lang="hu-HU" altLang="hu-HU" sz="2200" dirty="0" smtClean="0"/>
              <a:t>(még ha az áttérések mögött érdekek vagy nem-racionális okok húzódhattak is meg).</a:t>
            </a:r>
          </a:p>
          <a:p>
            <a:pPr marL="391729" indent="-293797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600" u="sng" dirty="0" smtClean="0"/>
              <a:t>Műfaj:</a:t>
            </a:r>
            <a:r>
              <a:rPr lang="hu-HU" altLang="hu-HU" sz="2600" dirty="0" smtClean="0"/>
              <a:t> (1) nem zsidó formák átvétele (pl. értekezés, dialógus).</a:t>
            </a:r>
            <a:br>
              <a:rPr lang="hu-HU" altLang="hu-HU" sz="2600" dirty="0" smtClean="0"/>
            </a:br>
            <a:r>
              <a:rPr lang="hu-HU" altLang="hu-HU" sz="2600" dirty="0" smtClean="0"/>
              <a:t>(2) “Filozófia” hagyományos műfajú művekben, a leírtak hátterében </a:t>
            </a:r>
            <a:br>
              <a:rPr lang="hu-HU" altLang="hu-HU" sz="2600" dirty="0" smtClean="0"/>
            </a:br>
            <a:r>
              <a:rPr lang="hu-HU" altLang="hu-HU" sz="2000" dirty="0" smtClean="0"/>
              <a:t>(</a:t>
            </a:r>
            <a:r>
              <a:rPr lang="hu-HU" altLang="hu-HU" sz="2000" dirty="0" err="1" smtClean="0"/>
              <a:t>Tarjag-</a:t>
            </a:r>
            <a:r>
              <a:rPr lang="hu-HU" altLang="hu-HU" sz="2000" dirty="0" smtClean="0"/>
              <a:t> </a:t>
            </a:r>
            <a:r>
              <a:rPr lang="hu-HU" altLang="hu-HU" sz="2000" dirty="0" err="1" smtClean="0"/>
              <a:t>micvot</a:t>
            </a:r>
            <a:r>
              <a:rPr lang="hu-HU" altLang="hu-HU" sz="2000" dirty="0" smtClean="0"/>
              <a:t>, bibliakommentár, stb</a:t>
            </a:r>
            <a:r>
              <a:rPr lang="hu-HU" altLang="hu-HU" sz="2000" dirty="0"/>
              <a:t>.)</a:t>
            </a:r>
            <a:r>
              <a:rPr lang="hu-HU" altLang="hu-HU" sz="2600" dirty="0"/>
              <a:t> – gyakran nagyon implicit formában elrejtve</a:t>
            </a:r>
            <a:r>
              <a:rPr lang="hu-HU" altLang="hu-HU" sz="2600" dirty="0" smtClean="0"/>
              <a:t>. </a:t>
            </a:r>
            <a:br>
              <a:rPr lang="hu-HU" altLang="hu-HU" sz="2600" dirty="0" smtClean="0"/>
            </a:br>
            <a:r>
              <a:rPr lang="hu-HU" altLang="hu-HU" sz="2600" dirty="0" smtClean="0"/>
              <a:t>(3) Átmenet: értekező előszavak hagyományos műfajokhoz.</a:t>
            </a:r>
          </a:p>
          <a:p>
            <a:pPr marL="391729" indent="-293797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631825" algn="l"/>
                <a:tab pos="901700" algn="l"/>
                <a:tab pos="1970088" algn="l"/>
                <a:tab pos="2625725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hu-HU" altLang="hu-HU" sz="2600" u="sng" dirty="0" smtClean="0"/>
              <a:t>Nyelvválasztás:</a:t>
            </a:r>
            <a:r>
              <a:rPr lang="hu-HU" altLang="hu-HU" sz="2600" dirty="0" smtClean="0"/>
              <a:t> tükrözi a mű pozicionálását.</a:t>
            </a:r>
            <a:br>
              <a:rPr lang="hu-HU" altLang="hu-HU" sz="2600" dirty="0" smtClean="0"/>
            </a:br>
            <a:r>
              <a:rPr lang="hu-HU" altLang="hu-HU" sz="2600" dirty="0" smtClean="0"/>
              <a:t>		</a:t>
            </a:r>
            <a:r>
              <a:rPr lang="hu-HU" altLang="hu-HU" sz="2400" dirty="0" smtClean="0"/>
              <a:t>A </a:t>
            </a:r>
            <a:r>
              <a:rPr lang="hu-HU" altLang="hu-HU" sz="2400" dirty="0" smtClean="0"/>
              <a:t>rabbinikus tudomány nyelvei (héber; néha arámi – </a:t>
            </a:r>
            <a:r>
              <a:rPr lang="hu-HU" altLang="hu-HU" sz="2400" dirty="0" err="1" smtClean="0"/>
              <a:t>v.ö</a:t>
            </a:r>
            <a:r>
              <a:rPr lang="hu-HU" altLang="hu-HU" sz="2400" dirty="0" smtClean="0"/>
              <a:t>. </a:t>
            </a:r>
            <a:r>
              <a:rPr lang="hu-HU" altLang="hu-HU" sz="2400" i="1" dirty="0" err="1" smtClean="0"/>
              <a:t>Zohar</a:t>
            </a:r>
            <a:r>
              <a:rPr lang="hu-HU" altLang="hu-HU" sz="2400" dirty="0" smtClean="0"/>
              <a:t>),</a:t>
            </a:r>
            <a:r>
              <a:rPr lang="hu-HU" altLang="hu-HU" sz="2400" dirty="0" smtClean="0"/>
              <a:t/>
            </a:r>
            <a:br>
              <a:rPr lang="hu-HU" altLang="hu-HU" sz="2400" dirty="0" smtClean="0"/>
            </a:br>
            <a:r>
              <a:rPr lang="hu-HU" altLang="hu-HU" sz="2400" dirty="0" smtClean="0"/>
              <a:t>vs. </a:t>
            </a:r>
            <a:r>
              <a:rPr lang="hu-HU" altLang="hu-HU" sz="2400" dirty="0" smtClean="0"/>
              <a:t>	az </a:t>
            </a:r>
            <a:r>
              <a:rPr lang="hu-HU" altLang="hu-HU" sz="2400" dirty="0" smtClean="0"/>
              <a:t>“egyetemes” tudomány nyelvei (irodalmi arab, </a:t>
            </a:r>
            <a:r>
              <a:rPr lang="hu-HU" altLang="hu-HU" sz="2400" dirty="0" err="1" smtClean="0"/>
              <a:t>Hochdeutsch</a:t>
            </a:r>
            <a:r>
              <a:rPr lang="hu-HU" altLang="hu-HU" sz="2400" dirty="0" smtClean="0"/>
              <a:t>, stb</a:t>
            </a:r>
            <a:r>
              <a:rPr lang="hu-HU" altLang="hu-HU" sz="2400" dirty="0" smtClean="0"/>
              <a:t>.),</a:t>
            </a:r>
            <a:r>
              <a:rPr lang="hu-HU" altLang="hu-HU" sz="2400" dirty="0" smtClean="0"/>
              <a:t/>
            </a:r>
            <a:br>
              <a:rPr lang="hu-HU" altLang="hu-HU" sz="2400" dirty="0" smtClean="0"/>
            </a:br>
            <a:r>
              <a:rPr lang="hu-HU" altLang="hu-HU" sz="2400" dirty="0" smtClean="0"/>
              <a:t>vs. </a:t>
            </a:r>
            <a:r>
              <a:rPr lang="hu-HU" altLang="hu-HU" sz="2400" dirty="0" smtClean="0"/>
              <a:t>	a </a:t>
            </a:r>
            <a:r>
              <a:rPr lang="hu-HU" altLang="hu-HU" sz="2400" dirty="0" smtClean="0"/>
              <a:t>nép nyelve (</a:t>
            </a:r>
            <a:r>
              <a:rPr lang="hu-HU" altLang="hu-HU" sz="2400" dirty="0" err="1" smtClean="0"/>
              <a:t>judeo-arab</a:t>
            </a:r>
            <a:r>
              <a:rPr lang="hu-HU" altLang="hu-HU" sz="2400" dirty="0" smtClean="0"/>
              <a:t>, jiddis, stb.).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416996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középkori zsidó filozófia </a:t>
            </a:r>
            <a:br>
              <a:rPr lang="hu-HU" dirty="0" smtClean="0"/>
            </a:br>
            <a:r>
              <a:rPr lang="hu-HU" dirty="0" smtClean="0"/>
              <a:t>néhány kulcsfigurája és műve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860</Words>
  <Application>Microsoft Office PowerPoint</Application>
  <PresentationFormat>Szélesvásznú</PresentationFormat>
  <Paragraphs>261</Paragraphs>
  <Slides>25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Wingdings</vt:lpstr>
      <vt:lpstr>Office-téma</vt:lpstr>
      <vt:lpstr>Középkori és  modern zsidó irodalom</vt:lpstr>
      <vt:lpstr>A februári bevezető előadás összefoglalása</vt:lpstr>
      <vt:lpstr>Mitől zsidó a zsidó irodalom?</vt:lpstr>
      <vt:lpstr>Mitől zsidó a zsidó filozófia?</vt:lpstr>
      <vt:lpstr>Mitől zsidó a zsidó filozófia? (1)</vt:lpstr>
      <vt:lpstr>Mitől zsidó a zsidó filozófia? (2)</vt:lpstr>
      <vt:lpstr>Mitől zsidó a zsidó filozófia? (3)</vt:lpstr>
      <vt:lpstr>Mitől zsidó a zsidó filozófia? (4)</vt:lpstr>
      <vt:lpstr>A középkori zsidó filozófia  néhány kulcsfigurája és műve</vt:lpstr>
      <vt:lpstr>Szaadja gaon</vt:lpstr>
      <vt:lpstr>Jehuda (Juda) ha-Levi</vt:lpstr>
      <vt:lpstr>Moses Maimonides</vt:lpstr>
      <vt:lpstr>Középkori zsidó filozófia – néhány további név</vt:lpstr>
      <vt:lpstr>Filozófiából „Jewish thought”</vt:lpstr>
      <vt:lpstr>Filozófia = a bölcsesség szeretete?</vt:lpstr>
      <vt:lpstr>Filozófia = a bölcsesség szeretete?</vt:lpstr>
      <vt:lpstr>Joseph B. Soloveitchik (1903-1993)</vt:lpstr>
      <vt:lpstr>Kabbala: a zsidó misztika</vt:lpstr>
      <vt:lpstr>Zsidó misztika</vt:lpstr>
      <vt:lpstr>Haszidizmus és muszár-mozgalom</vt:lpstr>
      <vt:lpstr>További újkori zsidó szellemi irányzatok (ízelítő)</vt:lpstr>
      <vt:lpstr>Jövő hétre</vt:lpstr>
      <vt:lpstr>Következő órára olvasandó</vt:lpstr>
      <vt:lpstr>Nevek, címek, fogalmak a vizsgára ezen a héten  (Elvárás: egy-két mondatos meghatározás, időben (kb. évszázadra) el tudni helyezni; a Stemberger-könyvből tanulni + Encyclopedia Judaicában és máshol utánanézni.)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Középkori és  modern zsidó irodalom</dc:title>
  <dc:creator>Biró Tamás</dc:creator>
  <cp:lastModifiedBy>birot</cp:lastModifiedBy>
  <cp:revision>326</cp:revision>
  <dcterms:created xsi:type="dcterms:W3CDTF">2014-09-09T08:41:25Z</dcterms:created>
  <dcterms:modified xsi:type="dcterms:W3CDTF">2015-04-09T14:09:00Z</dcterms:modified>
</cp:coreProperties>
</file>