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70" r:id="rId3"/>
    <p:sldId id="281" r:id="rId4"/>
    <p:sldId id="259" r:id="rId5"/>
    <p:sldId id="257" r:id="rId6"/>
    <p:sldId id="282" r:id="rId7"/>
    <p:sldId id="258" r:id="rId8"/>
    <p:sldId id="260" r:id="rId9"/>
    <p:sldId id="261" r:id="rId10"/>
    <p:sldId id="263" r:id="rId11"/>
    <p:sldId id="262" r:id="rId12"/>
    <p:sldId id="264" r:id="rId13"/>
    <p:sldId id="265" r:id="rId14"/>
    <p:sldId id="267" r:id="rId15"/>
    <p:sldId id="266" r:id="rId16"/>
    <p:sldId id="268" r:id="rId17"/>
    <p:sldId id="283" r:id="rId18"/>
    <p:sldId id="269" r:id="rId19"/>
    <p:sldId id="284" r:id="rId20"/>
    <p:sldId id="272" r:id="rId21"/>
    <p:sldId id="271" r:id="rId22"/>
    <p:sldId id="273" r:id="rId23"/>
    <p:sldId id="274" r:id="rId24"/>
    <p:sldId id="277" r:id="rId25"/>
    <p:sldId id="278" r:id="rId26"/>
    <p:sldId id="279" r:id="rId27"/>
    <p:sldId id="285" r:id="rId28"/>
    <p:sldId id="280" r:id="rId29"/>
    <p:sldId id="276" r:id="rId30"/>
    <p:sldId id="275" r:id="rId3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nélia Koltai" initials="K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F825A-0EB4-497F-AF44-310A291A944A}" type="datetimeFigureOut">
              <a:rPr lang="hu-HU" smtClean="0"/>
              <a:t>2015.02.19.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6E4C3-2004-41CE-B5F6-3E80C4FBEFA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83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6E4C3-2004-41CE-B5F6-3E80C4FBEFAC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28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2015.02.19.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2015.02.19.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2015.02.19.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2015.02.19.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2015.02.19.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2015.02.19.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2015.02.19.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2015.02.19.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2015.02.19.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2015.02.19.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2015.02.19.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2015.02.19.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2952328"/>
          </a:xfrm>
        </p:spPr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Középkori </a:t>
            </a:r>
            <a:r>
              <a:rPr lang="hu-HU" dirty="0"/>
              <a:t>és modern zsidó irodalom</a:t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BBN-HEB11-313.1</a:t>
            </a:r>
            <a:r>
              <a:rPr lang="hu-HU" dirty="0"/>
              <a:t>, BMVD-101.77, BBV-101.50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Panelóra, koordinálja: </a:t>
            </a:r>
            <a:r>
              <a:rPr lang="hu-HU" i="1" dirty="0" err="1" smtClean="0"/>
              <a:t>Biró</a:t>
            </a:r>
            <a:r>
              <a:rPr lang="hu-HU" i="1" dirty="0" smtClean="0"/>
              <a:t> Tamás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59632" y="3573016"/>
            <a:ext cx="7200800" cy="2808312"/>
          </a:xfrm>
        </p:spPr>
        <p:txBody>
          <a:bodyPr>
            <a:normAutofit fontScale="92500" lnSpcReduction="20000"/>
          </a:bodyPr>
          <a:lstStyle/>
          <a:p>
            <a:endParaRPr lang="hu-HU" i="1" dirty="0" smtClean="0"/>
          </a:p>
          <a:p>
            <a:r>
              <a:rPr lang="hu-HU" i="1" dirty="0" smtClean="0"/>
              <a:t>  </a:t>
            </a:r>
          </a:p>
          <a:p>
            <a:r>
              <a:rPr lang="hu-HU" i="1" dirty="0" smtClean="0"/>
              <a:t>  </a:t>
            </a:r>
          </a:p>
          <a:p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  <a:r>
              <a:rPr lang="hu-H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február </a:t>
            </a:r>
            <a:r>
              <a:rPr lang="hu-H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18.:  </a:t>
            </a:r>
          </a:p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Középkori 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vallási és világi költészet,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pijjut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hu-H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Koltai Kornélia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69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i="1" dirty="0" err="1"/>
              <a:t>pijjut</a:t>
            </a:r>
            <a:r>
              <a:rPr lang="hu-HU" dirty="0" err="1"/>
              <a:t>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hu-HU" b="1" dirty="0" smtClean="0"/>
              <a:t>Korszakolása:</a:t>
            </a:r>
            <a:r>
              <a:rPr lang="hu-HU" dirty="0" smtClean="0"/>
              <a:t> </a:t>
            </a:r>
            <a:r>
              <a:rPr lang="hu-HU" sz="2600" dirty="0" smtClean="0"/>
              <a:t>	</a:t>
            </a:r>
          </a:p>
          <a:p>
            <a:r>
              <a:rPr lang="hu-HU" dirty="0" smtClean="0"/>
              <a:t>2. </a:t>
            </a:r>
            <a:r>
              <a:rPr lang="hu-HU" dirty="0"/>
              <a:t>korszak: </a:t>
            </a:r>
          </a:p>
          <a:p>
            <a:pPr marL="457200" lvl="1" indent="0">
              <a:buNone/>
            </a:pPr>
            <a:r>
              <a:rPr lang="hu-HU" dirty="0" smtClean="0"/>
              <a:t>	</a:t>
            </a:r>
            <a:r>
              <a:rPr lang="hu-HU" b="1" dirty="0" smtClean="0"/>
              <a:t>Klasszikus </a:t>
            </a:r>
            <a:r>
              <a:rPr lang="hu-HU" b="1" dirty="0" err="1"/>
              <a:t>pijjut</a:t>
            </a:r>
            <a:r>
              <a:rPr lang="hu-HU" dirty="0"/>
              <a:t>: </a:t>
            </a:r>
            <a:r>
              <a:rPr lang="hu-HU" dirty="0" smtClean="0"/>
              <a:t>6. sz.</a:t>
            </a:r>
            <a:r>
              <a:rPr lang="hu-HU" dirty="0" smtClean="0">
                <a:sym typeface="Symbol"/>
              </a:rPr>
              <a:t> 8. sz.</a:t>
            </a:r>
            <a:endParaRPr lang="hu-HU" dirty="0"/>
          </a:p>
          <a:p>
            <a:pPr lvl="2"/>
            <a:r>
              <a:rPr lang="hu-HU" sz="3200" dirty="0" err="1" smtClean="0"/>
              <a:t>Jannaj</a:t>
            </a:r>
            <a:r>
              <a:rPr lang="hu-HU" dirty="0" smtClean="0"/>
              <a:t> (6. sz.) </a:t>
            </a:r>
          </a:p>
          <a:p>
            <a:pPr lvl="2"/>
            <a:r>
              <a:rPr lang="hu-HU" dirty="0" smtClean="0"/>
              <a:t>alkotásai a palesztinai 3 éves ciklusra: </a:t>
            </a:r>
            <a:r>
              <a:rPr lang="hu-HU" i="1" dirty="0" err="1" smtClean="0"/>
              <a:t>keróvák</a:t>
            </a:r>
            <a:r>
              <a:rPr lang="hu-HU" i="1" dirty="0" smtClean="0"/>
              <a:t>/</a:t>
            </a:r>
            <a:r>
              <a:rPr lang="hu-HU" i="1" dirty="0" err="1" smtClean="0"/>
              <a:t>kedushták</a:t>
            </a:r>
            <a:r>
              <a:rPr lang="hu-HU" dirty="0" smtClean="0"/>
              <a:t> (szombat- és ünnepnapi </a:t>
            </a:r>
            <a:r>
              <a:rPr lang="hu-HU" i="1" dirty="0" err="1" smtClean="0"/>
              <a:t>amida</a:t>
            </a:r>
            <a:r>
              <a:rPr lang="hu-HU" dirty="0" smtClean="0"/>
              <a:t> </a:t>
            </a:r>
            <a:r>
              <a:rPr lang="hu-HU" dirty="0" smtClean="0"/>
              <a:t>első három áldásában) </a:t>
            </a:r>
            <a:endParaRPr lang="hu-HU" dirty="0" smtClean="0"/>
          </a:p>
          <a:p>
            <a:pPr lvl="2"/>
            <a:r>
              <a:rPr lang="hu-HU" dirty="0" smtClean="0"/>
              <a:t>rím bevezetése!</a:t>
            </a:r>
            <a:endParaRPr lang="hu-HU" dirty="0"/>
          </a:p>
          <a:p>
            <a:pPr lvl="2"/>
            <a:r>
              <a:rPr lang="hu-HU" dirty="0" smtClean="0"/>
              <a:t>verstani jellemzők: rímes, 1 strófa: 1 rím, minden strófa: azonos számú sorból áll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324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457200" y="47667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A </a:t>
            </a:r>
            <a:r>
              <a:rPr lang="hu-HU" i="1" dirty="0" err="1" smtClean="0"/>
              <a:t>pijjut</a:t>
            </a:r>
            <a:r>
              <a:rPr lang="hu-HU" dirty="0" err="1" smtClean="0"/>
              <a:t>ok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457200" y="1474619"/>
            <a:ext cx="8229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 smtClean="0"/>
              <a:t>Korszakolása:</a:t>
            </a:r>
            <a:r>
              <a:rPr lang="hu-HU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/>
              <a:t>2. korszak: </a:t>
            </a:r>
          </a:p>
          <a:p>
            <a:pPr lvl="1"/>
            <a:r>
              <a:rPr lang="hu-HU" sz="2800" b="1" dirty="0" smtClean="0"/>
              <a:t>	Klasszikus </a:t>
            </a:r>
            <a:r>
              <a:rPr lang="hu-HU" sz="2800" b="1" dirty="0" err="1"/>
              <a:t>pijjut</a:t>
            </a:r>
            <a:r>
              <a:rPr lang="hu-HU" sz="2800" dirty="0"/>
              <a:t>: 6. sz.</a:t>
            </a:r>
            <a:r>
              <a:rPr lang="hu-HU" sz="2800" dirty="0">
                <a:sym typeface="Symbol"/>
              </a:rPr>
              <a:t> 8. sz.</a:t>
            </a:r>
            <a:endParaRPr lang="hu-HU" sz="28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hu-HU" sz="3200" dirty="0" err="1" smtClean="0"/>
              <a:t>Eleazar</a:t>
            </a:r>
            <a:r>
              <a:rPr lang="hu-HU" sz="3200" dirty="0" smtClean="0"/>
              <a:t> </a:t>
            </a:r>
            <a:r>
              <a:rPr lang="hu-HU" sz="3200" dirty="0" err="1" smtClean="0"/>
              <a:t>ben</a:t>
            </a:r>
            <a:r>
              <a:rPr lang="hu-HU" sz="3200" dirty="0" smtClean="0"/>
              <a:t> </a:t>
            </a:r>
            <a:r>
              <a:rPr lang="hu-HU" sz="3200" dirty="0" err="1" smtClean="0"/>
              <a:t>Jakóv</a:t>
            </a:r>
            <a:r>
              <a:rPr lang="hu-HU" sz="3200" dirty="0" smtClean="0"/>
              <a:t> </a:t>
            </a:r>
            <a:r>
              <a:rPr lang="hu-HU" sz="3200" dirty="0" err="1" smtClean="0"/>
              <a:t>Kallir</a:t>
            </a:r>
            <a:r>
              <a:rPr lang="hu-HU" sz="3200" dirty="0" smtClean="0"/>
              <a:t> </a:t>
            </a:r>
            <a:r>
              <a:rPr lang="hu-HU" sz="2800" dirty="0" smtClean="0"/>
              <a:t>(</a:t>
            </a:r>
            <a:r>
              <a:rPr lang="hu-HU" sz="2400" dirty="0" smtClean="0"/>
              <a:t>8. sz.)</a:t>
            </a:r>
            <a:endParaRPr lang="hu-HU" sz="24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hu-HU" sz="2400" dirty="0" smtClean="0"/>
              <a:t>alkotásai: </a:t>
            </a:r>
            <a:r>
              <a:rPr lang="hu-HU" sz="2400" i="1" dirty="0" err="1" smtClean="0"/>
              <a:t>keróvót</a:t>
            </a:r>
            <a:r>
              <a:rPr lang="hu-HU" sz="2400" dirty="0"/>
              <a:t>,</a:t>
            </a:r>
            <a:r>
              <a:rPr lang="hu-HU" sz="2400" dirty="0" smtClean="0"/>
              <a:t> pl. </a:t>
            </a:r>
            <a:r>
              <a:rPr lang="hu-HU" sz="2400" i="1" dirty="0" err="1"/>
              <a:t>p</a:t>
            </a:r>
            <a:r>
              <a:rPr lang="hu-HU" sz="2400" i="1" dirty="0" err="1" smtClean="0"/>
              <a:t>eszah</a:t>
            </a:r>
            <a:r>
              <a:rPr lang="hu-HU" sz="2400" dirty="0" smtClean="0"/>
              <a:t> 1. napja </a:t>
            </a:r>
            <a:r>
              <a:rPr lang="hu-HU" sz="2400" i="1" dirty="0" err="1" smtClean="0"/>
              <a:t>muszáfjának</a:t>
            </a:r>
            <a:r>
              <a:rPr lang="hu-HU" sz="2400" dirty="0" smtClean="0"/>
              <a:t> „</a:t>
            </a:r>
            <a:r>
              <a:rPr lang="hu-HU" sz="2400" i="1" dirty="0" err="1" smtClean="0"/>
              <a:t>tal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tén</a:t>
            </a:r>
            <a:r>
              <a:rPr lang="hu-HU" sz="2400" i="1" dirty="0" smtClean="0"/>
              <a:t>”</a:t>
            </a:r>
            <a:r>
              <a:rPr lang="hu-HU" sz="2400" dirty="0" smtClean="0"/>
              <a:t> harmat-imája</a:t>
            </a:r>
            <a:endParaRPr lang="hu-HU" sz="24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hu-HU" sz="2400" dirty="0"/>
              <a:t>verstani jellemzők: rímes, 1 strófa: 1 rím, minden strófa: azonos számú sorból </a:t>
            </a:r>
            <a:r>
              <a:rPr lang="hu-HU" sz="2400" dirty="0" smtClean="0"/>
              <a:t>áll, ugyanaz a szó zárja minden egyes strófát, „refrén”, metrikus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3326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31540" y="1152128"/>
            <a:ext cx="835292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b="1" dirty="0" smtClean="0"/>
              <a:t>Korszakolása</a:t>
            </a:r>
            <a:r>
              <a:rPr lang="hu-HU" sz="2800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/>
              <a:t>3. </a:t>
            </a:r>
            <a:r>
              <a:rPr lang="hu-HU" sz="3200" dirty="0"/>
              <a:t>korszak: </a:t>
            </a:r>
          </a:p>
          <a:p>
            <a:pPr lvl="1"/>
            <a:r>
              <a:rPr lang="hu-HU" sz="2800" b="1" dirty="0"/>
              <a:t>	</a:t>
            </a:r>
            <a:r>
              <a:rPr lang="hu-HU" sz="2800" b="1" dirty="0" smtClean="0"/>
              <a:t>Késő-keleti korszak</a:t>
            </a:r>
            <a:r>
              <a:rPr lang="hu-HU" sz="2800" dirty="0" smtClean="0"/>
              <a:t>: i. sz. 750</a:t>
            </a:r>
            <a:r>
              <a:rPr lang="hu-HU" sz="2800" dirty="0" smtClean="0">
                <a:sym typeface="Symbol"/>
              </a:rPr>
              <a:t>1050</a:t>
            </a:r>
          </a:p>
          <a:p>
            <a:pPr lvl="1"/>
            <a:r>
              <a:rPr lang="hu-HU" sz="2800" dirty="0">
                <a:sym typeface="Symbol"/>
              </a:rPr>
              <a:t>	</a:t>
            </a:r>
            <a:r>
              <a:rPr lang="hu-HU" sz="2800" dirty="0" smtClean="0"/>
              <a:t>Babilónia és Észak-Afrika a központ</a:t>
            </a:r>
            <a:endParaRPr lang="hu-HU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3200" dirty="0" err="1" smtClean="0"/>
              <a:t>Anonimus</a:t>
            </a:r>
            <a:r>
              <a:rPr lang="hu-HU" sz="2800" dirty="0" smtClean="0"/>
              <a:t> (9. sz.)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alkotásai: </a:t>
            </a:r>
            <a:r>
              <a:rPr lang="hu-HU" sz="2400" i="1" dirty="0" err="1" smtClean="0"/>
              <a:t>pizmón</a:t>
            </a:r>
            <a:r>
              <a:rPr lang="hu-HU" sz="2400" dirty="0" err="1" smtClean="0"/>
              <a:t>ok</a:t>
            </a:r>
            <a:r>
              <a:rPr lang="hu-HU" sz="2400" dirty="0" smtClean="0"/>
              <a:t> („kórusdalok, </a:t>
            </a:r>
            <a:r>
              <a:rPr lang="hu-HU" sz="2400" dirty="0" err="1" smtClean="0"/>
              <a:t>-refrének</a:t>
            </a:r>
            <a:r>
              <a:rPr lang="hu-HU" sz="2400" dirty="0" smtClean="0"/>
              <a:t>”)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1 </a:t>
            </a:r>
            <a:r>
              <a:rPr lang="hu-HU" sz="2400" dirty="0"/>
              <a:t>éves Tóra-olvasási ciklus </a:t>
            </a:r>
            <a:r>
              <a:rPr lang="hu-HU" sz="2400" dirty="0">
                <a:sym typeface="Symbol"/>
              </a:rPr>
              <a:t> nincs klasszikus </a:t>
            </a:r>
            <a:r>
              <a:rPr lang="hu-HU" sz="2400" i="1" dirty="0" err="1" smtClean="0">
                <a:sym typeface="Symbol"/>
              </a:rPr>
              <a:t>keróvót</a:t>
            </a:r>
            <a:endParaRPr lang="hu-HU" sz="2400" i="1" dirty="0" smtClean="0">
              <a:sym typeface="Symbol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ym typeface="Symbol"/>
              </a:rPr>
              <a:t>verstani jellemzők: kevésbé ritmikus sorok, a rímelés kevésbé igényes formái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u-HU" sz="2400" dirty="0">
              <a:sym typeface="Symbol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400" dirty="0" smtClean="0">
                <a:sym typeface="Symbol"/>
              </a:rPr>
              <a:t>A kairói </a:t>
            </a:r>
            <a:r>
              <a:rPr lang="hu-HU" sz="2400" dirty="0" err="1" smtClean="0">
                <a:sym typeface="Symbol"/>
              </a:rPr>
              <a:t>genizából</a:t>
            </a:r>
            <a:r>
              <a:rPr lang="hu-HU" sz="2400" dirty="0" smtClean="0">
                <a:sym typeface="Symbol"/>
              </a:rPr>
              <a:t> (</a:t>
            </a:r>
            <a:r>
              <a:rPr lang="hu-HU" sz="2400" dirty="0" err="1" smtClean="0">
                <a:sym typeface="Symbol"/>
              </a:rPr>
              <a:t>felf</a:t>
            </a:r>
            <a:r>
              <a:rPr lang="hu-HU" sz="2400" dirty="0" smtClean="0">
                <a:sym typeface="Symbol"/>
              </a:rPr>
              <a:t>.  19. sz. vég) előkerült </a:t>
            </a:r>
            <a:r>
              <a:rPr lang="hu-HU" sz="2400" i="1" dirty="0" err="1" smtClean="0">
                <a:sym typeface="Symbol"/>
              </a:rPr>
              <a:t>pijjut</a:t>
            </a:r>
            <a:r>
              <a:rPr lang="hu-HU" sz="2400" dirty="0" err="1" smtClean="0">
                <a:sym typeface="Symbol"/>
              </a:rPr>
              <a:t>ok</a:t>
            </a:r>
            <a:r>
              <a:rPr lang="hu-HU" sz="2400" dirty="0" smtClean="0">
                <a:sym typeface="Symbol"/>
              </a:rPr>
              <a:t> zöme ebből a korszakból származik!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u-HU" sz="2400" i="1" dirty="0">
              <a:sym typeface="Symbol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u-HU" sz="2400" dirty="0" smtClean="0"/>
          </a:p>
        </p:txBody>
      </p:sp>
      <p:sp>
        <p:nvSpPr>
          <p:cNvPr id="4" name="Téglalap 3"/>
          <p:cNvSpPr/>
          <p:nvPr/>
        </p:nvSpPr>
        <p:spPr>
          <a:xfrm>
            <a:off x="1331640" y="382687"/>
            <a:ext cx="65527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400" dirty="0"/>
              <a:t>A </a:t>
            </a:r>
            <a:r>
              <a:rPr lang="hu-HU" sz="4400" i="1" dirty="0" err="1"/>
              <a:t>pijjut</a:t>
            </a:r>
            <a:r>
              <a:rPr lang="hu-HU" sz="4400" dirty="0" err="1"/>
              <a:t>ok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322398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hu-HU" sz="4900" dirty="0"/>
              <a:t>A </a:t>
            </a:r>
            <a:r>
              <a:rPr lang="hu-HU" sz="4900" i="1" dirty="0" err="1"/>
              <a:t>pijjut</a:t>
            </a:r>
            <a:r>
              <a:rPr lang="hu-HU" sz="4900" dirty="0" err="1"/>
              <a:t>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hu-HU" b="1" dirty="0" smtClean="0"/>
              <a:t>Típusai:</a:t>
            </a:r>
            <a:r>
              <a:rPr lang="hu-HU" dirty="0" smtClean="0"/>
              <a:t> </a:t>
            </a:r>
            <a:r>
              <a:rPr lang="hu-HU" i="1" dirty="0" err="1" smtClean="0"/>
              <a:t>avóda</a:t>
            </a:r>
            <a:r>
              <a:rPr lang="hu-HU" dirty="0" smtClean="0"/>
              <a:t>, </a:t>
            </a:r>
            <a:r>
              <a:rPr lang="hu-HU" i="1" dirty="0" err="1" smtClean="0"/>
              <a:t>keróva</a:t>
            </a:r>
            <a:r>
              <a:rPr lang="hu-HU" i="1" dirty="0" smtClean="0"/>
              <a:t>/</a:t>
            </a:r>
            <a:r>
              <a:rPr lang="hu-HU" i="1" dirty="0" err="1" smtClean="0"/>
              <a:t>kedushta</a:t>
            </a:r>
            <a:r>
              <a:rPr lang="hu-HU" dirty="0" smtClean="0"/>
              <a:t>, </a:t>
            </a:r>
            <a:r>
              <a:rPr lang="hu-HU" i="1" dirty="0" err="1" smtClean="0"/>
              <a:t>pizmón</a:t>
            </a:r>
            <a:r>
              <a:rPr lang="hu-HU" dirty="0" smtClean="0"/>
              <a:t>, </a:t>
            </a:r>
            <a:r>
              <a:rPr lang="hu-HU" i="1" dirty="0" smtClean="0"/>
              <a:t>ma’</a:t>
            </a:r>
            <a:r>
              <a:rPr lang="hu-HU" i="1" dirty="0" err="1" smtClean="0"/>
              <a:t>aravím</a:t>
            </a:r>
            <a:r>
              <a:rPr lang="hu-HU" dirty="0" smtClean="0"/>
              <a:t>, </a:t>
            </a:r>
            <a:r>
              <a:rPr lang="hu-HU" i="1" dirty="0" err="1" smtClean="0"/>
              <a:t>ma</a:t>
            </a:r>
            <a:r>
              <a:rPr lang="hu-HU" i="1" dirty="0" smtClean="0"/>
              <a:t>’</a:t>
            </a:r>
            <a:r>
              <a:rPr lang="hu-HU" i="1" dirty="0" err="1" smtClean="0"/>
              <a:t>aravót</a:t>
            </a:r>
            <a:r>
              <a:rPr lang="hu-HU" dirty="0" smtClean="0"/>
              <a:t>, </a:t>
            </a:r>
            <a:r>
              <a:rPr lang="hu-HU" i="1" dirty="0" err="1" smtClean="0"/>
              <a:t>jócér</a:t>
            </a:r>
            <a:r>
              <a:rPr lang="hu-HU" dirty="0" smtClean="0"/>
              <a:t>, </a:t>
            </a:r>
            <a:r>
              <a:rPr lang="hu-HU" i="1" dirty="0" err="1" smtClean="0"/>
              <a:t>azharót</a:t>
            </a:r>
            <a:r>
              <a:rPr lang="hu-HU" dirty="0" smtClean="0"/>
              <a:t> stb.</a:t>
            </a:r>
          </a:p>
          <a:p>
            <a:endParaRPr lang="hu-HU" dirty="0" smtClean="0"/>
          </a:p>
          <a:p>
            <a:r>
              <a:rPr lang="hu-HU" b="1" dirty="0" smtClean="0"/>
              <a:t>Státuszában bekövetkezett változás: </a:t>
            </a:r>
            <a:r>
              <a:rPr lang="hu-HU" dirty="0" smtClean="0"/>
              <a:t>az 1. imakönyv megszerkesztésével – </a:t>
            </a:r>
          </a:p>
          <a:p>
            <a:r>
              <a:rPr lang="hu-HU" sz="3600" dirty="0" err="1" smtClean="0"/>
              <a:t>Amram</a:t>
            </a:r>
            <a:r>
              <a:rPr lang="hu-HU" sz="3600" dirty="0" smtClean="0"/>
              <a:t> </a:t>
            </a:r>
            <a:r>
              <a:rPr lang="hu-HU" sz="3600" dirty="0" err="1" smtClean="0"/>
              <a:t>Gaón</a:t>
            </a:r>
            <a:r>
              <a:rPr lang="hu-HU" dirty="0" smtClean="0"/>
              <a:t>, 9. sz. Babilónia</a:t>
            </a:r>
            <a:r>
              <a:rPr lang="hu-HU" b="1" dirty="0" smtClean="0"/>
              <a:t> </a:t>
            </a:r>
          </a:p>
          <a:p>
            <a:endParaRPr lang="hu-HU" b="1" dirty="0"/>
          </a:p>
          <a:p>
            <a:r>
              <a:rPr lang="hu-HU" b="1" dirty="0" smtClean="0"/>
              <a:t>Továbbélése: </a:t>
            </a:r>
            <a:r>
              <a:rPr lang="hu-HU" sz="3600" dirty="0" err="1" smtClean="0"/>
              <a:t>Szaadja</a:t>
            </a:r>
            <a:r>
              <a:rPr lang="hu-HU" sz="3600" dirty="0" smtClean="0"/>
              <a:t> </a:t>
            </a:r>
            <a:r>
              <a:rPr lang="hu-HU" sz="3600" dirty="0" err="1" smtClean="0"/>
              <a:t>Gaón</a:t>
            </a:r>
            <a:r>
              <a:rPr lang="hu-HU" dirty="0" err="1" smtClean="0"/>
              <a:t>tól</a:t>
            </a:r>
            <a:r>
              <a:rPr lang="hu-HU" dirty="0" smtClean="0"/>
              <a:t> (9-10. sz.) kezdődően újra virágzik, főként a 16. századig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113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i="1" dirty="0" err="1"/>
              <a:t>pijjut</a:t>
            </a:r>
            <a:r>
              <a:rPr lang="hu-HU" dirty="0" err="1"/>
              <a:t>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hu-HU" b="1" dirty="0" smtClean="0"/>
              <a:t>Nyelvi jellemzői:</a:t>
            </a:r>
          </a:p>
          <a:p>
            <a:pPr lvl="1"/>
            <a:r>
              <a:rPr lang="hu-HU" dirty="0" smtClean="0"/>
              <a:t>BH </a:t>
            </a:r>
            <a:r>
              <a:rPr lang="hu-HU" dirty="0" smtClean="0"/>
              <a:t>+ RH + (egyéni) újítások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i="1" dirty="0" smtClean="0"/>
              <a:t>BH: </a:t>
            </a:r>
            <a:r>
              <a:rPr lang="hu-HU" i="1" dirty="0" smtClean="0">
                <a:sym typeface="Symbol"/>
              </a:rPr>
              <a:t> </a:t>
            </a:r>
            <a:r>
              <a:rPr lang="hu-HU" dirty="0" smtClean="0"/>
              <a:t>archaikus korszak: archaikus végződések, </a:t>
            </a:r>
            <a:r>
              <a:rPr lang="hu-HU" dirty="0" smtClean="0">
                <a:sym typeface="Symbol"/>
              </a:rPr>
              <a:t> </a:t>
            </a:r>
            <a:r>
              <a:rPr lang="hu-HU" dirty="0" err="1" smtClean="0"/>
              <a:t>kl</a:t>
            </a:r>
            <a:r>
              <a:rPr lang="hu-HU" dirty="0" smtClean="0"/>
              <a:t>. korszak: igetörzsek, igei formák,  </a:t>
            </a:r>
            <a:r>
              <a:rPr lang="hu-HU" i="1" dirty="0" err="1" smtClean="0"/>
              <a:t>waw</a:t>
            </a:r>
            <a:r>
              <a:rPr lang="hu-HU" i="1" dirty="0" smtClean="0"/>
              <a:t> </a:t>
            </a:r>
            <a:r>
              <a:rPr lang="hu-HU" i="1" dirty="0" err="1" smtClean="0"/>
              <a:t>consec</a:t>
            </a:r>
            <a:r>
              <a:rPr lang="hu-HU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i="1" dirty="0" smtClean="0"/>
              <a:t>RH:</a:t>
            </a:r>
            <a:r>
              <a:rPr lang="hu-HU" dirty="0" smtClean="0"/>
              <a:t> gyenge igék fúziója, </a:t>
            </a:r>
            <a:r>
              <a:rPr lang="hu-HU" dirty="0" err="1" smtClean="0"/>
              <a:t>nitpa</a:t>
            </a:r>
            <a:r>
              <a:rPr lang="hu-HU" dirty="0" smtClean="0"/>
              <a:t>’</a:t>
            </a:r>
            <a:r>
              <a:rPr lang="hu-HU" dirty="0" err="1" smtClean="0"/>
              <a:t>al</a:t>
            </a:r>
            <a:r>
              <a:rPr lang="hu-HU" dirty="0" smtClean="0"/>
              <a:t>, összetett igeidő, segédigés jövő, </a:t>
            </a:r>
            <a:r>
              <a:rPr lang="hu-HU" i="1" dirty="0" err="1" smtClean="0"/>
              <a:t>mem-nun</a:t>
            </a:r>
            <a:r>
              <a:rPr lang="hu-HU" dirty="0" smtClean="0"/>
              <a:t>, </a:t>
            </a:r>
            <a:r>
              <a:rPr lang="hu-HU" i="1" dirty="0" err="1" smtClean="0"/>
              <a:t>szin-szameh</a:t>
            </a:r>
            <a:r>
              <a:rPr lang="hu-HU" i="1" dirty="0" smtClean="0"/>
              <a:t> </a:t>
            </a:r>
            <a:r>
              <a:rPr lang="hu-HU" dirty="0" smtClean="0"/>
              <a:t>keveredés, </a:t>
            </a:r>
            <a:r>
              <a:rPr lang="hu-HU" dirty="0" err="1" smtClean="0"/>
              <a:t>laringálisok-faringálisok</a:t>
            </a:r>
            <a:r>
              <a:rPr lang="hu-HU" dirty="0" smtClean="0"/>
              <a:t> felcserélése, </a:t>
            </a:r>
            <a:r>
              <a:rPr lang="hu-HU" dirty="0" err="1" smtClean="0"/>
              <a:t>pauzális</a:t>
            </a:r>
            <a:r>
              <a:rPr lang="hu-HU" dirty="0" smtClean="0"/>
              <a:t> formák használata kontextuális formáknál</a:t>
            </a:r>
            <a:endParaRPr lang="hu-HU" i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1187624" y="6126163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(BH: bibliai héber, azon belül van archaikus BH, klasszikus BH és kései BH. RH: rabbinikus/</a:t>
            </a:r>
            <a:r>
              <a:rPr lang="hu-HU" dirty="0" err="1" smtClean="0"/>
              <a:t>misnai</a:t>
            </a:r>
            <a:r>
              <a:rPr lang="hu-HU" dirty="0" smtClean="0"/>
              <a:t> héber – szerk.)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96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i="1" dirty="0" err="1"/>
              <a:t>pijjut</a:t>
            </a:r>
            <a:r>
              <a:rPr lang="hu-HU" dirty="0" err="1"/>
              <a:t>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>
            <a:normAutofit lnSpcReduction="10000"/>
          </a:bodyPr>
          <a:lstStyle/>
          <a:p>
            <a:r>
              <a:rPr lang="hu-HU" b="1" dirty="0"/>
              <a:t>Nyelvi jellemzői:</a:t>
            </a:r>
          </a:p>
          <a:p>
            <a:pPr lvl="1"/>
            <a:r>
              <a:rPr lang="hu-HU" dirty="0"/>
              <a:t>BH + RH + (egyéni) újítások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i="1" dirty="0" smtClean="0"/>
              <a:t>Újítások (a klasszikustól kezdődően)</a:t>
            </a:r>
            <a:r>
              <a:rPr lang="hu-HU" dirty="0" smtClean="0"/>
              <a:t>: </a:t>
            </a:r>
            <a:r>
              <a:rPr lang="hu-HU" dirty="0" err="1" smtClean="0"/>
              <a:t>HB-beli</a:t>
            </a:r>
            <a:r>
              <a:rPr lang="hu-HU" dirty="0" smtClean="0"/>
              <a:t> hapaxok „újraélesztése”, </a:t>
            </a:r>
            <a:r>
              <a:rPr lang="hu-HU" dirty="0" err="1" smtClean="0"/>
              <a:t>szegoláta-képzés</a:t>
            </a:r>
            <a:r>
              <a:rPr lang="hu-HU" dirty="0" smtClean="0"/>
              <a:t>, bizonyos igetörzsi morfémaképletek produktivitása, </a:t>
            </a:r>
            <a:r>
              <a:rPr lang="hu-HU" dirty="0" err="1" smtClean="0"/>
              <a:t>denominatív</a:t>
            </a:r>
            <a:r>
              <a:rPr lang="hu-HU" dirty="0" smtClean="0"/>
              <a:t> képzés (</a:t>
            </a:r>
            <a:r>
              <a:rPr lang="hu-HU" dirty="0" err="1" smtClean="0"/>
              <a:t>szegolátákból</a:t>
            </a:r>
            <a:r>
              <a:rPr lang="hu-HU" dirty="0" smtClean="0"/>
              <a:t> igék, főnevekből igék), gyenge igék ragozása </a:t>
            </a:r>
            <a:r>
              <a:rPr lang="hu-HU" i="1" dirty="0" err="1" smtClean="0"/>
              <a:t>ayin-waw</a:t>
            </a:r>
            <a:r>
              <a:rPr lang="hu-HU" dirty="0" err="1" smtClean="0"/>
              <a:t>-ként</a:t>
            </a:r>
            <a:r>
              <a:rPr lang="hu-HU" dirty="0" smtClean="0"/>
              <a:t>, ragozott igealakok prepozícióval való ellátása, idegen szavak jelentésének átvitele hasonló hangalakú </a:t>
            </a:r>
            <a:r>
              <a:rPr lang="hu-HU" dirty="0"/>
              <a:t>héber </a:t>
            </a:r>
            <a:r>
              <a:rPr lang="hu-HU" dirty="0" smtClean="0"/>
              <a:t>szavakra, szóalakok lerövidítése, </a:t>
            </a:r>
            <a:r>
              <a:rPr lang="hu-HU" dirty="0" err="1" smtClean="0"/>
              <a:t>inkongruenciák</a:t>
            </a:r>
            <a:r>
              <a:rPr lang="hu-HU" dirty="0" smtClean="0"/>
              <a:t> stb.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296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i="1" dirty="0" err="1"/>
              <a:t>pijjut</a:t>
            </a:r>
            <a:r>
              <a:rPr lang="hu-HU" dirty="0" err="1"/>
              <a:t>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968552"/>
          </a:xfrm>
        </p:spPr>
        <p:txBody>
          <a:bodyPr>
            <a:normAutofit lnSpcReduction="10000"/>
          </a:bodyPr>
          <a:lstStyle/>
          <a:p>
            <a:r>
              <a:rPr lang="hu-HU" b="1" dirty="0"/>
              <a:t>Nyelvi </a:t>
            </a:r>
            <a:r>
              <a:rPr lang="hu-HU" b="1" dirty="0" smtClean="0"/>
              <a:t>és stiláris jellemzői</a:t>
            </a:r>
            <a:r>
              <a:rPr lang="hu-HU" b="1" dirty="0"/>
              <a:t>:</a:t>
            </a:r>
          </a:p>
          <a:p>
            <a:pPr lvl="1"/>
            <a:r>
              <a:rPr lang="hu-HU" dirty="0" smtClean="0"/>
              <a:t>forma és tartalom bonyolultsága</a:t>
            </a:r>
          </a:p>
          <a:p>
            <a:pPr lvl="1"/>
            <a:r>
              <a:rPr lang="hu-HU" dirty="0" smtClean="0"/>
              <a:t>stílus tömörsége, nehézkessége</a:t>
            </a:r>
          </a:p>
          <a:p>
            <a:pPr lvl="1"/>
            <a:r>
              <a:rPr lang="hu-HU" dirty="0" smtClean="0"/>
              <a:t>homályos jelentésrétegek,</a:t>
            </a:r>
          </a:p>
          <a:p>
            <a:pPr marL="457200" lvl="1" indent="0">
              <a:buNone/>
            </a:pPr>
            <a:endParaRPr lang="hu-HU" dirty="0"/>
          </a:p>
          <a:p>
            <a:pPr marL="457200" lvl="1" indent="0">
              <a:buNone/>
            </a:pPr>
            <a:r>
              <a:rPr lang="hu-HU" sz="3200" b="1" dirty="0" smtClean="0">
                <a:sym typeface="Symbol"/>
              </a:rPr>
              <a:t> </a:t>
            </a:r>
            <a:r>
              <a:rPr lang="hu-HU" sz="3200" b="1" dirty="0" smtClean="0"/>
              <a:t>a „klasszikus </a:t>
            </a:r>
            <a:r>
              <a:rPr lang="hu-HU" sz="3200" b="1" dirty="0" err="1" smtClean="0"/>
              <a:t>pijjut</a:t>
            </a:r>
            <a:r>
              <a:rPr lang="hu-HU" sz="3200" b="1" dirty="0" smtClean="0"/>
              <a:t>” kritikája: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3200" dirty="0" smtClean="0"/>
              <a:t>Ábrahám </a:t>
            </a:r>
            <a:r>
              <a:rPr lang="hu-HU" sz="3200" dirty="0" err="1"/>
              <a:t>ibn</a:t>
            </a:r>
            <a:r>
              <a:rPr lang="hu-HU" sz="3200" dirty="0"/>
              <a:t> </a:t>
            </a:r>
            <a:r>
              <a:rPr lang="hu-HU" sz="3200" dirty="0" err="1"/>
              <a:t>Ezra</a:t>
            </a:r>
            <a:r>
              <a:rPr lang="hu-HU" sz="3200" dirty="0"/>
              <a:t>, </a:t>
            </a:r>
            <a:r>
              <a:rPr lang="hu-HU" sz="3200" dirty="0" smtClean="0"/>
              <a:t>(12</a:t>
            </a:r>
            <a:r>
              <a:rPr lang="hu-HU" sz="3200" dirty="0"/>
              <a:t>. sz</a:t>
            </a:r>
            <a:r>
              <a:rPr lang="hu-HU" sz="3200" dirty="0" smtClean="0"/>
              <a:t>.)</a:t>
            </a:r>
            <a:r>
              <a:rPr lang="hu-HU" dirty="0" smtClean="0"/>
              <a:t>:</a:t>
            </a:r>
            <a:r>
              <a:rPr lang="hu-HU" sz="3200" b="1" dirty="0" smtClean="0"/>
              <a:t> </a:t>
            </a:r>
            <a:r>
              <a:rPr lang="hu-HU" dirty="0" smtClean="0"/>
              <a:t>parabolák, talányok, homály, </a:t>
            </a:r>
            <a:r>
              <a:rPr lang="hu-HU" i="1" dirty="0" err="1" smtClean="0"/>
              <a:t>dras</a:t>
            </a:r>
            <a:r>
              <a:rPr lang="hu-HU" dirty="0" smtClean="0"/>
              <a:t>, talmudi nyelvezet használata, neologizmusok, utalások, elhallgatások miatti elmarasztalás</a:t>
            </a:r>
          </a:p>
        </p:txBody>
      </p:sp>
    </p:spTree>
    <p:extLst>
      <p:ext uri="{BB962C8B-B14F-4D97-AF65-F5344CB8AC3E}">
        <p14:creationId xmlns:p14="http://schemas.microsoft.com/office/powerpoint/2010/main" val="73091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algn="ctr"/>
            <a:r>
              <a:rPr lang="hu-HU" dirty="0" smtClean="0"/>
              <a:t>III. </a:t>
            </a:r>
            <a:r>
              <a:rPr lang="hu-HU" dirty="0" err="1" smtClean="0"/>
              <a:t>Szaadja</a:t>
            </a:r>
            <a:r>
              <a:rPr lang="hu-HU" dirty="0" smtClean="0"/>
              <a:t> </a:t>
            </a:r>
            <a:r>
              <a:rPr lang="hu-HU" dirty="0" err="1"/>
              <a:t>Gaón</a:t>
            </a:r>
            <a:r>
              <a:rPr lang="hu-HU" dirty="0"/>
              <a:t> (9-10. sz.) munkásságáról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700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err="1" smtClean="0"/>
              <a:t>Szaadja</a:t>
            </a:r>
            <a:r>
              <a:rPr lang="hu-HU" sz="3600" dirty="0" smtClean="0"/>
              <a:t> </a:t>
            </a:r>
            <a:r>
              <a:rPr lang="hu-HU" sz="3600" dirty="0" err="1" smtClean="0"/>
              <a:t>Gaón</a:t>
            </a:r>
            <a:r>
              <a:rPr lang="hu-HU" sz="3600" dirty="0" smtClean="0"/>
              <a:t> mint híd a </a:t>
            </a:r>
            <a:r>
              <a:rPr lang="hu-HU" sz="3600" i="1" dirty="0" err="1" smtClean="0"/>
              <a:t>pajtan</a:t>
            </a:r>
            <a:r>
              <a:rPr lang="hu-HU" sz="3600" dirty="0" err="1" smtClean="0"/>
              <a:t>ok</a:t>
            </a:r>
            <a:r>
              <a:rPr lang="hu-HU" sz="3600" dirty="0" smtClean="0"/>
              <a:t> és a spanyol korszak költői között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84576"/>
          </a:xfrm>
        </p:spPr>
        <p:txBody>
          <a:bodyPr>
            <a:normAutofit fontScale="85000" lnSpcReduction="10000"/>
          </a:bodyPr>
          <a:lstStyle/>
          <a:p>
            <a:r>
              <a:rPr lang="hu-HU" sz="3600" dirty="0" err="1" smtClean="0"/>
              <a:t>Szaadja</a:t>
            </a:r>
            <a:r>
              <a:rPr lang="hu-HU" sz="3600" dirty="0" smtClean="0"/>
              <a:t> </a:t>
            </a:r>
            <a:r>
              <a:rPr lang="hu-HU" sz="3600" dirty="0" err="1" smtClean="0"/>
              <a:t>Gaón</a:t>
            </a:r>
            <a:r>
              <a:rPr lang="hu-HU" dirty="0" smtClean="0"/>
              <a:t>: </a:t>
            </a:r>
            <a:r>
              <a:rPr lang="hu-HU" sz="2800" dirty="0" smtClean="0"/>
              <a:t>882 (Egyiptom)</a:t>
            </a:r>
            <a:r>
              <a:rPr lang="hu-HU" sz="2800" dirty="0" smtClean="0">
                <a:sym typeface="Symbol"/>
              </a:rPr>
              <a:t>942 (Babilónia)</a:t>
            </a:r>
          </a:p>
          <a:p>
            <a:r>
              <a:rPr lang="hu-HU" sz="2800" dirty="0" err="1" smtClean="0">
                <a:sym typeface="Symbol"/>
              </a:rPr>
              <a:t>gaónná</a:t>
            </a:r>
            <a:r>
              <a:rPr lang="hu-HU" sz="2800" dirty="0" smtClean="0">
                <a:sym typeface="Symbol"/>
              </a:rPr>
              <a:t> kinevezve: 928, Szúra</a:t>
            </a:r>
          </a:p>
          <a:p>
            <a:r>
              <a:rPr lang="hu-HU" sz="2800" dirty="0">
                <a:sym typeface="Symbol"/>
              </a:rPr>
              <a:t>f</a:t>
            </a:r>
            <a:r>
              <a:rPr lang="hu-HU" sz="2800" dirty="0" smtClean="0">
                <a:sym typeface="Symbol"/>
              </a:rPr>
              <a:t>ordításai arabra: Tóra, más bibliai könyvek, arab magyarázatokkal kiegészítve, 1. imádságos könyv megszerkesztése egyiptomi zsidóknak, arab összekötő szöveggel</a:t>
            </a:r>
          </a:p>
          <a:p>
            <a:r>
              <a:rPr lang="hu-HU" sz="2800" dirty="0">
                <a:sym typeface="Symbol"/>
              </a:rPr>
              <a:t>p</a:t>
            </a:r>
            <a:r>
              <a:rPr lang="hu-HU" sz="2800" dirty="0" smtClean="0">
                <a:sym typeface="Symbol"/>
              </a:rPr>
              <a:t>rózai munkák (filozófiai, nyelvészeti, </a:t>
            </a:r>
            <a:r>
              <a:rPr lang="hu-HU" sz="2800" dirty="0" err="1" smtClean="0">
                <a:sym typeface="Symbol"/>
              </a:rPr>
              <a:t>halákhikus</a:t>
            </a:r>
            <a:r>
              <a:rPr lang="hu-HU" sz="2800" dirty="0" smtClean="0">
                <a:sym typeface="Symbol"/>
              </a:rPr>
              <a:t>, </a:t>
            </a:r>
            <a:r>
              <a:rPr lang="hu-HU" sz="2800" dirty="0" err="1" smtClean="0">
                <a:sym typeface="Symbol"/>
              </a:rPr>
              <a:t>polémikus</a:t>
            </a:r>
            <a:r>
              <a:rPr lang="hu-HU" sz="2800" dirty="0" smtClean="0">
                <a:sym typeface="Symbol"/>
              </a:rPr>
              <a:t>), domináns nyelv: arab (</a:t>
            </a:r>
            <a:r>
              <a:rPr lang="hu-HU" sz="2800" dirty="0" err="1" smtClean="0">
                <a:sym typeface="Symbol"/>
              </a:rPr>
              <a:t>judeo-arab</a:t>
            </a:r>
            <a:r>
              <a:rPr lang="hu-HU" sz="2800" dirty="0" smtClean="0">
                <a:sym typeface="Symbol"/>
              </a:rPr>
              <a:t>)</a:t>
            </a:r>
          </a:p>
          <a:p>
            <a:r>
              <a:rPr lang="hu-HU" sz="2800" dirty="0" smtClean="0">
                <a:sym typeface="Symbol"/>
              </a:rPr>
              <a:t>költészet: héber nyelven, főként vallásos, de néhol „világi” motívumok, arab nyelvi hatás </a:t>
            </a:r>
          </a:p>
          <a:p>
            <a:r>
              <a:rPr lang="hu-HU" sz="2800" i="1" dirty="0" err="1" smtClean="0">
                <a:sym typeface="Symbol"/>
              </a:rPr>
              <a:t>Agrón</a:t>
            </a:r>
            <a:r>
              <a:rPr lang="hu-HU" sz="2800" i="1" dirty="0" smtClean="0">
                <a:sym typeface="Symbol"/>
              </a:rPr>
              <a:t> (</a:t>
            </a:r>
            <a:r>
              <a:rPr lang="hu-HU" sz="2800" i="1" dirty="0" err="1" smtClean="0">
                <a:sym typeface="Symbol"/>
              </a:rPr>
              <a:t>Széfer</a:t>
            </a:r>
            <a:r>
              <a:rPr lang="hu-HU" sz="2800" i="1" dirty="0" smtClean="0">
                <a:sym typeface="Symbol"/>
              </a:rPr>
              <a:t> </a:t>
            </a:r>
            <a:r>
              <a:rPr lang="hu-HU" sz="2800" i="1" dirty="0" err="1" smtClean="0">
                <a:sym typeface="Symbol"/>
              </a:rPr>
              <a:t>ha-Agrón</a:t>
            </a:r>
            <a:r>
              <a:rPr lang="hu-HU" sz="2800" i="1" dirty="0" smtClean="0">
                <a:sym typeface="Symbol"/>
              </a:rPr>
              <a:t>)</a:t>
            </a:r>
            <a:r>
              <a:rPr lang="hu-HU" sz="2800" dirty="0" smtClean="0">
                <a:sym typeface="Symbol"/>
              </a:rPr>
              <a:t>: héber szótár, rímelő szólistával!; </a:t>
            </a:r>
            <a:r>
              <a:rPr lang="hu-HU" sz="2800" dirty="0" smtClean="0">
                <a:sym typeface="Symbol"/>
              </a:rPr>
              <a:t>1</a:t>
            </a:r>
            <a:r>
              <a:rPr lang="hu-HU" sz="2800" dirty="0" smtClean="0">
                <a:sym typeface="Symbol"/>
              </a:rPr>
              <a:t>. „kiadás” </a:t>
            </a:r>
            <a:r>
              <a:rPr lang="hu-HU" sz="2800" dirty="0">
                <a:sym typeface="Symbol"/>
              </a:rPr>
              <a:t>(</a:t>
            </a:r>
            <a:r>
              <a:rPr lang="hu-HU" sz="2800" dirty="0" smtClean="0">
                <a:sym typeface="Symbol"/>
              </a:rPr>
              <a:t>903) héber, bevezetője: héberül, nyelvtan, 2. kiadás: arab fordítás, arab bevezető: stilisztikai útmutató (poétika): a </a:t>
            </a:r>
            <a:r>
              <a:rPr lang="hu-HU" sz="2800" dirty="0">
                <a:sym typeface="Symbol"/>
              </a:rPr>
              <a:t>költészet </a:t>
            </a:r>
            <a:r>
              <a:rPr lang="hu-HU" sz="2800" dirty="0" smtClean="0">
                <a:sym typeface="Symbol"/>
              </a:rPr>
              <a:t>„művelése” érdekében  a magas szintű hébertudás sürgetése, stilisztikai tisztaságra  törekvés megfogalmazása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93486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pPr algn="ctr"/>
            <a:r>
              <a:rPr lang="hu-HU" dirty="0" smtClean="0"/>
              <a:t>IV</a:t>
            </a:r>
            <a:r>
              <a:rPr lang="hu-HU" dirty="0"/>
              <a:t>. A spanyol-zsidó aranykor (10-12. sz.) költői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949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előadás vázlata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13387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I. A vonatkozó korszak és földrajzi területek meghatározása, nyelvi kitekintés</a:t>
            </a:r>
          </a:p>
          <a:p>
            <a:r>
              <a:rPr lang="hu-HU" dirty="0" smtClean="0"/>
              <a:t>II. A </a:t>
            </a:r>
            <a:r>
              <a:rPr lang="hu-HU" i="1" dirty="0" err="1" smtClean="0"/>
              <a:t>pijjut</a:t>
            </a:r>
            <a:r>
              <a:rPr lang="hu-HU" dirty="0" err="1" smtClean="0"/>
              <a:t>ok</a:t>
            </a:r>
            <a:r>
              <a:rPr lang="hu-HU" dirty="0" smtClean="0"/>
              <a:t> irodalomtörténeti megközelítésben: előzmények, korszakolás, liturgiai jellemzők, tipologizálás, nyelvi, stiláris, tartalmi sajátosságok</a:t>
            </a:r>
          </a:p>
          <a:p>
            <a:r>
              <a:rPr lang="hu-HU" dirty="0" smtClean="0"/>
              <a:t>III. </a:t>
            </a:r>
            <a:r>
              <a:rPr lang="hu-HU" dirty="0" err="1" smtClean="0"/>
              <a:t>Szaadja</a:t>
            </a:r>
            <a:r>
              <a:rPr lang="hu-HU" dirty="0" smtClean="0"/>
              <a:t> </a:t>
            </a:r>
            <a:r>
              <a:rPr lang="hu-HU" dirty="0" err="1" smtClean="0"/>
              <a:t>Gaón</a:t>
            </a:r>
            <a:r>
              <a:rPr lang="hu-HU" dirty="0" smtClean="0"/>
              <a:t> (9-10. sz.) munkásságáról</a:t>
            </a:r>
          </a:p>
          <a:p>
            <a:r>
              <a:rPr lang="hu-HU" dirty="0" smtClean="0"/>
              <a:t>IV. A spanyol-zsidó aranykor </a:t>
            </a:r>
            <a:r>
              <a:rPr lang="hu-HU" dirty="0"/>
              <a:t>(10-12. sz</a:t>
            </a:r>
            <a:r>
              <a:rPr lang="hu-HU" dirty="0" smtClean="0"/>
              <a:t>.) költői</a:t>
            </a:r>
          </a:p>
          <a:p>
            <a:r>
              <a:rPr lang="hu-HU" dirty="0" smtClean="0"/>
              <a:t>V. Újabb </a:t>
            </a:r>
            <a:r>
              <a:rPr lang="hu-HU" dirty="0"/>
              <a:t>idegen versformák hatása a héber világi költészetre </a:t>
            </a:r>
            <a:r>
              <a:rPr lang="hu-HU" dirty="0">
                <a:sym typeface="Symbol"/>
              </a:rPr>
              <a:t> az itáliai középkor és reneszánsz 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8361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hu-HU" dirty="0"/>
              <a:t>A spanyol-zsidó aranykor költői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6192688"/>
          </a:xfrm>
        </p:spPr>
        <p:txBody>
          <a:bodyPr>
            <a:normAutofit fontScale="70000" lnSpcReduction="20000"/>
          </a:bodyPr>
          <a:lstStyle/>
          <a:p>
            <a:r>
              <a:rPr lang="hu-HU" sz="3800" dirty="0" smtClean="0"/>
              <a:t>Ibériai-fsz., Andalúzia, iszlám </a:t>
            </a:r>
            <a:r>
              <a:rPr lang="hu-HU" sz="3800" dirty="0"/>
              <a:t>periódus: 950</a:t>
            </a:r>
            <a:r>
              <a:rPr lang="hu-HU" sz="3800" dirty="0">
                <a:sym typeface="Symbol"/>
              </a:rPr>
              <a:t></a:t>
            </a:r>
            <a:r>
              <a:rPr lang="hu-HU" sz="3800" dirty="0" smtClean="0">
                <a:sym typeface="Symbol"/>
              </a:rPr>
              <a:t>1150</a:t>
            </a:r>
          </a:p>
          <a:p>
            <a:endParaRPr lang="hu-HU" dirty="0">
              <a:sym typeface="Symbol"/>
            </a:endParaRPr>
          </a:p>
          <a:p>
            <a:r>
              <a:rPr lang="hu-HU" sz="3400" dirty="0" smtClean="0">
                <a:sym typeface="Symbol"/>
              </a:rPr>
              <a:t>zsidó többnyelvű udvari költők: muszlim uralkodó udvaroncainak, zsidó főurak udvarában, világi tudósok, támogatott szabadfoglalkozásúak, „polihisztorok”</a:t>
            </a:r>
          </a:p>
          <a:p>
            <a:endParaRPr lang="hu-HU" sz="3400" dirty="0" smtClean="0">
              <a:sym typeface="Symbol"/>
            </a:endParaRPr>
          </a:p>
          <a:p>
            <a:r>
              <a:rPr lang="hu-HU" sz="3400" dirty="0">
                <a:sym typeface="Symbol"/>
              </a:rPr>
              <a:t>a</a:t>
            </a:r>
            <a:r>
              <a:rPr lang="hu-HU" sz="3400" dirty="0" smtClean="0">
                <a:sym typeface="Symbol"/>
              </a:rPr>
              <a:t>rab hatás a tudományos munkásságukban: </a:t>
            </a:r>
            <a:r>
              <a:rPr lang="hu-HU" sz="3400" dirty="0" err="1" smtClean="0">
                <a:sym typeface="Symbol"/>
              </a:rPr>
              <a:t>kül</a:t>
            </a:r>
            <a:r>
              <a:rPr lang="hu-HU" sz="3400" dirty="0" smtClean="0">
                <a:sym typeface="Symbol"/>
              </a:rPr>
              <a:t>. arab műfajok átültetése</a:t>
            </a:r>
          </a:p>
          <a:p>
            <a:pPr marL="0" indent="0">
              <a:buNone/>
            </a:pPr>
            <a:endParaRPr lang="hu-HU" sz="3400" dirty="0" smtClean="0">
              <a:sym typeface="Symbol"/>
            </a:endParaRPr>
          </a:p>
          <a:p>
            <a:r>
              <a:rPr lang="hu-HU" sz="3400" dirty="0" smtClean="0">
                <a:sym typeface="Symbol"/>
              </a:rPr>
              <a:t>arab hatás a költészetükben: formai-tartalmi eszközök meghonosítása: bordalok, dicshimnuszok, lamentációk, szerelmi dalok; arab versformák és verselés</a:t>
            </a:r>
          </a:p>
          <a:p>
            <a:pPr marL="0" indent="0">
              <a:buNone/>
            </a:pPr>
            <a:endParaRPr lang="hu-HU" sz="3400" dirty="0" smtClean="0">
              <a:sym typeface="Symbol"/>
            </a:endParaRPr>
          </a:p>
          <a:p>
            <a:r>
              <a:rPr lang="hu-HU" sz="3400" dirty="0" smtClean="0">
                <a:sym typeface="Symbol"/>
              </a:rPr>
              <a:t>próza: „önfordítások”, a fordításirodalom megszületése, </a:t>
            </a:r>
            <a:r>
              <a:rPr lang="hu-HU" sz="3400" dirty="0" err="1" smtClean="0">
                <a:sym typeface="Symbol"/>
              </a:rPr>
              <a:t>ibn</a:t>
            </a:r>
            <a:r>
              <a:rPr lang="hu-HU" sz="3400" dirty="0" smtClean="0">
                <a:sym typeface="Symbol"/>
              </a:rPr>
              <a:t> </a:t>
            </a:r>
            <a:r>
              <a:rPr lang="hu-HU" sz="3400" dirty="0" err="1" smtClean="0">
                <a:sym typeface="Symbol"/>
              </a:rPr>
              <a:t>Tibbon</a:t>
            </a:r>
            <a:r>
              <a:rPr lang="hu-HU" sz="3400" dirty="0" smtClean="0">
                <a:sym typeface="Symbol"/>
              </a:rPr>
              <a:t> dinasztia, 12-13. sz.</a:t>
            </a:r>
            <a:endParaRPr lang="hu-HU" sz="3400" dirty="0"/>
          </a:p>
          <a:p>
            <a:pPr marL="0" indent="0">
              <a:buNone/>
            </a:pPr>
            <a:endParaRPr lang="hu-HU" sz="3400" dirty="0">
              <a:sym typeface="Symbol"/>
            </a:endParaRPr>
          </a:p>
          <a:p>
            <a:r>
              <a:rPr lang="hu-HU" sz="3400" dirty="0" smtClean="0">
                <a:sym typeface="Symbol"/>
              </a:rPr>
              <a:t>költészet: héber a választott költői nyelv, a mindennapokban nem elsődlegesen használatos</a:t>
            </a:r>
            <a:endParaRPr lang="hu-HU" sz="3400" dirty="0"/>
          </a:p>
        </p:txBody>
      </p:sp>
    </p:spTree>
    <p:extLst>
      <p:ext uri="{BB962C8B-B14F-4D97-AF65-F5344CB8AC3E}">
        <p14:creationId xmlns:p14="http://schemas.microsoft.com/office/powerpoint/2010/main" val="23259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spanyol-zsidó aranykor költői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472608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hu-HU" sz="3600" dirty="0" err="1" smtClean="0">
                <a:sym typeface="Symbol"/>
              </a:rPr>
              <a:t>Dunas</a:t>
            </a:r>
            <a:r>
              <a:rPr lang="hu-HU" sz="3600" dirty="0" smtClean="0">
                <a:sym typeface="Symbol"/>
              </a:rPr>
              <a:t> </a:t>
            </a:r>
            <a:r>
              <a:rPr lang="hu-HU" sz="3600" dirty="0" err="1" smtClean="0">
                <a:sym typeface="Symbol"/>
              </a:rPr>
              <a:t>ben</a:t>
            </a:r>
            <a:r>
              <a:rPr lang="hu-HU" sz="3600" dirty="0" smtClean="0">
                <a:sym typeface="Symbol"/>
              </a:rPr>
              <a:t> </a:t>
            </a:r>
            <a:r>
              <a:rPr lang="hu-HU" sz="3600" dirty="0" err="1" smtClean="0">
                <a:sym typeface="Symbol"/>
              </a:rPr>
              <a:t>Labrat</a:t>
            </a:r>
            <a:r>
              <a:rPr lang="hu-HU" sz="3600" dirty="0" smtClean="0">
                <a:sym typeface="Symbol"/>
              </a:rPr>
              <a:t> (10. sz.): </a:t>
            </a:r>
          </a:p>
          <a:p>
            <a:pPr marL="1200150" lvl="3" indent="-342900"/>
            <a:r>
              <a:rPr lang="hu-HU" sz="2800" dirty="0" smtClean="0">
                <a:sym typeface="Symbol"/>
              </a:rPr>
              <a:t>az </a:t>
            </a:r>
            <a:r>
              <a:rPr lang="hu-HU" sz="2800" dirty="0">
                <a:sym typeface="Symbol"/>
              </a:rPr>
              <a:t>andalúziai héber költészet megalapítója, a világi költészet megteremtője  arab időmértékes verselés átültetése, arab költői képek, formák, műfajok </a:t>
            </a:r>
            <a:r>
              <a:rPr lang="hu-HU" sz="2800" dirty="0" smtClean="0">
                <a:sym typeface="Symbol"/>
              </a:rPr>
              <a:t>utánzása</a:t>
            </a:r>
            <a:endParaRPr lang="hu-HU" sz="3600" dirty="0" smtClean="0">
              <a:sym typeface="Symbol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hu-HU" sz="3600" dirty="0" err="1" smtClean="0">
                <a:sym typeface="Symbol"/>
              </a:rPr>
              <a:t>Menahem</a:t>
            </a:r>
            <a:r>
              <a:rPr lang="hu-HU" sz="3600" dirty="0" smtClean="0">
                <a:sym typeface="Symbol"/>
              </a:rPr>
              <a:t> </a:t>
            </a:r>
            <a:r>
              <a:rPr lang="hu-HU" sz="3600" dirty="0" err="1" smtClean="0">
                <a:sym typeface="Symbol"/>
              </a:rPr>
              <a:t>ben</a:t>
            </a:r>
            <a:r>
              <a:rPr lang="hu-HU" sz="3600" dirty="0" smtClean="0">
                <a:sym typeface="Symbol"/>
              </a:rPr>
              <a:t> </a:t>
            </a:r>
            <a:r>
              <a:rPr lang="hu-HU" sz="3600" dirty="0" err="1" smtClean="0">
                <a:sym typeface="Symbol"/>
              </a:rPr>
              <a:t>Szaruq</a:t>
            </a:r>
            <a:r>
              <a:rPr lang="hu-HU" sz="3600" dirty="0" smtClean="0">
                <a:sym typeface="Symbol"/>
              </a:rPr>
              <a:t> (10. sz.):</a:t>
            </a:r>
          </a:p>
          <a:p>
            <a:pPr marL="1200150" lvl="3" indent="-342900"/>
            <a:r>
              <a:rPr lang="hu-HU" sz="2800" dirty="0" smtClean="0">
                <a:sym typeface="Symbol"/>
              </a:rPr>
              <a:t>éles </a:t>
            </a:r>
            <a:r>
              <a:rPr lang="hu-HU" sz="2800" dirty="0">
                <a:sym typeface="Symbol"/>
              </a:rPr>
              <a:t>kritika (</a:t>
            </a:r>
            <a:r>
              <a:rPr lang="hu-HU" sz="2800" i="1" dirty="0" err="1">
                <a:sym typeface="Symbol"/>
              </a:rPr>
              <a:t>Mahberet</a:t>
            </a:r>
            <a:r>
              <a:rPr lang="hu-HU" sz="2800" dirty="0">
                <a:sym typeface="Symbol"/>
              </a:rPr>
              <a:t>): az arab versmérték erőszakot követ el a héber szent </a:t>
            </a:r>
            <a:r>
              <a:rPr lang="hu-HU" sz="2800" dirty="0" smtClean="0">
                <a:sym typeface="Symbol"/>
              </a:rPr>
              <a:t>nyelven!</a:t>
            </a:r>
            <a:endParaRPr lang="hu-HU" sz="3600" dirty="0" smtClean="0">
              <a:sym typeface="Symbol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hu-HU" sz="3600" dirty="0" err="1" smtClean="0">
                <a:sym typeface="Symbol"/>
              </a:rPr>
              <a:t>Jehudi</a:t>
            </a:r>
            <a:r>
              <a:rPr lang="hu-HU" sz="3600" dirty="0" smtClean="0">
                <a:sym typeface="Symbol"/>
              </a:rPr>
              <a:t> </a:t>
            </a:r>
            <a:r>
              <a:rPr lang="hu-HU" sz="3600" dirty="0" err="1" smtClean="0">
                <a:sym typeface="Symbol"/>
              </a:rPr>
              <a:t>ben</a:t>
            </a:r>
            <a:r>
              <a:rPr lang="hu-HU" sz="3600" dirty="0" smtClean="0">
                <a:sym typeface="Symbol"/>
              </a:rPr>
              <a:t> </a:t>
            </a:r>
            <a:r>
              <a:rPr lang="hu-HU" sz="3600" dirty="0" err="1" smtClean="0">
                <a:sym typeface="Symbol"/>
              </a:rPr>
              <a:t>Seset</a:t>
            </a:r>
            <a:r>
              <a:rPr lang="hu-HU" sz="3600" dirty="0" smtClean="0">
                <a:sym typeface="Symbol"/>
              </a:rPr>
              <a:t> (10-11. sz.), </a:t>
            </a:r>
            <a:r>
              <a:rPr lang="hu-HU" sz="3600" dirty="0" err="1" smtClean="0">
                <a:sym typeface="Symbol"/>
              </a:rPr>
              <a:t>Dunas</a:t>
            </a:r>
            <a:r>
              <a:rPr lang="hu-HU" sz="3200" dirty="0" smtClean="0">
                <a:sym typeface="Symbol"/>
              </a:rPr>
              <a:t> </a:t>
            </a:r>
            <a:r>
              <a:rPr lang="hu-HU" dirty="0" smtClean="0">
                <a:sym typeface="Symbol"/>
              </a:rPr>
              <a:t>tanítványának válasza: precedensek a </a:t>
            </a:r>
            <a:r>
              <a:rPr lang="hu-HU" dirty="0" err="1" smtClean="0">
                <a:sym typeface="Symbol"/>
              </a:rPr>
              <a:t>HB-ből</a:t>
            </a:r>
            <a:endParaRPr lang="hu-HU" dirty="0" smtClean="0">
              <a:sym typeface="Symbol"/>
            </a:endParaRPr>
          </a:p>
          <a:p>
            <a:pPr marL="1200150" lvl="3" indent="-342900"/>
            <a:endParaRPr lang="hu-HU" sz="2800" dirty="0" smtClean="0">
              <a:sym typeface="Symbol"/>
            </a:endParaRPr>
          </a:p>
          <a:p>
            <a:endParaRPr lang="hu-HU" dirty="0" smtClean="0">
              <a:sym typeface="Symbol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hu-HU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73335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spanyol-zsidó aranykor költői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hu-HU" sz="3600" dirty="0" smtClean="0"/>
              <a:t>Samuel </a:t>
            </a:r>
            <a:r>
              <a:rPr lang="hu-HU" sz="3600" dirty="0" err="1" smtClean="0"/>
              <a:t>ha-Nagid</a:t>
            </a:r>
            <a:r>
              <a:rPr lang="hu-HU" sz="3600" dirty="0" smtClean="0"/>
              <a:t> </a:t>
            </a:r>
            <a:r>
              <a:rPr lang="hu-HU" sz="3000" dirty="0"/>
              <a:t>„fejedelem” </a:t>
            </a:r>
            <a:r>
              <a:rPr lang="hu-HU" sz="3000" dirty="0" smtClean="0"/>
              <a:t> </a:t>
            </a:r>
            <a:r>
              <a:rPr lang="hu-HU" sz="3600" dirty="0" smtClean="0"/>
              <a:t>(10-11. sz.)</a:t>
            </a:r>
          </a:p>
          <a:p>
            <a:pPr lvl="1"/>
            <a:r>
              <a:rPr lang="hu-HU" sz="2800" dirty="0" smtClean="0"/>
              <a:t>költő és hadvezér</a:t>
            </a:r>
          </a:p>
          <a:p>
            <a:pPr lvl="1"/>
            <a:r>
              <a:rPr lang="hu-HU" sz="2800" dirty="0" smtClean="0"/>
              <a:t>magas diplomáciai tisztség a granadai udvarban</a:t>
            </a:r>
          </a:p>
          <a:p>
            <a:pPr lvl="6"/>
            <a:r>
              <a:rPr lang="hu-HU" sz="2800" dirty="0" smtClean="0"/>
              <a:t>költészet</a:t>
            </a:r>
          </a:p>
          <a:p>
            <a:pPr lvl="3"/>
            <a:r>
              <a:rPr lang="hu-HU" sz="2800" dirty="0"/>
              <a:t>m</a:t>
            </a:r>
            <a:r>
              <a:rPr lang="hu-HU" sz="2800" dirty="0" smtClean="0"/>
              <a:t>int világi költő: az arab költészetből merít</a:t>
            </a:r>
          </a:p>
          <a:p>
            <a:pPr lvl="3"/>
            <a:r>
              <a:rPr lang="hu-HU" sz="2800" dirty="0" smtClean="0"/>
              <a:t>vallásos ciklusai: </a:t>
            </a:r>
            <a:r>
              <a:rPr lang="hu-HU" sz="2800" i="1" dirty="0" smtClean="0"/>
              <a:t>Ben </a:t>
            </a:r>
            <a:r>
              <a:rPr lang="hu-HU" sz="2800" i="1" dirty="0" err="1" smtClean="0"/>
              <a:t>Tehillím</a:t>
            </a:r>
            <a:r>
              <a:rPr lang="hu-HU" sz="2800" i="1" dirty="0" smtClean="0"/>
              <a:t>, </a:t>
            </a:r>
            <a:r>
              <a:rPr lang="hu-HU" sz="2800" i="1" dirty="0" err="1" smtClean="0"/>
              <a:t>Ben</a:t>
            </a:r>
            <a:r>
              <a:rPr lang="hu-HU" sz="2800" i="1" dirty="0" smtClean="0"/>
              <a:t> </a:t>
            </a:r>
            <a:r>
              <a:rPr lang="hu-HU" sz="2800" i="1" dirty="0" err="1" smtClean="0"/>
              <a:t>Mislé</a:t>
            </a:r>
            <a:r>
              <a:rPr lang="hu-HU" sz="2800" i="1" dirty="0" smtClean="0"/>
              <a:t>, </a:t>
            </a:r>
            <a:r>
              <a:rPr lang="hu-HU" sz="2800" i="1" dirty="0" err="1" smtClean="0"/>
              <a:t>Ben</a:t>
            </a:r>
            <a:r>
              <a:rPr lang="hu-HU" sz="2800" i="1" dirty="0" smtClean="0"/>
              <a:t> </a:t>
            </a:r>
            <a:r>
              <a:rPr lang="hu-HU" sz="2800" i="1" dirty="0" err="1" smtClean="0"/>
              <a:t>Qohelet</a:t>
            </a:r>
            <a:endParaRPr lang="hu-HU" sz="2800" i="1" dirty="0" smtClean="0"/>
          </a:p>
          <a:p>
            <a:pPr lvl="6"/>
            <a:r>
              <a:rPr lang="hu-HU" sz="2800" dirty="0" smtClean="0"/>
              <a:t>grammatikai irodalom, </a:t>
            </a:r>
          </a:p>
          <a:p>
            <a:pPr lvl="6"/>
            <a:r>
              <a:rPr lang="hu-HU" sz="2800" dirty="0" smtClean="0"/>
              <a:t>talmudi bevezető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120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spanyol-zsidó aranykor költői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hu-HU" sz="3600" dirty="0" err="1" smtClean="0"/>
              <a:t>Slomo</a:t>
            </a:r>
            <a:r>
              <a:rPr lang="hu-HU" sz="3600" dirty="0" smtClean="0"/>
              <a:t> </a:t>
            </a:r>
            <a:r>
              <a:rPr lang="hu-HU" sz="3600" dirty="0" err="1" smtClean="0"/>
              <a:t>ibn</a:t>
            </a:r>
            <a:r>
              <a:rPr lang="hu-HU" sz="3600" dirty="0" smtClean="0"/>
              <a:t> Gabiról (11. sz.)</a:t>
            </a:r>
          </a:p>
          <a:p>
            <a:pPr lvl="3"/>
            <a:r>
              <a:rPr lang="hu-HU" sz="2800" dirty="0"/>
              <a:t>Samuel </a:t>
            </a:r>
            <a:r>
              <a:rPr lang="hu-HU" sz="2800" dirty="0" err="1" smtClean="0"/>
              <a:t>ha-Nagid</a:t>
            </a:r>
            <a:r>
              <a:rPr lang="hu-HU" sz="2800" dirty="0" smtClean="0"/>
              <a:t> </a:t>
            </a:r>
            <a:r>
              <a:rPr lang="hu-HU" sz="2400" dirty="0" smtClean="0"/>
              <a:t>körének tagja, de összevesznek</a:t>
            </a:r>
          </a:p>
          <a:p>
            <a:pPr lvl="3"/>
            <a:r>
              <a:rPr lang="hu-HU" sz="2400" dirty="0" smtClean="0"/>
              <a:t>világi, vallásos versek: ez utóbbiak helyt kapnak az imakönyvben</a:t>
            </a:r>
          </a:p>
          <a:p>
            <a:pPr lvl="3"/>
            <a:r>
              <a:rPr lang="hu-HU" sz="2400" dirty="0" smtClean="0"/>
              <a:t>bölcseleti imaciklus: </a:t>
            </a:r>
            <a:r>
              <a:rPr lang="hu-HU" sz="2400" i="1" dirty="0" err="1" smtClean="0"/>
              <a:t>Keter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Malkut</a:t>
            </a:r>
            <a:r>
              <a:rPr lang="hu-HU" sz="2400" i="1" dirty="0" smtClean="0"/>
              <a:t> </a:t>
            </a:r>
            <a:r>
              <a:rPr lang="hu-HU" sz="2400" dirty="0" smtClean="0"/>
              <a:t>(</a:t>
            </a:r>
            <a:r>
              <a:rPr lang="hu-HU" sz="2400" i="1" dirty="0" err="1" smtClean="0"/>
              <a:t>Kol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Nidré</a:t>
            </a:r>
            <a:r>
              <a:rPr lang="hu-HU" sz="2400" dirty="0" err="1" smtClean="0"/>
              <a:t>-est</a:t>
            </a:r>
            <a:r>
              <a:rPr lang="hu-HU" sz="2400" dirty="0" smtClean="0"/>
              <a:t> magánolvasmánya)</a:t>
            </a:r>
          </a:p>
          <a:p>
            <a:pPr lvl="3"/>
            <a:r>
              <a:rPr lang="hu-HU" sz="2400" dirty="0" smtClean="0"/>
              <a:t>allegorikus bibliamagyarázatok</a:t>
            </a:r>
          </a:p>
          <a:p>
            <a:pPr lvl="3"/>
            <a:r>
              <a:rPr lang="hu-HU" sz="2400" i="1" dirty="0" err="1" smtClean="0"/>
              <a:t>Meqór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hajjím</a:t>
            </a:r>
            <a:r>
              <a:rPr lang="hu-HU" sz="2400" i="1" dirty="0" smtClean="0"/>
              <a:t> </a:t>
            </a:r>
            <a:r>
              <a:rPr lang="hu-HU" sz="2400" dirty="0"/>
              <a:t>filozófiai </a:t>
            </a:r>
            <a:r>
              <a:rPr lang="hu-HU" sz="2400" dirty="0" smtClean="0"/>
              <a:t>mű (mint </a:t>
            </a:r>
            <a:r>
              <a:rPr lang="hu-HU" sz="2400" i="1" dirty="0" err="1" smtClean="0"/>
              <a:t>Fons</a:t>
            </a:r>
            <a:r>
              <a:rPr lang="hu-HU" sz="2400" i="1" dirty="0" smtClean="0"/>
              <a:t> Vitae </a:t>
            </a:r>
            <a:r>
              <a:rPr lang="hu-HU" sz="2400" dirty="0" smtClean="0"/>
              <a:t>keresztény szerzőtől származónak hitt a 19. századig) </a:t>
            </a:r>
          </a:p>
          <a:p>
            <a:pPr lvl="3"/>
            <a:r>
              <a:rPr lang="hu-HU" sz="2400" dirty="0" smtClean="0"/>
              <a:t>„szenvedélyes, </a:t>
            </a:r>
            <a:r>
              <a:rPr lang="hu-HU" sz="2400" dirty="0" err="1" smtClean="0"/>
              <a:t>befelénéző</a:t>
            </a:r>
            <a:r>
              <a:rPr lang="hu-HU" sz="2400" dirty="0" smtClean="0"/>
              <a:t>, önelemző, filozofikus alkat”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8069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spanyol-zsidó aranykor költői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600" dirty="0" err="1" smtClean="0"/>
              <a:t>Mose</a:t>
            </a:r>
            <a:r>
              <a:rPr lang="hu-HU" sz="3600" dirty="0" smtClean="0"/>
              <a:t> </a:t>
            </a:r>
            <a:r>
              <a:rPr lang="hu-HU" sz="3600" dirty="0" err="1" smtClean="0"/>
              <a:t>ibn</a:t>
            </a:r>
            <a:r>
              <a:rPr lang="hu-HU" sz="3600" dirty="0" smtClean="0"/>
              <a:t> </a:t>
            </a:r>
            <a:r>
              <a:rPr lang="hu-HU" sz="3600" dirty="0" err="1" smtClean="0"/>
              <a:t>Ezra</a:t>
            </a:r>
            <a:r>
              <a:rPr lang="hu-HU" sz="3600" dirty="0" smtClean="0"/>
              <a:t> </a:t>
            </a:r>
            <a:r>
              <a:rPr lang="hu-HU" dirty="0" smtClean="0"/>
              <a:t>(11.-12. </a:t>
            </a:r>
            <a:r>
              <a:rPr lang="hu-HU" dirty="0"/>
              <a:t>sz.)</a:t>
            </a:r>
          </a:p>
          <a:p>
            <a:pPr lvl="3"/>
            <a:r>
              <a:rPr lang="hu-HU" sz="2800" dirty="0" smtClean="0"/>
              <a:t>granadai </a:t>
            </a:r>
            <a:r>
              <a:rPr lang="hu-HU" sz="3200" dirty="0" err="1" smtClean="0"/>
              <a:t>ibn</a:t>
            </a:r>
            <a:r>
              <a:rPr lang="hu-HU" sz="3200" dirty="0" smtClean="0"/>
              <a:t> </a:t>
            </a:r>
            <a:r>
              <a:rPr lang="hu-HU" sz="3200" dirty="0" err="1" smtClean="0"/>
              <a:t>Ezra</a:t>
            </a:r>
            <a:r>
              <a:rPr lang="hu-HU" sz="2800" dirty="0" err="1"/>
              <a:t>-</a:t>
            </a:r>
            <a:r>
              <a:rPr lang="hu-HU" sz="2800" dirty="0" err="1" smtClean="0"/>
              <a:t>család</a:t>
            </a:r>
            <a:r>
              <a:rPr lang="hu-HU" sz="2800" dirty="0" smtClean="0"/>
              <a:t> sarja</a:t>
            </a:r>
          </a:p>
          <a:p>
            <a:pPr lvl="3"/>
            <a:r>
              <a:rPr lang="hu-HU" sz="2800" dirty="0" smtClean="0"/>
              <a:t>költő, filozófus, nyelvész</a:t>
            </a:r>
          </a:p>
          <a:p>
            <a:pPr lvl="3"/>
            <a:r>
              <a:rPr lang="hu-HU" sz="2800" dirty="0" smtClean="0"/>
              <a:t>reménytelen szerelem unokahúga iránt</a:t>
            </a:r>
          </a:p>
          <a:p>
            <a:pPr lvl="3"/>
            <a:r>
              <a:rPr lang="hu-HU" sz="2800" dirty="0"/>
              <a:t>v</a:t>
            </a:r>
            <a:r>
              <a:rPr lang="hu-HU" sz="2800" dirty="0" smtClean="0"/>
              <a:t>ilági (pl. szerelmi) és vallásos költemények (</a:t>
            </a:r>
            <a:r>
              <a:rPr lang="hu-HU" sz="2800" i="1" dirty="0" err="1" smtClean="0"/>
              <a:t>szelihák</a:t>
            </a:r>
            <a:r>
              <a:rPr lang="hu-HU" sz="2800" dirty="0" smtClean="0"/>
              <a:t>)</a:t>
            </a:r>
          </a:p>
          <a:p>
            <a:pPr lvl="3"/>
            <a:r>
              <a:rPr lang="hu-HU" sz="2800" dirty="0"/>
              <a:t>k</a:t>
            </a:r>
            <a:r>
              <a:rPr lang="hu-HU" sz="2800" dirty="0" smtClean="0"/>
              <a:t>öltőtársakkal személyes jó kapcsolat, pl. </a:t>
            </a:r>
            <a:r>
              <a:rPr lang="hu-HU" sz="3200" dirty="0" smtClean="0"/>
              <a:t>Jehuda ha-Lévivel </a:t>
            </a:r>
            <a:r>
              <a:rPr lang="hu-HU" sz="2800" dirty="0" smtClean="0"/>
              <a:t>is</a:t>
            </a:r>
            <a:endParaRPr lang="hu-HU" sz="3200" dirty="0" smtClean="0"/>
          </a:p>
          <a:p>
            <a:pPr lvl="3"/>
            <a:r>
              <a:rPr lang="hu-HU" sz="2800" dirty="0"/>
              <a:t>a</a:t>
            </a:r>
            <a:r>
              <a:rPr lang="hu-HU" sz="2800" dirty="0" smtClean="0"/>
              <a:t>rab nyelvű héber poétika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7392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spanyol-zsidó aranykor költői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3600" dirty="0" smtClean="0"/>
              <a:t>Jehuda ha-Lévi (11-12. sz.)</a:t>
            </a:r>
          </a:p>
          <a:p>
            <a:pPr lvl="3"/>
            <a:r>
              <a:rPr lang="hu-HU" sz="2800" dirty="0" smtClean="0"/>
              <a:t>orvos, filozófus</a:t>
            </a:r>
            <a:r>
              <a:rPr lang="hu-HU" sz="2800" dirty="0"/>
              <a:t> </a:t>
            </a:r>
            <a:r>
              <a:rPr lang="hu-HU" sz="2800" dirty="0" smtClean="0"/>
              <a:t>(görög, arab filozófia ismerete), költő</a:t>
            </a:r>
          </a:p>
          <a:p>
            <a:pPr lvl="3"/>
            <a:r>
              <a:rPr lang="hu-HU" sz="2800" dirty="0" smtClean="0"/>
              <a:t>filozófiai műve: </a:t>
            </a:r>
            <a:r>
              <a:rPr lang="hu-HU" sz="2800" i="1" dirty="0" err="1" smtClean="0"/>
              <a:t>Kuzari</a:t>
            </a:r>
            <a:r>
              <a:rPr lang="hu-HU" sz="2800" i="1" dirty="0" smtClean="0"/>
              <a:t> </a:t>
            </a:r>
            <a:r>
              <a:rPr lang="hu-HU" sz="2800" dirty="0" smtClean="0"/>
              <a:t>(arab, 1140, kazárok áttérésének a mondája)</a:t>
            </a:r>
          </a:p>
          <a:p>
            <a:pPr lvl="3"/>
            <a:r>
              <a:rPr lang="hu-HU" sz="2800" dirty="0" smtClean="0"/>
              <a:t> </a:t>
            </a:r>
            <a:r>
              <a:rPr lang="hu-HU" sz="2800" dirty="0" err="1" smtClean="0"/>
              <a:t>galutbeli</a:t>
            </a:r>
            <a:r>
              <a:rPr lang="hu-HU" sz="2800" dirty="0" smtClean="0"/>
              <a:t> hontalanság megéneklése </a:t>
            </a:r>
            <a:r>
              <a:rPr lang="hu-HU" sz="2800" dirty="0" smtClean="0">
                <a:sym typeface="Symbol"/>
              </a:rPr>
              <a:t></a:t>
            </a:r>
            <a:r>
              <a:rPr lang="hu-HU" sz="2800" dirty="0" smtClean="0"/>
              <a:t> (Palesztinába megy)</a:t>
            </a:r>
          </a:p>
          <a:p>
            <a:pPr lvl="3"/>
            <a:r>
              <a:rPr lang="hu-HU" sz="2800" i="1" dirty="0" smtClean="0"/>
              <a:t>Elégia</a:t>
            </a:r>
            <a:r>
              <a:rPr lang="hu-HU" sz="2800" dirty="0" smtClean="0"/>
              <a:t> c. költemény: </a:t>
            </a:r>
            <a:r>
              <a:rPr lang="hu-HU" sz="2800" i="1" dirty="0" err="1" smtClean="0"/>
              <a:t>qaszída</a:t>
            </a:r>
            <a:r>
              <a:rPr lang="hu-HU" sz="2800" i="1" dirty="0" smtClean="0"/>
              <a:t> </a:t>
            </a:r>
            <a:r>
              <a:rPr lang="hu-HU" sz="2800" dirty="0" smtClean="0"/>
              <a:t>(„célvers”, távol lévő szerelmes utáni sóvárgás; 1 rím; időmértékes)</a:t>
            </a:r>
            <a:endParaRPr lang="hu-HU" sz="2800" i="1" dirty="0" smtClean="0"/>
          </a:p>
          <a:p>
            <a:pPr lvl="3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3827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spanyol-zsidó aranykor költői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További arab versformák: </a:t>
            </a:r>
          </a:p>
          <a:p>
            <a:pPr lvl="3"/>
            <a:r>
              <a:rPr lang="hu-HU" sz="2800" i="1" dirty="0" err="1" smtClean="0"/>
              <a:t>muvassah</a:t>
            </a:r>
            <a:r>
              <a:rPr lang="hu-HU" sz="2800" dirty="0" smtClean="0"/>
              <a:t> („övvers”, </a:t>
            </a:r>
            <a:r>
              <a:rPr lang="hu-HU" sz="2800" dirty="0" err="1" smtClean="0"/>
              <a:t>max</a:t>
            </a:r>
            <a:r>
              <a:rPr lang="hu-HU" sz="2800" dirty="0" smtClean="0"/>
              <a:t>. 6 versszakból álló </a:t>
            </a:r>
            <a:r>
              <a:rPr lang="hu-HU" sz="2800" dirty="0" err="1" smtClean="0"/>
              <a:t>strófikus</a:t>
            </a:r>
            <a:r>
              <a:rPr lang="hu-HU" sz="2800" dirty="0" smtClean="0"/>
              <a:t> költemény, rímes-időmértékes)</a:t>
            </a:r>
            <a:r>
              <a:rPr lang="hu-HU" sz="2800" dirty="0"/>
              <a:t> </a:t>
            </a:r>
            <a:endParaRPr lang="hu-HU" sz="28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hu-HU" sz="3200" dirty="0" err="1" smtClean="0"/>
              <a:t>Iszaq</a:t>
            </a:r>
            <a:r>
              <a:rPr lang="hu-HU" sz="3200" dirty="0" smtClean="0"/>
              <a:t> </a:t>
            </a:r>
            <a:r>
              <a:rPr lang="hu-HU" sz="3200" dirty="0" err="1"/>
              <a:t>ibn</a:t>
            </a:r>
            <a:r>
              <a:rPr lang="hu-HU" sz="3200" dirty="0"/>
              <a:t> </a:t>
            </a:r>
            <a:r>
              <a:rPr lang="hu-HU" sz="3200" dirty="0" err="1"/>
              <a:t>Gijjat</a:t>
            </a:r>
            <a:r>
              <a:rPr lang="hu-HU" sz="3200" dirty="0"/>
              <a:t> </a:t>
            </a:r>
            <a:r>
              <a:rPr lang="hu-HU" sz="3500" dirty="0"/>
              <a:t>(11. sz.)</a:t>
            </a:r>
          </a:p>
          <a:p>
            <a:pPr marL="1371600" lvl="3" indent="0">
              <a:buNone/>
            </a:pPr>
            <a:endParaRPr lang="hu-HU" sz="2800" dirty="0" smtClean="0"/>
          </a:p>
          <a:p>
            <a:pPr lvl="3"/>
            <a:r>
              <a:rPr lang="hu-HU" sz="2800" i="1" dirty="0" err="1" smtClean="0"/>
              <a:t>maqáma</a:t>
            </a:r>
            <a:r>
              <a:rPr lang="hu-HU" sz="2800" i="1" dirty="0" smtClean="0"/>
              <a:t> </a:t>
            </a:r>
            <a:r>
              <a:rPr lang="hu-HU" sz="2800" dirty="0" smtClean="0"/>
              <a:t>(</a:t>
            </a:r>
            <a:r>
              <a:rPr lang="hu-HU" sz="2800" dirty="0" err="1" smtClean="0"/>
              <a:t>ar</a:t>
            </a:r>
            <a:r>
              <a:rPr lang="hu-HU" sz="2800" dirty="0" smtClean="0"/>
              <a:t>. ’</a:t>
            </a:r>
            <a:r>
              <a:rPr lang="hu-HU" sz="2800" dirty="0" err="1" smtClean="0"/>
              <a:t>irodalmi</a:t>
            </a:r>
            <a:r>
              <a:rPr lang="hu-HU" sz="2800" dirty="0" smtClean="0"/>
              <a:t> összejövetel’, rögtönzött előadások, versek, elbeszélések, rímes próza, </a:t>
            </a:r>
            <a:r>
              <a:rPr lang="hu-HU" sz="2800" i="1" dirty="0" err="1" smtClean="0"/>
              <a:t>gazal</a:t>
            </a:r>
            <a:r>
              <a:rPr lang="hu-HU" sz="2800" dirty="0" err="1" smtClean="0"/>
              <a:t>ok-szerelmes</a:t>
            </a:r>
            <a:r>
              <a:rPr lang="hu-HU" sz="2800" dirty="0" smtClean="0"/>
              <a:t> versek beleszövése)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u-HU" sz="3200" dirty="0" smtClean="0"/>
              <a:t>Jehuda </a:t>
            </a:r>
            <a:r>
              <a:rPr lang="hu-HU" sz="3200" dirty="0" err="1" smtClean="0"/>
              <a:t>ben</a:t>
            </a:r>
            <a:r>
              <a:rPr lang="hu-HU" sz="3200" dirty="0" smtClean="0"/>
              <a:t> </a:t>
            </a:r>
            <a:r>
              <a:rPr lang="hu-HU" sz="3200" dirty="0" err="1" smtClean="0"/>
              <a:t>Slomo</a:t>
            </a:r>
            <a:r>
              <a:rPr lang="hu-HU" sz="3200" dirty="0" smtClean="0"/>
              <a:t> </a:t>
            </a:r>
            <a:r>
              <a:rPr lang="hu-HU" sz="3200" dirty="0" err="1" smtClean="0"/>
              <a:t>al-Harizi</a:t>
            </a:r>
            <a:r>
              <a:rPr lang="hu-HU" sz="3200" dirty="0" smtClean="0"/>
              <a:t> (12. sz.) </a:t>
            </a:r>
            <a:r>
              <a:rPr lang="hu-HU" sz="3200" i="1" dirty="0" err="1" smtClean="0"/>
              <a:t>Tahkemóni</a:t>
            </a:r>
            <a:r>
              <a:rPr lang="hu-HU" sz="3200" i="1" dirty="0" smtClean="0"/>
              <a:t> </a:t>
            </a:r>
            <a:r>
              <a:rPr lang="hu-HU" sz="2600" i="1" dirty="0" smtClean="0"/>
              <a:t>c. gyűjtemény </a:t>
            </a:r>
            <a:r>
              <a:rPr lang="hu-HU" sz="3200" dirty="0" smtClean="0"/>
              <a:t>(</a:t>
            </a:r>
            <a:r>
              <a:rPr lang="hu-HU" sz="2600" dirty="0" err="1" smtClean="0"/>
              <a:t>maqámái</a:t>
            </a:r>
            <a:r>
              <a:rPr lang="hu-HU" sz="2600" dirty="0" smtClean="0"/>
              <a:t>+versei egybefoglalása)</a:t>
            </a:r>
          </a:p>
          <a:p>
            <a:pPr lvl="4">
              <a:buFont typeface="Arial" panose="020B0604020202020204" pitchFamily="34" charset="0"/>
              <a:buChar char="•"/>
            </a:pP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0422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  <a:p>
            <a:pPr algn="ctr"/>
            <a:r>
              <a:rPr lang="hu-HU" dirty="0" smtClean="0"/>
              <a:t>V</a:t>
            </a:r>
            <a:r>
              <a:rPr lang="hu-HU" dirty="0"/>
              <a:t>. Újabb idegen versformák hatása a héber világi költészetre 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smtClean="0">
                <a:sym typeface="Symbol"/>
              </a:rPr>
              <a:t> </a:t>
            </a:r>
            <a:r>
              <a:rPr lang="hu-HU" dirty="0">
                <a:sym typeface="Symbol"/>
              </a:rPr>
              <a:t>az itáliai középkor és reneszánsz 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31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Újabb idegen versformák hatása a héber világi költészetre </a:t>
            </a:r>
            <a:r>
              <a:rPr lang="hu-HU" dirty="0" smtClean="0">
                <a:sym typeface="Symbol"/>
              </a:rPr>
              <a:t> az itáliai középkor és reneszánsz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lvl="3"/>
            <a:r>
              <a:rPr lang="hu-HU" sz="2800" i="1" dirty="0" smtClean="0"/>
              <a:t>szonett</a:t>
            </a:r>
          </a:p>
          <a:p>
            <a:pPr lvl="5"/>
            <a:r>
              <a:rPr lang="hu-HU" sz="3200" dirty="0" smtClean="0"/>
              <a:t>Római Immanuel (13</a:t>
            </a:r>
            <a:r>
              <a:rPr lang="hu-HU" sz="3200" dirty="0"/>
              <a:t>. sz</a:t>
            </a:r>
            <a:r>
              <a:rPr lang="hu-HU" sz="3200" dirty="0" smtClean="0"/>
              <a:t>.)</a:t>
            </a:r>
          </a:p>
          <a:p>
            <a:pPr lvl="3"/>
            <a:r>
              <a:rPr lang="hu-HU" sz="2800" i="1" dirty="0" err="1" smtClean="0"/>
              <a:t>terzina</a:t>
            </a:r>
            <a:endParaRPr lang="hu-HU" sz="2800" i="1" dirty="0" smtClean="0"/>
          </a:p>
          <a:p>
            <a:pPr lvl="5"/>
            <a:r>
              <a:rPr lang="hu-HU" sz="3200" dirty="0" err="1" smtClean="0"/>
              <a:t>Mose</a:t>
            </a:r>
            <a:r>
              <a:rPr lang="hu-HU" sz="3200" dirty="0" smtClean="0"/>
              <a:t> de </a:t>
            </a:r>
            <a:r>
              <a:rPr lang="hu-HU" sz="3200" dirty="0" err="1" smtClean="0"/>
              <a:t>Pieti</a:t>
            </a:r>
            <a:r>
              <a:rPr lang="hu-HU" sz="3200" dirty="0" smtClean="0"/>
              <a:t> (14-15. sz.)</a:t>
            </a:r>
          </a:p>
          <a:p>
            <a:pPr lvl="3"/>
            <a:r>
              <a:rPr lang="hu-HU" sz="2800" i="1" dirty="0" smtClean="0"/>
              <a:t>stanza</a:t>
            </a:r>
          </a:p>
          <a:p>
            <a:pPr lvl="5"/>
            <a:r>
              <a:rPr lang="hu-HU" sz="3200" dirty="0" err="1" smtClean="0"/>
              <a:t>Joszef</a:t>
            </a:r>
            <a:r>
              <a:rPr lang="hu-HU" sz="3200" dirty="0" smtClean="0"/>
              <a:t> </a:t>
            </a:r>
            <a:r>
              <a:rPr lang="hu-HU" sz="3200" dirty="0" err="1" smtClean="0"/>
              <a:t>Carfati</a:t>
            </a:r>
            <a:r>
              <a:rPr lang="hu-HU" sz="3200" dirty="0" smtClean="0"/>
              <a:t> (16. sz.)</a:t>
            </a:r>
          </a:p>
          <a:p>
            <a:pPr lvl="5"/>
            <a:endParaRPr lang="hu-HU" sz="2800" dirty="0" smtClean="0"/>
          </a:p>
          <a:p>
            <a:pPr lvl="5"/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27740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Fogalmak, nevek, címek ezen a héten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0520"/>
          </a:xfrm>
        </p:spPr>
        <p:txBody>
          <a:bodyPr>
            <a:normAutofit fontScale="85000" lnSpcReduction="20000"/>
          </a:bodyPr>
          <a:lstStyle/>
          <a:p>
            <a:r>
              <a:rPr lang="hu-HU" i="1" dirty="0" err="1"/>
              <a:t>p</a:t>
            </a:r>
            <a:r>
              <a:rPr lang="hu-HU" i="1" dirty="0" err="1" smtClean="0"/>
              <a:t>ajtan</a:t>
            </a:r>
            <a:r>
              <a:rPr lang="hu-HU" i="1" dirty="0" smtClean="0"/>
              <a:t>, </a:t>
            </a:r>
            <a:r>
              <a:rPr lang="hu-HU" i="1" dirty="0" err="1" smtClean="0"/>
              <a:t>pijjut</a:t>
            </a:r>
            <a:endParaRPr lang="hu-HU" i="1" dirty="0" smtClean="0"/>
          </a:p>
          <a:p>
            <a:r>
              <a:rPr lang="hu-HU" i="1" dirty="0" err="1" smtClean="0"/>
              <a:t>Joszé</a:t>
            </a:r>
            <a:r>
              <a:rPr lang="hu-HU" i="1" dirty="0" smtClean="0"/>
              <a:t> </a:t>
            </a:r>
            <a:r>
              <a:rPr lang="hu-HU" i="1" dirty="0" err="1" smtClean="0"/>
              <a:t>ben</a:t>
            </a:r>
            <a:r>
              <a:rPr lang="hu-HU" i="1" dirty="0" smtClean="0"/>
              <a:t> </a:t>
            </a:r>
            <a:r>
              <a:rPr lang="hu-HU" i="1" dirty="0" err="1" smtClean="0"/>
              <a:t>Joszé</a:t>
            </a:r>
            <a:r>
              <a:rPr lang="hu-HU" i="1" dirty="0" smtClean="0"/>
              <a:t>, </a:t>
            </a:r>
            <a:r>
              <a:rPr lang="hu-HU" i="1" dirty="0" err="1" smtClean="0"/>
              <a:t>Jannaj</a:t>
            </a:r>
            <a:r>
              <a:rPr lang="hu-HU" i="1" dirty="0" smtClean="0"/>
              <a:t>, </a:t>
            </a:r>
            <a:r>
              <a:rPr lang="hu-HU" i="1" dirty="0" err="1" smtClean="0"/>
              <a:t>Eleazar</a:t>
            </a:r>
            <a:r>
              <a:rPr lang="hu-HU" i="1" dirty="0" smtClean="0"/>
              <a:t> </a:t>
            </a:r>
            <a:r>
              <a:rPr lang="hu-HU" i="1" dirty="0" err="1" smtClean="0"/>
              <a:t>ben</a:t>
            </a:r>
            <a:r>
              <a:rPr lang="hu-HU" i="1" dirty="0" smtClean="0"/>
              <a:t> </a:t>
            </a:r>
            <a:r>
              <a:rPr lang="hu-HU" i="1" dirty="0" err="1" smtClean="0"/>
              <a:t>Kallir</a:t>
            </a:r>
            <a:r>
              <a:rPr lang="hu-HU" i="1" dirty="0" smtClean="0"/>
              <a:t>, </a:t>
            </a:r>
            <a:r>
              <a:rPr lang="hu-HU" i="1" dirty="0" err="1" smtClean="0"/>
              <a:t>Anonimus</a:t>
            </a:r>
            <a:r>
              <a:rPr lang="hu-HU" i="1" dirty="0" smtClean="0"/>
              <a:t>, </a:t>
            </a:r>
          </a:p>
          <a:p>
            <a:r>
              <a:rPr lang="hu-HU" i="1" dirty="0" err="1" smtClean="0"/>
              <a:t>gaón</a:t>
            </a:r>
            <a:r>
              <a:rPr lang="hu-HU" i="1" dirty="0" smtClean="0"/>
              <a:t>, </a:t>
            </a:r>
            <a:r>
              <a:rPr lang="hu-HU" i="1" dirty="0" err="1" smtClean="0"/>
              <a:t>Agrón</a:t>
            </a:r>
            <a:endParaRPr lang="hu-HU" i="1" dirty="0" smtClean="0"/>
          </a:p>
          <a:p>
            <a:r>
              <a:rPr lang="hu-HU" i="1" dirty="0" err="1" smtClean="0"/>
              <a:t>Amram</a:t>
            </a:r>
            <a:r>
              <a:rPr lang="hu-HU" i="1" dirty="0" smtClean="0"/>
              <a:t> </a:t>
            </a:r>
            <a:r>
              <a:rPr lang="hu-HU" i="1" dirty="0" err="1" smtClean="0"/>
              <a:t>Gaón</a:t>
            </a:r>
            <a:r>
              <a:rPr lang="hu-HU" i="1" dirty="0" smtClean="0"/>
              <a:t>, </a:t>
            </a:r>
            <a:r>
              <a:rPr lang="hu-HU" i="1" dirty="0" err="1" smtClean="0"/>
              <a:t>Szaadja</a:t>
            </a:r>
            <a:r>
              <a:rPr lang="hu-HU" i="1" dirty="0" smtClean="0"/>
              <a:t> </a:t>
            </a:r>
            <a:r>
              <a:rPr lang="hu-HU" i="1" dirty="0" err="1" smtClean="0"/>
              <a:t>Gaón</a:t>
            </a:r>
            <a:endParaRPr lang="hu-HU" i="1" dirty="0" smtClean="0"/>
          </a:p>
          <a:p>
            <a:r>
              <a:rPr lang="hu-HU" i="1" dirty="0" err="1" smtClean="0"/>
              <a:t>qaszída</a:t>
            </a:r>
            <a:r>
              <a:rPr lang="hu-HU" i="1" dirty="0"/>
              <a:t>, </a:t>
            </a:r>
            <a:r>
              <a:rPr lang="hu-HU" i="1" dirty="0" err="1" smtClean="0"/>
              <a:t>muvassah</a:t>
            </a:r>
            <a:r>
              <a:rPr lang="hu-HU" i="1" dirty="0" smtClean="0"/>
              <a:t>,</a:t>
            </a:r>
            <a:r>
              <a:rPr lang="hu-HU" dirty="0" smtClean="0"/>
              <a:t> </a:t>
            </a:r>
            <a:r>
              <a:rPr lang="hu-HU" i="1" dirty="0" err="1" smtClean="0"/>
              <a:t>maqáma</a:t>
            </a:r>
            <a:endParaRPr lang="hu-HU" dirty="0"/>
          </a:p>
          <a:p>
            <a:r>
              <a:rPr lang="hu-HU" i="1" dirty="0" err="1" smtClean="0"/>
              <a:t>Dunas</a:t>
            </a:r>
            <a:r>
              <a:rPr lang="hu-HU" i="1" dirty="0" smtClean="0"/>
              <a:t> </a:t>
            </a:r>
            <a:r>
              <a:rPr lang="hu-HU" i="1" dirty="0" err="1" smtClean="0"/>
              <a:t>ben</a:t>
            </a:r>
            <a:r>
              <a:rPr lang="hu-HU" i="1" dirty="0" smtClean="0"/>
              <a:t> </a:t>
            </a:r>
            <a:r>
              <a:rPr lang="hu-HU" i="1" dirty="0" err="1" smtClean="0"/>
              <a:t>Labrat</a:t>
            </a:r>
            <a:r>
              <a:rPr lang="hu-HU" i="1" dirty="0" smtClean="0"/>
              <a:t>, </a:t>
            </a:r>
            <a:r>
              <a:rPr lang="hu-HU" i="1" dirty="0" err="1">
                <a:sym typeface="Symbol"/>
              </a:rPr>
              <a:t>Menahem</a:t>
            </a:r>
            <a:r>
              <a:rPr lang="hu-HU" i="1" dirty="0">
                <a:sym typeface="Symbol"/>
              </a:rPr>
              <a:t> </a:t>
            </a:r>
            <a:r>
              <a:rPr lang="hu-HU" i="1" dirty="0" err="1">
                <a:sym typeface="Symbol"/>
              </a:rPr>
              <a:t>ben</a:t>
            </a:r>
            <a:r>
              <a:rPr lang="hu-HU" i="1" dirty="0">
                <a:sym typeface="Symbol"/>
              </a:rPr>
              <a:t> </a:t>
            </a:r>
            <a:r>
              <a:rPr lang="hu-HU" i="1" dirty="0" err="1" smtClean="0">
                <a:sym typeface="Symbol"/>
              </a:rPr>
              <a:t>Szaruq</a:t>
            </a:r>
            <a:r>
              <a:rPr lang="hu-HU" i="1" dirty="0" smtClean="0">
                <a:sym typeface="Symbol"/>
              </a:rPr>
              <a:t>, </a:t>
            </a:r>
            <a:r>
              <a:rPr lang="hu-HU" i="1" dirty="0" smtClean="0">
                <a:sym typeface="Symbol"/>
              </a:rPr>
              <a:t/>
            </a:r>
            <a:br>
              <a:rPr lang="hu-HU" i="1" dirty="0" smtClean="0">
                <a:sym typeface="Symbol"/>
              </a:rPr>
            </a:br>
            <a:r>
              <a:rPr lang="hu-HU" i="1" dirty="0" smtClean="0"/>
              <a:t>Samuel </a:t>
            </a:r>
            <a:r>
              <a:rPr lang="hu-HU" i="1" dirty="0" err="1" smtClean="0"/>
              <a:t>ha-Nagid</a:t>
            </a:r>
            <a:r>
              <a:rPr lang="hu-HU" i="1" dirty="0" smtClean="0"/>
              <a:t>, </a:t>
            </a:r>
            <a:r>
              <a:rPr lang="hu-HU" i="1" dirty="0" err="1" smtClean="0"/>
              <a:t>Slomo</a:t>
            </a:r>
            <a:r>
              <a:rPr lang="hu-HU" i="1" dirty="0" smtClean="0"/>
              <a:t> </a:t>
            </a:r>
            <a:r>
              <a:rPr lang="hu-HU" i="1" dirty="0" err="1" smtClean="0"/>
              <a:t>ibn</a:t>
            </a:r>
            <a:r>
              <a:rPr lang="hu-HU" i="1" dirty="0" smtClean="0"/>
              <a:t> Gabiról, </a:t>
            </a: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err="1" smtClean="0"/>
              <a:t>Mose</a:t>
            </a:r>
            <a:r>
              <a:rPr lang="hu-HU" i="1" dirty="0" smtClean="0"/>
              <a:t> </a:t>
            </a:r>
            <a:r>
              <a:rPr lang="hu-HU" i="1" dirty="0" err="1" smtClean="0"/>
              <a:t>ibn</a:t>
            </a:r>
            <a:r>
              <a:rPr lang="hu-HU" i="1" dirty="0" smtClean="0"/>
              <a:t> </a:t>
            </a:r>
            <a:r>
              <a:rPr lang="hu-HU" i="1" dirty="0" err="1" smtClean="0"/>
              <a:t>Ezra</a:t>
            </a:r>
            <a:r>
              <a:rPr lang="hu-HU" i="1" dirty="0" smtClean="0"/>
              <a:t>, Jehuda ha-Lévi</a:t>
            </a:r>
          </a:p>
          <a:p>
            <a:pPr marL="342900" lvl="3" indent="-342900">
              <a:buFont typeface="Arial" pitchFamily="34" charset="0"/>
              <a:buChar char="•"/>
            </a:pPr>
            <a:r>
              <a:rPr lang="hu-HU" sz="3300" i="1" dirty="0"/>
              <a:t>Ben </a:t>
            </a:r>
            <a:r>
              <a:rPr lang="hu-HU" sz="3300" i="1" dirty="0" err="1"/>
              <a:t>Tehillím</a:t>
            </a:r>
            <a:r>
              <a:rPr lang="hu-HU" sz="3300" i="1" dirty="0"/>
              <a:t>, </a:t>
            </a:r>
            <a:r>
              <a:rPr lang="hu-HU" sz="3300" i="1" dirty="0" err="1"/>
              <a:t>Ben</a:t>
            </a:r>
            <a:r>
              <a:rPr lang="hu-HU" sz="3300" i="1" dirty="0"/>
              <a:t> </a:t>
            </a:r>
            <a:r>
              <a:rPr lang="hu-HU" sz="3300" i="1" dirty="0" err="1"/>
              <a:t>Mislé</a:t>
            </a:r>
            <a:r>
              <a:rPr lang="hu-HU" sz="3300" i="1" dirty="0"/>
              <a:t>, </a:t>
            </a:r>
            <a:r>
              <a:rPr lang="hu-HU" sz="3300" i="1" dirty="0" err="1"/>
              <a:t>Ben</a:t>
            </a:r>
            <a:r>
              <a:rPr lang="hu-HU" sz="3300" i="1" dirty="0"/>
              <a:t> </a:t>
            </a:r>
            <a:r>
              <a:rPr lang="hu-HU" sz="3300" i="1" dirty="0" err="1" smtClean="0"/>
              <a:t>Qohelet</a:t>
            </a:r>
            <a:r>
              <a:rPr lang="hu-HU" sz="3300" i="1" dirty="0" smtClean="0"/>
              <a:t>, </a:t>
            </a:r>
            <a:r>
              <a:rPr lang="hu-HU" sz="3300" i="1" dirty="0" smtClean="0"/>
              <a:t/>
            </a:r>
            <a:br>
              <a:rPr lang="hu-HU" sz="3300" i="1" dirty="0" smtClean="0"/>
            </a:br>
            <a:r>
              <a:rPr lang="hu-HU" sz="3300" i="1" dirty="0" err="1" smtClean="0"/>
              <a:t>Meqór</a:t>
            </a:r>
            <a:r>
              <a:rPr lang="hu-HU" sz="3300" i="1" dirty="0" smtClean="0"/>
              <a:t> </a:t>
            </a:r>
            <a:r>
              <a:rPr lang="hu-HU" sz="3300" i="1" dirty="0" err="1" smtClean="0"/>
              <a:t>hajjím</a:t>
            </a:r>
            <a:r>
              <a:rPr lang="hu-HU" sz="3300" i="1" dirty="0" smtClean="0"/>
              <a:t>, </a:t>
            </a:r>
            <a:r>
              <a:rPr lang="hu-HU" sz="3300" i="1" dirty="0" err="1" smtClean="0"/>
              <a:t>Keter</a:t>
            </a:r>
            <a:r>
              <a:rPr lang="hu-HU" sz="3300" i="1" dirty="0" smtClean="0"/>
              <a:t> </a:t>
            </a:r>
            <a:r>
              <a:rPr lang="hu-HU" sz="3300" i="1" dirty="0" err="1"/>
              <a:t>Malkut</a:t>
            </a:r>
            <a:r>
              <a:rPr lang="hu-HU" sz="3300" i="1" dirty="0"/>
              <a:t>, </a:t>
            </a:r>
            <a:r>
              <a:rPr lang="hu-HU" sz="3300" i="1" dirty="0" err="1" smtClean="0"/>
              <a:t>Kuzari</a:t>
            </a:r>
            <a:r>
              <a:rPr lang="hu-HU" sz="3300" i="1" dirty="0" smtClean="0"/>
              <a:t> </a:t>
            </a:r>
            <a:endParaRPr lang="hu-HU" sz="3300" i="1" dirty="0"/>
          </a:p>
          <a:p>
            <a:pPr marL="0" lvl="3" indent="0">
              <a:buNone/>
            </a:pPr>
            <a:r>
              <a:rPr lang="hu-HU" sz="3300" i="1" dirty="0" smtClean="0"/>
              <a:t>+ a házi feladatra feladott versek (magyar fordításban)</a:t>
            </a:r>
            <a:endParaRPr lang="hu-HU" sz="3300" i="1" dirty="0"/>
          </a:p>
        </p:txBody>
      </p:sp>
    </p:spTree>
    <p:extLst>
      <p:ext uri="{BB962C8B-B14F-4D97-AF65-F5344CB8AC3E}">
        <p14:creationId xmlns:p14="http://schemas.microsoft.com/office/powerpoint/2010/main" val="383564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I. A </a:t>
            </a:r>
            <a:r>
              <a:rPr lang="hu-HU" dirty="0"/>
              <a:t>vonatkozó korszak és földrajzi területek meghatározása, nyelvi kitekintés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895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hu-HU" i="1" dirty="0" smtClean="0"/>
              <a:t>Viszlát 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41382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37351" y="404664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i="1" dirty="0" smtClean="0"/>
              <a:t>Zsidó történelem dióhéjban (ld. BT-honlap)</a:t>
            </a:r>
          </a:p>
          <a:p>
            <a:pPr algn="just"/>
            <a:r>
              <a:rPr lang="hu-HU" sz="2800" dirty="0" smtClean="0"/>
              <a:t>	•</a:t>
            </a:r>
            <a:r>
              <a:rPr lang="hu-HU" sz="2800" dirty="0"/>
              <a:t>I.sz. 70: a második jeruzsálemi szentély </a:t>
            </a:r>
            <a:r>
              <a:rPr lang="hu-HU" sz="2800" dirty="0" smtClean="0"/>
              <a:t>lerombolása</a:t>
            </a:r>
            <a:endParaRPr lang="hu-HU" sz="2800" dirty="0"/>
          </a:p>
          <a:p>
            <a:pPr algn="just"/>
            <a:r>
              <a:rPr lang="hu-HU" sz="2800" dirty="0"/>
              <a:t>3. század elejéig: </a:t>
            </a:r>
            <a:r>
              <a:rPr lang="hu-HU" sz="2800" dirty="0" err="1" smtClean="0"/>
              <a:t>tanaitikus</a:t>
            </a:r>
            <a:r>
              <a:rPr lang="hu-HU" sz="2800" dirty="0" smtClean="0"/>
              <a:t> kor </a:t>
            </a:r>
          </a:p>
          <a:p>
            <a:pPr algn="just"/>
            <a:r>
              <a:rPr lang="hu-HU" sz="2800" dirty="0" smtClean="0"/>
              <a:t>3-6</a:t>
            </a:r>
            <a:r>
              <a:rPr lang="hu-HU" sz="2800" dirty="0"/>
              <a:t>. század: </a:t>
            </a:r>
            <a:r>
              <a:rPr lang="hu-HU" sz="2800" dirty="0" err="1" smtClean="0"/>
              <a:t>amórai</a:t>
            </a:r>
            <a:r>
              <a:rPr lang="hu-HU" sz="2800" dirty="0" smtClean="0"/>
              <a:t> kor</a:t>
            </a:r>
            <a:endParaRPr lang="hu-HU" sz="2800" dirty="0"/>
          </a:p>
          <a:p>
            <a:pPr algn="just"/>
            <a:r>
              <a:rPr lang="hu-HU" sz="2800" dirty="0" smtClean="0"/>
              <a:t>	•</a:t>
            </a:r>
            <a:r>
              <a:rPr lang="hu-HU" sz="2800" dirty="0"/>
              <a:t>637: Jeruzsálem muszlim </a:t>
            </a:r>
            <a:r>
              <a:rPr lang="hu-HU" sz="2800" dirty="0" smtClean="0"/>
              <a:t>meghódítása</a:t>
            </a:r>
            <a:endParaRPr lang="hu-HU" sz="2800" dirty="0"/>
          </a:p>
          <a:p>
            <a:pPr algn="just"/>
            <a:r>
              <a:rPr lang="hu-HU" sz="2800" dirty="0"/>
              <a:t>7-10. század: </a:t>
            </a:r>
            <a:r>
              <a:rPr lang="hu-HU" sz="2800" dirty="0" err="1" smtClean="0"/>
              <a:t>gáoni</a:t>
            </a:r>
            <a:r>
              <a:rPr lang="hu-HU" sz="2800" dirty="0" smtClean="0"/>
              <a:t> kor</a:t>
            </a:r>
            <a:endParaRPr lang="hu-HU" sz="2800" dirty="0"/>
          </a:p>
          <a:p>
            <a:pPr algn="just"/>
            <a:r>
              <a:rPr lang="hu-HU" sz="2800" dirty="0" smtClean="0"/>
              <a:t>	</a:t>
            </a:r>
            <a:r>
              <a:rPr lang="it-IT" sz="2800" dirty="0" smtClean="0"/>
              <a:t>•</a:t>
            </a:r>
            <a:r>
              <a:rPr lang="it-IT" sz="2800" dirty="0"/>
              <a:t>cca. 1038: a (bagdadi) </a:t>
            </a:r>
            <a:r>
              <a:rPr lang="it-IT" sz="2800" dirty="0" smtClean="0"/>
              <a:t>gaonátus</a:t>
            </a:r>
            <a:r>
              <a:rPr lang="hu-HU" sz="2800" dirty="0" smtClean="0"/>
              <a:t> </a:t>
            </a:r>
            <a:r>
              <a:rPr lang="it-IT" sz="2800" dirty="0" smtClean="0"/>
              <a:t>vége</a:t>
            </a:r>
            <a:endParaRPr lang="hu-HU" sz="2800" dirty="0"/>
          </a:p>
          <a:p>
            <a:pPr algn="just"/>
            <a:r>
              <a:rPr lang="hu-HU" sz="2800" dirty="0"/>
              <a:t>10-12. század: spanyol-zsidó aranykor</a:t>
            </a:r>
          </a:p>
          <a:p>
            <a:pPr algn="just"/>
            <a:r>
              <a:rPr lang="hu-HU" sz="2800" dirty="0"/>
              <a:t>11-14. század: klasszikus </a:t>
            </a:r>
            <a:r>
              <a:rPr lang="hu-HU" sz="2800" dirty="0" err="1" smtClean="0"/>
              <a:t>askenázi</a:t>
            </a:r>
            <a:r>
              <a:rPr lang="hu-HU" sz="2800" dirty="0" smtClean="0"/>
              <a:t> kor</a:t>
            </a:r>
            <a:endParaRPr lang="hu-HU" sz="2800" dirty="0"/>
          </a:p>
          <a:p>
            <a:pPr algn="just"/>
            <a:r>
              <a:rPr lang="hu-HU" sz="2800" dirty="0" smtClean="0"/>
              <a:t>	•</a:t>
            </a:r>
            <a:r>
              <a:rPr lang="hu-HU" sz="2800" dirty="0"/>
              <a:t>1492: spanyolországi </a:t>
            </a:r>
            <a:r>
              <a:rPr lang="hu-HU" sz="2800" dirty="0" smtClean="0"/>
              <a:t>kiűzetés</a:t>
            </a:r>
            <a:endParaRPr lang="hu-HU" sz="2800" dirty="0"/>
          </a:p>
          <a:p>
            <a:pPr algn="just" defTabSz="1343025"/>
            <a:r>
              <a:rPr lang="hu-HU" sz="2600" dirty="0" smtClean="0"/>
              <a:t>	</a:t>
            </a:r>
            <a:r>
              <a:rPr lang="hu-HU" sz="2600" dirty="0" err="1" smtClean="0"/>
              <a:t>Askenázi</a:t>
            </a:r>
            <a:r>
              <a:rPr lang="hu-HU" sz="2600" dirty="0" smtClean="0"/>
              <a:t> </a:t>
            </a:r>
            <a:r>
              <a:rPr lang="hu-HU" sz="2600" dirty="0" smtClean="0"/>
              <a:t>világ („</a:t>
            </a:r>
            <a:r>
              <a:rPr lang="hu-HU" sz="2600" dirty="0"/>
              <a:t>német”): Kelet-és Nyugat-Európa</a:t>
            </a:r>
          </a:p>
          <a:p>
            <a:pPr algn="just" defTabSz="1343025"/>
            <a:r>
              <a:rPr lang="hu-HU" sz="2600" dirty="0" smtClean="0"/>
              <a:t>	</a:t>
            </a:r>
            <a:r>
              <a:rPr lang="hu-HU" sz="2600" dirty="0" err="1" smtClean="0"/>
              <a:t>Szfaradi</a:t>
            </a:r>
            <a:r>
              <a:rPr lang="hu-HU" sz="2600" dirty="0" smtClean="0"/>
              <a:t> </a:t>
            </a:r>
            <a:r>
              <a:rPr lang="hu-HU" sz="2600" dirty="0" smtClean="0"/>
              <a:t>világ („</a:t>
            </a:r>
            <a:r>
              <a:rPr lang="hu-HU" sz="2600" dirty="0"/>
              <a:t>spanyol”): muszlim világ, stb</a:t>
            </a:r>
            <a:r>
              <a:rPr lang="hu-HU" sz="2600" dirty="0" smtClean="0"/>
              <a:t>. </a:t>
            </a:r>
            <a:endParaRPr lang="hu-HU" sz="2600" dirty="0"/>
          </a:p>
          <a:p>
            <a:pPr algn="just" defTabSz="1343025"/>
            <a:r>
              <a:rPr lang="hu-HU" sz="2600" dirty="0" smtClean="0"/>
              <a:t>	</a:t>
            </a:r>
            <a:r>
              <a:rPr lang="hu-HU" sz="2600" dirty="0" err="1" smtClean="0"/>
              <a:t>Stb</a:t>
            </a:r>
            <a:r>
              <a:rPr lang="hu-HU" sz="2600" dirty="0"/>
              <a:t>: Itália, Jemen, Perzsia…</a:t>
            </a:r>
          </a:p>
          <a:p>
            <a:pPr algn="just"/>
            <a:r>
              <a:rPr lang="hu-HU" sz="2800" dirty="0" smtClean="0"/>
              <a:t>	•</a:t>
            </a:r>
            <a:r>
              <a:rPr lang="hu-HU" sz="2800" dirty="0"/>
              <a:t>1948: Izrael Állam megalakulása</a:t>
            </a:r>
          </a:p>
        </p:txBody>
      </p:sp>
    </p:spTree>
    <p:extLst>
      <p:ext uri="{BB962C8B-B14F-4D97-AF65-F5344CB8AC3E}">
        <p14:creationId xmlns:p14="http://schemas.microsoft.com/office/powerpoint/2010/main" val="15323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hu-HU" dirty="0" smtClean="0"/>
              <a:t>A héber nyelv helyzete és használati köre:</a:t>
            </a:r>
            <a:br>
              <a:rPr lang="hu-HU" dirty="0" smtClean="0"/>
            </a:br>
            <a:r>
              <a:rPr lang="hu-HU" dirty="0" smtClean="0"/>
              <a:t>Palesztina, i. sz. 5./6. és 7. század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348880"/>
            <a:ext cx="8712968" cy="3777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 smtClean="0"/>
              <a:t>	</a:t>
            </a:r>
            <a:endParaRPr lang="hu-HU" i="1" dirty="0" smtClean="0"/>
          </a:p>
          <a:p>
            <a:pPr lvl="2"/>
            <a:r>
              <a:rPr lang="hu-HU" dirty="0" smtClean="0"/>
              <a:t>késői </a:t>
            </a:r>
            <a:r>
              <a:rPr lang="hu-HU" dirty="0" err="1" smtClean="0"/>
              <a:t>midrások</a:t>
            </a:r>
            <a:r>
              <a:rPr lang="hu-HU" dirty="0" smtClean="0"/>
              <a:t> redakciója</a:t>
            </a:r>
          </a:p>
          <a:p>
            <a:pPr lvl="2"/>
            <a:r>
              <a:rPr lang="hu-HU" dirty="0" err="1" smtClean="0"/>
              <a:t>maszoréták</a:t>
            </a:r>
            <a:r>
              <a:rPr lang="hu-HU" dirty="0" smtClean="0"/>
              <a:t> tevékenysége</a:t>
            </a:r>
          </a:p>
          <a:p>
            <a:pPr lvl="2"/>
            <a:r>
              <a:rPr lang="hu-HU" dirty="0"/>
              <a:t>h</a:t>
            </a:r>
            <a:r>
              <a:rPr lang="hu-HU" dirty="0" smtClean="0"/>
              <a:t>ébert tanítják az iskolákban</a:t>
            </a:r>
          </a:p>
          <a:p>
            <a:pPr lvl="2"/>
            <a:r>
              <a:rPr lang="hu-HU" dirty="0" smtClean="0"/>
              <a:t>liturgikus használat (ima, bibliaolvasás) </a:t>
            </a:r>
            <a:r>
              <a:rPr lang="hu-HU" dirty="0" smtClean="0">
                <a:sym typeface="Symbol"/>
              </a:rPr>
              <a:t></a:t>
            </a:r>
            <a:endParaRPr lang="hu-HU" dirty="0" smtClean="0"/>
          </a:p>
          <a:p>
            <a:pPr lvl="2"/>
            <a:r>
              <a:rPr lang="hu-HU" dirty="0" smtClean="0"/>
              <a:t>a </a:t>
            </a:r>
            <a:r>
              <a:rPr lang="hu-HU" sz="3200" i="1" dirty="0" err="1" smtClean="0"/>
              <a:t>pajtaním</a:t>
            </a:r>
            <a:r>
              <a:rPr lang="hu-HU" sz="3200" i="1" dirty="0" smtClean="0"/>
              <a:t> </a:t>
            </a:r>
            <a:r>
              <a:rPr lang="hu-HU" sz="3200" dirty="0" smtClean="0"/>
              <a:t>(</a:t>
            </a:r>
            <a:r>
              <a:rPr lang="hu-HU" sz="3200" i="1" dirty="0" err="1" smtClean="0"/>
              <a:t>pijjut</a:t>
            </a:r>
            <a:r>
              <a:rPr lang="hu-HU" dirty="0" err="1" smtClean="0"/>
              <a:t>-költők</a:t>
            </a:r>
            <a:r>
              <a:rPr lang="hu-HU" dirty="0" smtClean="0"/>
              <a:t>) tevékenysége</a:t>
            </a:r>
          </a:p>
          <a:p>
            <a:pPr lvl="7"/>
            <a:r>
              <a:rPr lang="hu-HU" sz="2400" dirty="0" smtClean="0"/>
              <a:t>(+ dokumentumok pénzügyekről, feliratok, levelek, utazók beszámolói)</a:t>
            </a:r>
          </a:p>
          <a:p>
            <a:pPr lvl="2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6705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algn="ctr"/>
            <a:r>
              <a:rPr lang="hu-HU" dirty="0" smtClean="0"/>
              <a:t>II. A </a:t>
            </a:r>
            <a:r>
              <a:rPr lang="hu-HU" i="1" dirty="0" err="1"/>
              <a:t>pijjut</a:t>
            </a:r>
            <a:r>
              <a:rPr lang="hu-HU" dirty="0" err="1"/>
              <a:t>ok</a:t>
            </a:r>
            <a:r>
              <a:rPr lang="hu-HU" dirty="0"/>
              <a:t> irodalomtörténeti megközelítésben: </a:t>
            </a: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előzmények</a:t>
            </a:r>
            <a:r>
              <a:rPr lang="hu-HU" dirty="0"/>
              <a:t>, korszakolás, liturgiai jellemzők, tipologizálás, nyelvi, stiláris, tartalmi sajátosságok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88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A </a:t>
            </a:r>
            <a:r>
              <a:rPr lang="hu-HU" i="1" dirty="0" err="1"/>
              <a:t>pijjut</a:t>
            </a:r>
            <a:r>
              <a:rPr lang="hu-HU" dirty="0" err="1"/>
              <a:t>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hu-HU" b="1" dirty="0" smtClean="0"/>
              <a:t>Irodalomtörténeti megközelítésben:</a:t>
            </a:r>
          </a:p>
          <a:p>
            <a:pPr lvl="1"/>
            <a:r>
              <a:rPr lang="hu-HU" dirty="0"/>
              <a:t>műfaji meghatározás: liturgikus </a:t>
            </a:r>
            <a:r>
              <a:rPr lang="hu-HU" dirty="0" smtClean="0"/>
              <a:t>költemények</a:t>
            </a:r>
            <a:endParaRPr lang="hu-HU" b="1" dirty="0"/>
          </a:p>
          <a:p>
            <a:pPr lvl="1"/>
            <a:r>
              <a:rPr lang="hu-HU" dirty="0"/>
              <a:t>a</a:t>
            </a:r>
            <a:r>
              <a:rPr lang="hu-HU" dirty="0" smtClean="0"/>
              <a:t>z</a:t>
            </a:r>
            <a:r>
              <a:rPr lang="hu-HU" b="1" dirty="0" smtClean="0"/>
              <a:t> </a:t>
            </a:r>
            <a:r>
              <a:rPr lang="hu-HU" dirty="0" smtClean="0"/>
              <a:t>elnevezés </a:t>
            </a:r>
            <a:r>
              <a:rPr lang="hu-HU" dirty="0"/>
              <a:t>eredete: </a:t>
            </a:r>
            <a:r>
              <a:rPr lang="hu-HU" i="1" dirty="0" err="1" smtClean="0"/>
              <a:t>pajtaním</a:t>
            </a:r>
            <a:r>
              <a:rPr lang="hu-HU" dirty="0" err="1" smtClean="0"/>
              <a:t>-ból</a:t>
            </a:r>
            <a:r>
              <a:rPr lang="hu-HU" dirty="0" smtClean="0"/>
              <a:t>, ami a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gr</a:t>
            </a:r>
            <a:r>
              <a:rPr lang="hu-HU" dirty="0"/>
              <a:t>. </a:t>
            </a:r>
            <a:r>
              <a:rPr lang="hu-HU" i="1" dirty="0" smtClean="0">
                <a:sym typeface="Symbol"/>
              </a:rPr>
              <a:t></a:t>
            </a:r>
            <a:r>
              <a:rPr lang="hu-HU" i="1" dirty="0" err="1" smtClean="0">
                <a:sym typeface="Symbol"/>
              </a:rPr>
              <a:t>-</a:t>
            </a:r>
            <a:r>
              <a:rPr lang="hu-HU" dirty="0" err="1" smtClean="0">
                <a:sym typeface="Symbol"/>
              </a:rPr>
              <a:t>re</a:t>
            </a:r>
            <a:r>
              <a:rPr lang="hu-HU" dirty="0" smtClean="0">
                <a:sym typeface="Symbol"/>
              </a:rPr>
              <a:t> megy vissza</a:t>
            </a:r>
          </a:p>
          <a:p>
            <a:pPr lvl="1"/>
            <a:r>
              <a:rPr lang="hu-HU" dirty="0" smtClean="0"/>
              <a:t>előimádkozók, énekesek, „</a:t>
            </a:r>
            <a:r>
              <a:rPr lang="hu-HU" dirty="0"/>
              <a:t>házi poéták</a:t>
            </a:r>
            <a:r>
              <a:rPr lang="hu-HU" dirty="0" smtClean="0"/>
              <a:t>”</a:t>
            </a:r>
          </a:p>
          <a:p>
            <a:pPr lvl="1"/>
            <a:r>
              <a:rPr lang="hu-HU" dirty="0" smtClean="0"/>
              <a:t>szombat- és ünnepnapokon saját kompozíciók alkotása:</a:t>
            </a:r>
          </a:p>
          <a:p>
            <a:pPr lvl="2"/>
            <a:r>
              <a:rPr lang="hu-HU" dirty="0" smtClean="0"/>
              <a:t>a bibliai olvasmánynak, ill. a szent nap speciális témájának megfelelően, </a:t>
            </a:r>
          </a:p>
          <a:p>
            <a:pPr lvl="2"/>
            <a:r>
              <a:rPr lang="hu-HU" dirty="0" smtClean="0"/>
              <a:t>a </a:t>
            </a:r>
            <a:r>
              <a:rPr lang="hu-HU" i="1" dirty="0" err="1" smtClean="0"/>
              <a:t>pijjut</a:t>
            </a:r>
            <a:r>
              <a:rPr lang="hu-HU" dirty="0" err="1" smtClean="0"/>
              <a:t>ok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korban ismert </a:t>
            </a:r>
            <a:r>
              <a:rPr lang="hu-HU" dirty="0" smtClean="0"/>
              <a:t>(fennmaradt vagy </a:t>
            </a:r>
            <a:r>
              <a:rPr lang="hu-HU" dirty="0" smtClean="0"/>
              <a:t>nem fennmaradt) „legendákból” (</a:t>
            </a:r>
            <a:r>
              <a:rPr lang="hu-HU" dirty="0" err="1" smtClean="0"/>
              <a:t>midrásokból</a:t>
            </a:r>
            <a:r>
              <a:rPr lang="hu-HU" dirty="0" smtClean="0"/>
              <a:t>) is meríthetik témájukat stb.</a:t>
            </a:r>
          </a:p>
        </p:txBody>
      </p:sp>
    </p:spTree>
    <p:extLst>
      <p:ext uri="{BB962C8B-B14F-4D97-AF65-F5344CB8AC3E}">
        <p14:creationId xmlns:p14="http://schemas.microsoft.com/office/powerpoint/2010/main" val="347042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i="1" dirty="0" err="1" smtClean="0"/>
              <a:t>pijjut</a:t>
            </a:r>
            <a:r>
              <a:rPr lang="hu-HU" dirty="0" err="1" smtClean="0"/>
              <a:t>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hu-HU" b="1" dirty="0" smtClean="0"/>
              <a:t>Irodalmi előzményei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alfabetikus </a:t>
            </a:r>
            <a:r>
              <a:rPr lang="hu-HU" dirty="0" err="1" smtClean="0"/>
              <a:t>akrosztikonok</a:t>
            </a:r>
            <a:r>
              <a:rPr lang="hu-HU" dirty="0" smtClean="0"/>
              <a:t>, korai költői </a:t>
            </a:r>
            <a:r>
              <a:rPr lang="hu-HU" dirty="0" err="1" smtClean="0"/>
              <a:t>targumok</a:t>
            </a:r>
            <a:r>
              <a:rPr lang="hu-HU" dirty="0" smtClean="0"/>
              <a:t>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</a:t>
            </a:r>
            <a:r>
              <a:rPr lang="hu-HU" i="1" dirty="0" err="1" smtClean="0"/>
              <a:t>derasa</a:t>
            </a:r>
            <a:r>
              <a:rPr lang="hu-HU" dirty="0" smtClean="0"/>
              <a:t> eljárásai, </a:t>
            </a:r>
            <a:r>
              <a:rPr lang="hu-HU" i="1" dirty="0" err="1" smtClean="0"/>
              <a:t>midrások</a:t>
            </a:r>
            <a:r>
              <a:rPr lang="hu-HU" dirty="0" smtClean="0"/>
              <a:t> retorikai megoldásai</a:t>
            </a:r>
          </a:p>
          <a:p>
            <a:pPr marL="457200" lvl="1" indent="0">
              <a:buNone/>
            </a:pPr>
            <a:endParaRPr lang="hu-HU" dirty="0" smtClean="0"/>
          </a:p>
          <a:p>
            <a:pPr lvl="1"/>
            <a:r>
              <a:rPr lang="hu-HU" dirty="0" err="1" smtClean="0"/>
              <a:t>posztbiblikus</a:t>
            </a:r>
            <a:r>
              <a:rPr lang="hu-HU" dirty="0" smtClean="0"/>
              <a:t> költészeti anyag: </a:t>
            </a:r>
            <a:r>
              <a:rPr lang="hu-HU" i="1" dirty="0" err="1" smtClean="0"/>
              <a:t>hékhalót</a:t>
            </a:r>
            <a:r>
              <a:rPr lang="hu-HU" dirty="0" err="1" smtClean="0"/>
              <a:t>-himnuszok</a:t>
            </a:r>
            <a:r>
              <a:rPr lang="hu-HU" dirty="0" smtClean="0"/>
              <a:t> stb.</a:t>
            </a:r>
          </a:p>
          <a:p>
            <a:pPr lvl="1"/>
            <a:endParaRPr lang="hu-HU" dirty="0" smtClean="0"/>
          </a:p>
          <a:p>
            <a:r>
              <a:rPr lang="hu-HU" b="1" dirty="0" smtClean="0"/>
              <a:t>„Történelmi előzményei”:</a:t>
            </a:r>
          </a:p>
          <a:p>
            <a:pPr lvl="1"/>
            <a:r>
              <a:rPr lang="hu-HU" dirty="0" smtClean="0"/>
              <a:t>bizánci kormány rendelete: talmud-tanulmányok elhallgattatása </a:t>
            </a:r>
            <a:r>
              <a:rPr lang="hu-HU" dirty="0" smtClean="0">
                <a:sym typeface="Symbol"/>
              </a:rPr>
              <a:t> szóbeli tan megismertetése szombati és ünnepnapi imákba belefoglalva </a:t>
            </a:r>
            <a:endParaRPr lang="hu-HU" dirty="0" smtClean="0"/>
          </a:p>
          <a:p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9698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i="1" dirty="0" err="1" smtClean="0"/>
              <a:t>pijjut</a:t>
            </a:r>
            <a:r>
              <a:rPr lang="hu-HU" dirty="0" err="1" smtClean="0"/>
              <a:t>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Korszakolása:*</a:t>
            </a:r>
            <a:r>
              <a:rPr lang="hu-HU" dirty="0" smtClean="0"/>
              <a:t> </a:t>
            </a:r>
          </a:p>
          <a:p>
            <a:r>
              <a:rPr lang="hu-HU" sz="3200" dirty="0" smtClean="0"/>
              <a:t>1. korszak: </a:t>
            </a:r>
          </a:p>
          <a:p>
            <a:pPr marL="457200" lvl="1" indent="0">
              <a:buNone/>
            </a:pPr>
            <a:r>
              <a:rPr lang="hu-HU" dirty="0"/>
              <a:t>	</a:t>
            </a:r>
            <a:r>
              <a:rPr lang="hu-HU" b="1" dirty="0" err="1" smtClean="0"/>
              <a:t>Pre-klasszikus</a:t>
            </a:r>
            <a:r>
              <a:rPr lang="hu-HU" b="1" dirty="0" smtClean="0"/>
              <a:t> </a:t>
            </a:r>
            <a:r>
              <a:rPr lang="hu-HU" b="1" dirty="0" err="1" smtClean="0"/>
              <a:t>pijjut</a:t>
            </a:r>
            <a:r>
              <a:rPr lang="hu-HU" dirty="0" smtClean="0"/>
              <a:t>: 5. és 6. sz.</a:t>
            </a:r>
          </a:p>
          <a:p>
            <a:pPr lvl="2"/>
            <a:r>
              <a:rPr lang="hu-HU" sz="3200" dirty="0" err="1" smtClean="0"/>
              <a:t>Joszé</a:t>
            </a:r>
            <a:r>
              <a:rPr lang="hu-HU" sz="3200" dirty="0" smtClean="0"/>
              <a:t> </a:t>
            </a:r>
            <a:r>
              <a:rPr lang="hu-HU" sz="3200" dirty="0" err="1" smtClean="0"/>
              <a:t>ben</a:t>
            </a:r>
            <a:r>
              <a:rPr lang="hu-HU" sz="3200" dirty="0" smtClean="0"/>
              <a:t> </a:t>
            </a:r>
            <a:r>
              <a:rPr lang="hu-HU" sz="3200" dirty="0" err="1" smtClean="0"/>
              <a:t>Joszé</a:t>
            </a:r>
            <a:r>
              <a:rPr lang="hu-HU" sz="3200" dirty="0" smtClean="0"/>
              <a:t> </a:t>
            </a:r>
            <a:r>
              <a:rPr lang="hu-HU" dirty="0" smtClean="0"/>
              <a:t>(legrégebbről ismert </a:t>
            </a:r>
            <a:r>
              <a:rPr lang="hu-HU" i="1" dirty="0" err="1" smtClean="0"/>
              <a:t>pijjut</a:t>
            </a:r>
            <a:r>
              <a:rPr lang="hu-HU" dirty="0" err="1" smtClean="0"/>
              <a:t>-költő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alkotásai: </a:t>
            </a:r>
            <a:r>
              <a:rPr lang="hu-HU" i="1" dirty="0" err="1" smtClean="0"/>
              <a:t>avódák</a:t>
            </a:r>
            <a:r>
              <a:rPr lang="hu-HU" i="1" dirty="0" smtClean="0"/>
              <a:t> (</a:t>
            </a:r>
            <a:r>
              <a:rPr lang="hu-HU" i="1" dirty="0" err="1" smtClean="0"/>
              <a:t>Jom</a:t>
            </a:r>
            <a:r>
              <a:rPr lang="hu-HU" i="1" dirty="0" smtClean="0"/>
              <a:t> </a:t>
            </a:r>
            <a:r>
              <a:rPr lang="hu-HU" i="1" dirty="0" err="1" smtClean="0"/>
              <a:t>Kippur</a:t>
            </a:r>
            <a:r>
              <a:rPr lang="hu-HU" i="1" dirty="0" smtClean="0"/>
              <a:t> </a:t>
            </a:r>
            <a:r>
              <a:rPr lang="hu-HU" i="1" dirty="0" err="1" smtClean="0"/>
              <a:t>múszáf-</a:t>
            </a:r>
            <a:r>
              <a:rPr lang="hu-HU" dirty="0" err="1" smtClean="0"/>
              <a:t>imájában</a:t>
            </a:r>
            <a:r>
              <a:rPr lang="hu-HU" i="1" dirty="0" smtClean="0"/>
              <a:t> </a:t>
            </a:r>
            <a:r>
              <a:rPr lang="hu-HU" dirty="0" smtClean="0"/>
              <a:t>foglalnak helyet)</a:t>
            </a:r>
          </a:p>
          <a:p>
            <a:pPr lvl="2"/>
            <a:r>
              <a:rPr lang="hu-HU" dirty="0" smtClean="0"/>
              <a:t>verstani jellemzők: rímtelen, rendező </a:t>
            </a:r>
            <a:r>
              <a:rPr lang="hu-HU" dirty="0"/>
              <a:t>elv: </a:t>
            </a:r>
            <a:r>
              <a:rPr lang="hu-HU" dirty="0" err="1" smtClean="0"/>
              <a:t>szómetrum</a:t>
            </a:r>
            <a:endParaRPr lang="hu-HU" dirty="0" smtClean="0"/>
          </a:p>
          <a:p>
            <a:pPr lvl="2"/>
            <a:r>
              <a:rPr lang="hu-HU" dirty="0" smtClean="0"/>
              <a:t>stílus: egyszerű </a:t>
            </a:r>
          </a:p>
          <a:p>
            <a:pPr lvl="2"/>
            <a:endParaRPr lang="hu-HU" i="1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395536" y="5517232"/>
            <a:ext cx="8424936" cy="1204243"/>
          </a:xfrm>
        </p:spPr>
        <p:txBody>
          <a:bodyPr/>
          <a:lstStyle/>
          <a:p>
            <a:r>
              <a:rPr lang="hu-HU" sz="2400" dirty="0" smtClean="0">
                <a:solidFill>
                  <a:schemeClr val="tx1"/>
                </a:solidFill>
              </a:rPr>
              <a:t>*</a:t>
            </a:r>
            <a:r>
              <a:rPr lang="hu-HU" sz="2400" dirty="0" err="1" smtClean="0">
                <a:solidFill>
                  <a:schemeClr val="tx1"/>
                </a:solidFill>
              </a:rPr>
              <a:t>Ezra</a:t>
            </a:r>
            <a:r>
              <a:rPr lang="hu-HU" sz="2400" smtClean="0">
                <a:solidFill>
                  <a:schemeClr val="tx1"/>
                </a:solidFill>
              </a:rPr>
              <a:t> Fleischer </a:t>
            </a:r>
            <a:r>
              <a:rPr lang="hu-HU" sz="2400" i="1" dirty="0" err="1">
                <a:solidFill>
                  <a:schemeClr val="tx1"/>
                </a:solidFill>
              </a:rPr>
              <a:t>Hebrew</a:t>
            </a:r>
            <a:r>
              <a:rPr lang="hu-HU" sz="2400" i="1" dirty="0">
                <a:solidFill>
                  <a:schemeClr val="tx1"/>
                </a:solidFill>
              </a:rPr>
              <a:t> </a:t>
            </a:r>
            <a:r>
              <a:rPr lang="hu-HU" sz="2400" i="1" dirty="0" err="1">
                <a:solidFill>
                  <a:schemeClr val="tx1"/>
                </a:solidFill>
              </a:rPr>
              <a:t>Liturgical</a:t>
            </a:r>
            <a:r>
              <a:rPr lang="hu-HU" sz="2400" i="1" dirty="0">
                <a:solidFill>
                  <a:schemeClr val="tx1"/>
                </a:solidFill>
              </a:rPr>
              <a:t> </a:t>
            </a:r>
            <a:r>
              <a:rPr lang="hu-HU" sz="2400" i="1" dirty="0" err="1">
                <a:solidFill>
                  <a:schemeClr val="tx1"/>
                </a:solidFill>
              </a:rPr>
              <a:t>Poetry</a:t>
            </a:r>
            <a:r>
              <a:rPr lang="hu-HU" sz="2400" i="1" dirty="0">
                <a:solidFill>
                  <a:schemeClr val="tx1"/>
                </a:solidFill>
              </a:rPr>
              <a:t> </a:t>
            </a:r>
            <a:r>
              <a:rPr lang="hu-HU" sz="2400" i="1" dirty="0" err="1">
                <a:solidFill>
                  <a:schemeClr val="tx1"/>
                </a:solidFill>
              </a:rPr>
              <a:t>in</a:t>
            </a:r>
            <a:r>
              <a:rPr lang="hu-HU" sz="2400" i="1" dirty="0">
                <a:solidFill>
                  <a:schemeClr val="tx1"/>
                </a:solidFill>
              </a:rPr>
              <a:t> </a:t>
            </a:r>
            <a:r>
              <a:rPr lang="hu-HU" sz="2400" i="1" dirty="0" err="1">
                <a:solidFill>
                  <a:schemeClr val="tx1"/>
                </a:solidFill>
              </a:rPr>
              <a:t>the</a:t>
            </a:r>
            <a:r>
              <a:rPr lang="hu-HU" sz="2400" i="1" dirty="0">
                <a:solidFill>
                  <a:schemeClr val="tx1"/>
                </a:solidFill>
              </a:rPr>
              <a:t> </a:t>
            </a:r>
            <a:r>
              <a:rPr lang="hu-HU" sz="2400" i="1" dirty="0" err="1">
                <a:solidFill>
                  <a:schemeClr val="tx1"/>
                </a:solidFill>
              </a:rPr>
              <a:t>Middle</a:t>
            </a:r>
            <a:r>
              <a:rPr lang="hu-HU" sz="2400" i="1" dirty="0">
                <a:solidFill>
                  <a:schemeClr val="tx1"/>
                </a:solidFill>
              </a:rPr>
              <a:t> </a:t>
            </a:r>
            <a:r>
              <a:rPr lang="hu-HU" sz="2400" i="1" dirty="0" err="1">
                <a:solidFill>
                  <a:schemeClr val="tx1"/>
                </a:solidFill>
              </a:rPr>
              <a:t>Ages</a:t>
            </a:r>
            <a:r>
              <a:rPr lang="hu-HU" sz="2400" dirty="0">
                <a:solidFill>
                  <a:schemeClr val="tx1"/>
                </a:solidFill>
              </a:rPr>
              <a:t>, 1975 </a:t>
            </a:r>
            <a:r>
              <a:rPr lang="hu-HU" sz="2400" dirty="0" smtClean="0">
                <a:solidFill>
                  <a:schemeClr val="tx1"/>
                </a:solidFill>
              </a:rPr>
              <a:t>alapján</a:t>
            </a:r>
            <a:endParaRPr lang="hu-HU" sz="2400" dirty="0">
              <a:solidFill>
                <a:schemeClr val="tx1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0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1223</Words>
  <Application>Microsoft Office PowerPoint</Application>
  <PresentationFormat>Diavetítés a képernyőre (4:3 oldalarány)</PresentationFormat>
  <Paragraphs>209</Paragraphs>
  <Slides>30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4" baseType="lpstr">
      <vt:lpstr>Arial</vt:lpstr>
      <vt:lpstr>Calibri</vt:lpstr>
      <vt:lpstr>Symbol</vt:lpstr>
      <vt:lpstr>Office-téma</vt:lpstr>
      <vt:lpstr>    Középkori és modern zsidó irodalom  BBN-HEB11-313.1, BMVD-101.77, BBV-101.50  Panelóra, koordinálja: Biró Tamás</vt:lpstr>
      <vt:lpstr>Az előadás vázlata</vt:lpstr>
      <vt:lpstr>PowerPoint bemutató</vt:lpstr>
      <vt:lpstr>PowerPoint bemutató</vt:lpstr>
      <vt:lpstr>A héber nyelv helyzete és használati köre: Palesztina, i. sz. 5./6. és 7. század</vt:lpstr>
      <vt:lpstr>PowerPoint bemutató</vt:lpstr>
      <vt:lpstr>A pijjutok</vt:lpstr>
      <vt:lpstr>A pijjutok</vt:lpstr>
      <vt:lpstr>A pijjutok</vt:lpstr>
      <vt:lpstr>A pijjutok</vt:lpstr>
      <vt:lpstr>PowerPoint bemutató</vt:lpstr>
      <vt:lpstr>PowerPoint bemutató</vt:lpstr>
      <vt:lpstr>A pijjutok </vt:lpstr>
      <vt:lpstr>A pijjutok</vt:lpstr>
      <vt:lpstr>A pijjutok</vt:lpstr>
      <vt:lpstr>A pijjutok</vt:lpstr>
      <vt:lpstr>PowerPoint bemutató</vt:lpstr>
      <vt:lpstr>Szaadja Gaón mint híd a pajtanok és a spanyol korszak költői között</vt:lpstr>
      <vt:lpstr>PowerPoint bemutató</vt:lpstr>
      <vt:lpstr>A spanyol-zsidó aranykor költői</vt:lpstr>
      <vt:lpstr>A spanyol-zsidó aranykor költői</vt:lpstr>
      <vt:lpstr>A spanyol-zsidó aranykor költői</vt:lpstr>
      <vt:lpstr>A spanyol-zsidó aranykor költői</vt:lpstr>
      <vt:lpstr>A spanyol-zsidó aranykor költői</vt:lpstr>
      <vt:lpstr>A spanyol-zsidó aranykor költői</vt:lpstr>
      <vt:lpstr>A spanyol-zsidó aranykor költői</vt:lpstr>
      <vt:lpstr>PowerPoint bemutató</vt:lpstr>
      <vt:lpstr>Újabb idegen versformák hatása a héber világi költészetre  az itáliai középkor és reneszánsz </vt:lpstr>
      <vt:lpstr>Fogalmak, nevek, címek ezen a héten</vt:lpstr>
      <vt:lpstr>Viszlát jövő szerdán!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Középkori és modern zsidó irodalom  BBN-HEB11-313.1, BMVD-101.77, BBV-101.50  Panelóra, koordinálja: BiróTamás</dc:title>
  <dc:creator>Kornélia Koltai</dc:creator>
  <cp:lastModifiedBy>birot</cp:lastModifiedBy>
  <cp:revision>205</cp:revision>
  <dcterms:created xsi:type="dcterms:W3CDTF">2015-02-17T10:32:03Z</dcterms:created>
  <dcterms:modified xsi:type="dcterms:W3CDTF">2015-02-19T13:28:26Z</dcterms:modified>
</cp:coreProperties>
</file>