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7" r:id="rId2"/>
    <p:sldId id="402" r:id="rId3"/>
    <p:sldId id="404" r:id="rId4"/>
    <p:sldId id="405" r:id="rId5"/>
    <p:sldId id="403" r:id="rId6"/>
    <p:sldId id="406" r:id="rId7"/>
    <p:sldId id="410" r:id="rId8"/>
    <p:sldId id="407" r:id="rId9"/>
    <p:sldId id="408" r:id="rId10"/>
    <p:sldId id="411" r:id="rId11"/>
    <p:sldId id="413" r:id="rId12"/>
    <p:sldId id="414" r:id="rId13"/>
    <p:sldId id="409" r:id="rId14"/>
    <p:sldId id="415" r:id="rId15"/>
    <p:sldId id="416" r:id="rId16"/>
    <p:sldId id="417" r:id="rId17"/>
    <p:sldId id="418" r:id="rId18"/>
    <p:sldId id="419" r:id="rId19"/>
    <p:sldId id="420" r:id="rId20"/>
    <p:sldId id="425" r:id="rId21"/>
    <p:sldId id="427" r:id="rId22"/>
    <p:sldId id="421" r:id="rId23"/>
    <p:sldId id="422" r:id="rId24"/>
    <p:sldId id="423" r:id="rId25"/>
    <p:sldId id="400" r:id="rId26"/>
    <p:sldId id="426" r:id="rId27"/>
    <p:sldId id="424" r:id="rId28"/>
    <p:sldId id="264" r:id="rId29"/>
  </p:sldIdLst>
  <p:sldSz cx="12192000" cy="6858000"/>
  <p:notesSz cx="6742113" cy="9872663"/>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Világos stílus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18971" y="0"/>
            <a:ext cx="2921582" cy="495348"/>
          </a:xfrm>
          <a:prstGeom prst="rect">
            <a:avLst/>
          </a:prstGeom>
        </p:spPr>
        <p:txBody>
          <a:bodyPr vert="horz" lIns="91440" tIns="45720" rIns="91440" bIns="45720" rtlCol="0"/>
          <a:lstStyle>
            <a:lvl1pPr algn="r">
              <a:defRPr sz="1200"/>
            </a:lvl1pPr>
          </a:lstStyle>
          <a:p>
            <a:fld id="{7DE321E9-FCF0-4866-9B58-958A04F12255}" type="datetimeFigureOut">
              <a:rPr lang="hu-HU" smtClean="0"/>
              <a:t>2015.02.12.</a:t>
            </a:fld>
            <a:endParaRPr lang="hu-HU"/>
          </a:p>
        </p:txBody>
      </p:sp>
      <p:sp>
        <p:nvSpPr>
          <p:cNvPr id="4" name="Élőláb helye 3"/>
          <p:cNvSpPr>
            <a:spLocks noGrp="1"/>
          </p:cNvSpPr>
          <p:nvPr>
            <p:ph type="ftr" sz="quarter" idx="2"/>
          </p:nvPr>
        </p:nvSpPr>
        <p:spPr>
          <a:xfrm>
            <a:off x="0" y="9377317"/>
            <a:ext cx="2921582" cy="495347"/>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18971" y="9377317"/>
            <a:ext cx="2921582" cy="495347"/>
          </a:xfrm>
          <a:prstGeom prst="rect">
            <a:avLst/>
          </a:prstGeom>
        </p:spPr>
        <p:txBody>
          <a:bodyPr vert="horz" lIns="91440" tIns="45720" rIns="91440" bIns="45720" rtlCol="0" anchor="b"/>
          <a:lstStyle>
            <a:lvl1pPr algn="r">
              <a:defRPr sz="1200"/>
            </a:lvl1pPr>
          </a:lstStyle>
          <a:p>
            <a:fld id="{8407E30C-138A-4265-B340-56D0CC23A35A}" type="slidenum">
              <a:rPr lang="hu-HU" smtClean="0"/>
              <a:t>‹#›</a:t>
            </a:fld>
            <a:endParaRPr lang="hu-HU"/>
          </a:p>
        </p:txBody>
      </p:sp>
    </p:spTree>
    <p:extLst>
      <p:ext uri="{BB962C8B-B14F-4D97-AF65-F5344CB8AC3E}">
        <p14:creationId xmlns:p14="http://schemas.microsoft.com/office/powerpoint/2010/main" val="1965856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6E46C478-EF30-4BA2-82E7-BB1912A6EB19}" type="datetimeFigureOut">
              <a:rPr lang="hu-HU" smtClean="0"/>
              <a:pPr/>
              <a:t>2015.02.12.</a:t>
            </a:fld>
            <a:endParaRPr lang="hu-HU"/>
          </a:p>
        </p:txBody>
      </p:sp>
      <p:sp>
        <p:nvSpPr>
          <p:cNvPr id="4" name="Diakép helye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DF5DB1EF-4AAE-4828-BB6B-B0D988999B8D}" type="slidenum">
              <a:rPr lang="hu-HU" smtClean="0"/>
              <a:pPr/>
              <a:t>‹#›</a:t>
            </a:fld>
            <a:endParaRPr lang="hu-HU"/>
          </a:p>
        </p:txBody>
      </p:sp>
    </p:spTree>
    <p:extLst>
      <p:ext uri="{BB962C8B-B14F-4D97-AF65-F5344CB8AC3E}">
        <p14:creationId xmlns:p14="http://schemas.microsoft.com/office/powerpoint/2010/main" val="1725193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A63A4A82-DD17-4363-9B29-11E444A65FB0}" type="datetimeFigureOut">
              <a:rPr lang="hu-HU" smtClean="0"/>
              <a:pPr/>
              <a:t>2015.02.12.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742D5E2-E7FB-4A4E-9AEC-2B2D40CA65D0}" type="slidenum">
              <a:rPr lang="hu-HU" smtClean="0"/>
              <a:pPr/>
              <a:t>‹#›</a:t>
            </a:fld>
            <a:endParaRPr lang="hu-HU"/>
          </a:p>
        </p:txBody>
      </p:sp>
    </p:spTree>
    <p:extLst>
      <p:ext uri="{BB962C8B-B14F-4D97-AF65-F5344CB8AC3E}">
        <p14:creationId xmlns:p14="http://schemas.microsoft.com/office/powerpoint/2010/main" val="2279209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63A4A82-DD17-4363-9B29-11E444A65FB0}" type="datetimeFigureOut">
              <a:rPr lang="hu-HU" smtClean="0"/>
              <a:pPr/>
              <a:t>2015.02.12.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742D5E2-E7FB-4A4E-9AEC-2B2D40CA65D0}" type="slidenum">
              <a:rPr lang="hu-HU" smtClean="0"/>
              <a:pPr/>
              <a:t>‹#›</a:t>
            </a:fld>
            <a:endParaRPr lang="hu-HU"/>
          </a:p>
        </p:txBody>
      </p:sp>
    </p:spTree>
    <p:extLst>
      <p:ext uri="{BB962C8B-B14F-4D97-AF65-F5344CB8AC3E}">
        <p14:creationId xmlns:p14="http://schemas.microsoft.com/office/powerpoint/2010/main" val="3563727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63A4A82-DD17-4363-9B29-11E444A65FB0}" type="datetimeFigureOut">
              <a:rPr lang="hu-HU" smtClean="0"/>
              <a:pPr/>
              <a:t>2015.02.12.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742D5E2-E7FB-4A4E-9AEC-2B2D40CA65D0}" type="slidenum">
              <a:rPr lang="hu-HU" smtClean="0"/>
              <a:pPr/>
              <a:t>‹#›</a:t>
            </a:fld>
            <a:endParaRPr lang="hu-HU"/>
          </a:p>
        </p:txBody>
      </p:sp>
    </p:spTree>
    <p:extLst>
      <p:ext uri="{BB962C8B-B14F-4D97-AF65-F5344CB8AC3E}">
        <p14:creationId xmlns:p14="http://schemas.microsoft.com/office/powerpoint/2010/main" val="3250285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63A4A82-DD17-4363-9B29-11E444A65FB0}" type="datetimeFigureOut">
              <a:rPr lang="hu-HU" smtClean="0"/>
              <a:pPr/>
              <a:t>2015.02.12.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742D5E2-E7FB-4A4E-9AEC-2B2D40CA65D0}" type="slidenum">
              <a:rPr lang="hu-HU" smtClean="0"/>
              <a:pPr/>
              <a:t>‹#›</a:t>
            </a:fld>
            <a:endParaRPr lang="hu-HU"/>
          </a:p>
        </p:txBody>
      </p:sp>
    </p:spTree>
    <p:extLst>
      <p:ext uri="{BB962C8B-B14F-4D97-AF65-F5344CB8AC3E}">
        <p14:creationId xmlns:p14="http://schemas.microsoft.com/office/powerpoint/2010/main" val="121612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A63A4A82-DD17-4363-9B29-11E444A65FB0}" type="datetimeFigureOut">
              <a:rPr lang="hu-HU" smtClean="0"/>
              <a:pPr/>
              <a:t>2015.02.12.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742D5E2-E7FB-4A4E-9AEC-2B2D40CA65D0}" type="slidenum">
              <a:rPr lang="hu-HU" smtClean="0"/>
              <a:pPr/>
              <a:t>‹#›</a:t>
            </a:fld>
            <a:endParaRPr lang="hu-HU"/>
          </a:p>
        </p:txBody>
      </p:sp>
    </p:spTree>
    <p:extLst>
      <p:ext uri="{BB962C8B-B14F-4D97-AF65-F5344CB8AC3E}">
        <p14:creationId xmlns:p14="http://schemas.microsoft.com/office/powerpoint/2010/main" val="176633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A63A4A82-DD17-4363-9B29-11E444A65FB0}" type="datetimeFigureOut">
              <a:rPr lang="hu-HU" smtClean="0"/>
              <a:pPr/>
              <a:t>2015.02.12.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742D5E2-E7FB-4A4E-9AEC-2B2D40CA65D0}" type="slidenum">
              <a:rPr lang="hu-HU" smtClean="0"/>
              <a:pPr/>
              <a:t>‹#›</a:t>
            </a:fld>
            <a:endParaRPr lang="hu-HU"/>
          </a:p>
        </p:txBody>
      </p:sp>
    </p:spTree>
    <p:extLst>
      <p:ext uri="{BB962C8B-B14F-4D97-AF65-F5344CB8AC3E}">
        <p14:creationId xmlns:p14="http://schemas.microsoft.com/office/powerpoint/2010/main" val="3553819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A63A4A82-DD17-4363-9B29-11E444A65FB0}" type="datetimeFigureOut">
              <a:rPr lang="hu-HU" smtClean="0"/>
              <a:pPr/>
              <a:t>2015.02.12.</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D742D5E2-E7FB-4A4E-9AEC-2B2D40CA65D0}" type="slidenum">
              <a:rPr lang="hu-HU" smtClean="0"/>
              <a:pPr/>
              <a:t>‹#›</a:t>
            </a:fld>
            <a:endParaRPr lang="hu-HU"/>
          </a:p>
        </p:txBody>
      </p:sp>
    </p:spTree>
    <p:extLst>
      <p:ext uri="{BB962C8B-B14F-4D97-AF65-F5344CB8AC3E}">
        <p14:creationId xmlns:p14="http://schemas.microsoft.com/office/powerpoint/2010/main" val="1786246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A63A4A82-DD17-4363-9B29-11E444A65FB0}" type="datetimeFigureOut">
              <a:rPr lang="hu-HU" smtClean="0"/>
              <a:pPr/>
              <a:t>2015.02.12.</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D742D5E2-E7FB-4A4E-9AEC-2B2D40CA65D0}" type="slidenum">
              <a:rPr lang="hu-HU" smtClean="0"/>
              <a:pPr/>
              <a:t>‹#›</a:t>
            </a:fld>
            <a:endParaRPr lang="hu-HU"/>
          </a:p>
        </p:txBody>
      </p:sp>
    </p:spTree>
    <p:extLst>
      <p:ext uri="{BB962C8B-B14F-4D97-AF65-F5344CB8AC3E}">
        <p14:creationId xmlns:p14="http://schemas.microsoft.com/office/powerpoint/2010/main" val="4157783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A63A4A82-DD17-4363-9B29-11E444A65FB0}" type="datetimeFigureOut">
              <a:rPr lang="hu-HU" smtClean="0"/>
              <a:pPr/>
              <a:t>2015.02.12.</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D742D5E2-E7FB-4A4E-9AEC-2B2D40CA65D0}" type="slidenum">
              <a:rPr lang="hu-HU" smtClean="0"/>
              <a:pPr/>
              <a:t>‹#›</a:t>
            </a:fld>
            <a:endParaRPr lang="hu-HU"/>
          </a:p>
        </p:txBody>
      </p:sp>
    </p:spTree>
    <p:extLst>
      <p:ext uri="{BB962C8B-B14F-4D97-AF65-F5344CB8AC3E}">
        <p14:creationId xmlns:p14="http://schemas.microsoft.com/office/powerpoint/2010/main" val="329649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A63A4A82-DD17-4363-9B29-11E444A65FB0}" type="datetimeFigureOut">
              <a:rPr lang="hu-HU" smtClean="0"/>
              <a:pPr/>
              <a:t>2015.02.12.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742D5E2-E7FB-4A4E-9AEC-2B2D40CA65D0}" type="slidenum">
              <a:rPr lang="hu-HU" smtClean="0"/>
              <a:pPr/>
              <a:t>‹#›</a:t>
            </a:fld>
            <a:endParaRPr lang="hu-HU"/>
          </a:p>
        </p:txBody>
      </p:sp>
    </p:spTree>
    <p:extLst>
      <p:ext uri="{BB962C8B-B14F-4D97-AF65-F5344CB8AC3E}">
        <p14:creationId xmlns:p14="http://schemas.microsoft.com/office/powerpoint/2010/main" val="4257346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A63A4A82-DD17-4363-9B29-11E444A65FB0}" type="datetimeFigureOut">
              <a:rPr lang="hu-HU" smtClean="0"/>
              <a:pPr/>
              <a:t>2015.02.12.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742D5E2-E7FB-4A4E-9AEC-2B2D40CA65D0}" type="slidenum">
              <a:rPr lang="hu-HU" smtClean="0"/>
              <a:pPr/>
              <a:t>‹#›</a:t>
            </a:fld>
            <a:endParaRPr lang="hu-HU"/>
          </a:p>
        </p:txBody>
      </p:sp>
    </p:spTree>
    <p:extLst>
      <p:ext uri="{BB962C8B-B14F-4D97-AF65-F5344CB8AC3E}">
        <p14:creationId xmlns:p14="http://schemas.microsoft.com/office/powerpoint/2010/main" val="3660926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A4A82-DD17-4363-9B29-11E444A65FB0}" type="datetimeFigureOut">
              <a:rPr lang="hu-HU" smtClean="0"/>
              <a:pPr/>
              <a:t>2015.02.12.</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2D5E2-E7FB-4A4E-9AEC-2B2D40CA65D0}" type="slidenum">
              <a:rPr lang="hu-HU" smtClean="0"/>
              <a:pPr/>
              <a:t>‹#›</a:t>
            </a:fld>
            <a:endParaRPr lang="hu-HU"/>
          </a:p>
        </p:txBody>
      </p:sp>
    </p:spTree>
    <p:extLst>
      <p:ext uri="{BB962C8B-B14F-4D97-AF65-F5344CB8AC3E}">
        <p14:creationId xmlns:p14="http://schemas.microsoft.com/office/powerpoint/2010/main" val="2326552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ím 1"/>
          <p:cNvSpPr>
            <a:spLocks noGrp="1"/>
          </p:cNvSpPr>
          <p:nvPr>
            <p:ph type="ctrTitle"/>
          </p:nvPr>
        </p:nvSpPr>
        <p:spPr>
          <a:xfrm>
            <a:off x="1524000" y="315543"/>
            <a:ext cx="9144000" cy="2387600"/>
          </a:xfrm>
        </p:spPr>
        <p:txBody>
          <a:bodyPr>
            <a:normAutofit/>
          </a:bodyPr>
          <a:lstStyle/>
          <a:p>
            <a:r>
              <a:rPr lang="hu-HU" b="1" dirty="0"/>
              <a:t>Középkori és </a:t>
            </a:r>
            <a:r>
              <a:rPr lang="hu-HU" b="1" dirty="0" smtClean="0"/>
              <a:t/>
            </a:r>
            <a:br>
              <a:rPr lang="hu-HU" b="1" dirty="0" smtClean="0"/>
            </a:br>
            <a:r>
              <a:rPr lang="hu-HU" b="1" dirty="0" smtClean="0"/>
              <a:t>modern </a:t>
            </a:r>
            <a:r>
              <a:rPr lang="hu-HU" b="1" dirty="0"/>
              <a:t>zsidó </a:t>
            </a:r>
            <a:r>
              <a:rPr lang="hu-HU" b="1" dirty="0" smtClean="0"/>
              <a:t>irodalom</a:t>
            </a:r>
            <a:endParaRPr lang="hu-HU" b="1" dirty="0"/>
          </a:p>
        </p:txBody>
      </p:sp>
      <p:sp>
        <p:nvSpPr>
          <p:cNvPr id="2051" name="Alcím 2"/>
          <p:cNvSpPr>
            <a:spLocks noGrp="1"/>
          </p:cNvSpPr>
          <p:nvPr>
            <p:ph type="subTitle" idx="1"/>
          </p:nvPr>
        </p:nvSpPr>
        <p:spPr>
          <a:xfrm>
            <a:off x="1524000" y="3294533"/>
            <a:ext cx="9144000" cy="1371596"/>
          </a:xfrm>
        </p:spPr>
        <p:txBody>
          <a:bodyPr>
            <a:normAutofit/>
          </a:bodyPr>
          <a:lstStyle/>
          <a:p>
            <a:r>
              <a:rPr lang="hu-HU" dirty="0"/>
              <a:t>BBN-HEB11-313.1, BMVD-101.77, </a:t>
            </a:r>
            <a:r>
              <a:rPr lang="hu-HU" dirty="0" smtClean="0"/>
              <a:t>BBV-101.50</a:t>
            </a:r>
          </a:p>
          <a:p>
            <a:endParaRPr lang="hu-HU" sz="1200" dirty="0" smtClean="0"/>
          </a:p>
          <a:p>
            <a:r>
              <a:rPr lang="hu-HU" dirty="0"/>
              <a:t>Panelóra, koordinálja</a:t>
            </a:r>
            <a:r>
              <a:rPr lang="hu-HU" dirty="0" smtClean="0"/>
              <a:t>: </a:t>
            </a:r>
            <a:r>
              <a:rPr lang="hu-HU" altLang="hu-HU" i="1" dirty="0" err="1" smtClean="0"/>
              <a:t>Biró</a:t>
            </a:r>
            <a:r>
              <a:rPr lang="hu-HU" altLang="hu-HU" i="1" dirty="0" smtClean="0"/>
              <a:t> Tamás</a:t>
            </a:r>
          </a:p>
        </p:txBody>
      </p:sp>
      <p:sp>
        <p:nvSpPr>
          <p:cNvPr id="2" name="Szövegdoboz 1"/>
          <p:cNvSpPr txBox="1"/>
          <p:nvPr/>
        </p:nvSpPr>
        <p:spPr>
          <a:xfrm>
            <a:off x="3644153" y="5163671"/>
            <a:ext cx="4737847" cy="553998"/>
          </a:xfrm>
          <a:prstGeom prst="rect">
            <a:avLst/>
          </a:prstGeom>
          <a:noFill/>
        </p:spPr>
        <p:txBody>
          <a:bodyPr wrap="square" rtlCol="0">
            <a:spAutoFit/>
          </a:bodyPr>
          <a:lstStyle/>
          <a:p>
            <a:pPr algn="ctr"/>
            <a:r>
              <a:rPr lang="hu-HU" sz="3000" i="1" dirty="0" smtClean="0"/>
              <a:t>2015. február 11.: </a:t>
            </a:r>
            <a:r>
              <a:rPr lang="hu-HU" sz="3000" b="1" dirty="0" smtClean="0"/>
              <a:t>Bevezetés</a:t>
            </a:r>
            <a:endParaRPr lang="hu-HU" sz="3000" b="1" dirty="0"/>
          </a:p>
        </p:txBody>
      </p:sp>
    </p:spTree>
    <p:extLst>
      <p:ext uri="{BB962C8B-B14F-4D97-AF65-F5344CB8AC3E}">
        <p14:creationId xmlns:p14="http://schemas.microsoft.com/office/powerpoint/2010/main" val="4251578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839787" y="457199"/>
            <a:ext cx="4751544" cy="2540833"/>
          </a:xfrm>
        </p:spPr>
        <p:txBody>
          <a:bodyPr>
            <a:normAutofit/>
          </a:bodyPr>
          <a:lstStyle/>
          <a:p>
            <a:pPr algn="ctr">
              <a:lnSpc>
                <a:spcPct val="120000"/>
              </a:lnSpc>
            </a:pPr>
            <a:r>
              <a:rPr lang="hu-HU" sz="3600" dirty="0"/>
              <a:t>Marc Chagall</a:t>
            </a:r>
            <a:r>
              <a:rPr lang="hu-HU" sz="3600" dirty="0" smtClean="0"/>
              <a:t/>
            </a:r>
            <a:br>
              <a:rPr lang="hu-HU" sz="3600" dirty="0" smtClean="0"/>
            </a:br>
            <a:r>
              <a:rPr lang="hu-HU" sz="2800" dirty="0"/>
              <a:t>(1887–1985):</a:t>
            </a:r>
            <a:r>
              <a:rPr lang="hu-HU" sz="3600" dirty="0" smtClean="0"/>
              <a:t/>
            </a:r>
            <a:br>
              <a:rPr lang="hu-HU" sz="3600" dirty="0" smtClean="0"/>
            </a:br>
            <a:r>
              <a:rPr lang="en-US" i="1" dirty="0" smtClean="0"/>
              <a:t>White Crucifixion</a:t>
            </a:r>
            <a:r>
              <a:rPr lang="hu-HU" i="1" dirty="0" smtClean="0"/>
              <a:t/>
            </a:r>
            <a:br>
              <a:rPr lang="hu-HU" i="1" dirty="0" smtClean="0"/>
            </a:br>
            <a:r>
              <a:rPr lang="hu-HU" sz="2600" dirty="0" smtClean="0"/>
              <a:t>(1938)</a:t>
            </a:r>
            <a:endParaRPr lang="hu-HU" sz="2600" dirty="0"/>
          </a:p>
        </p:txBody>
      </p:sp>
      <p:sp>
        <p:nvSpPr>
          <p:cNvPr id="6" name="Szöveg helye 5"/>
          <p:cNvSpPr>
            <a:spLocks noGrp="1"/>
          </p:cNvSpPr>
          <p:nvPr>
            <p:ph type="body" sz="half" idx="2"/>
          </p:nvPr>
        </p:nvSpPr>
        <p:spPr>
          <a:xfrm>
            <a:off x="839788" y="3402766"/>
            <a:ext cx="4751543" cy="3223499"/>
          </a:xfrm>
        </p:spPr>
        <p:txBody>
          <a:bodyPr/>
          <a:lstStyle/>
          <a:p>
            <a:endParaRPr lang="hu-HU" dirty="0"/>
          </a:p>
        </p:txBody>
      </p:sp>
      <p:sp>
        <p:nvSpPr>
          <p:cNvPr id="3" name="Tartalom helye 2"/>
          <p:cNvSpPr>
            <a:spLocks noGrp="1"/>
          </p:cNvSpPr>
          <p:nvPr>
            <p:ph idx="1"/>
          </p:nvPr>
        </p:nvSpPr>
        <p:spPr/>
        <p:txBody>
          <a:bodyPr/>
          <a:lstStyle/>
          <a:p>
            <a:endParaRPr lang="hu-HU"/>
          </a:p>
        </p:txBody>
      </p:sp>
      <p:pic>
        <p:nvPicPr>
          <p:cNvPr id="1030" name="Picture 6" descr="http://www.artic.edu/aic/collections/citi/images/standard/WebLarge/WebImg_000276/189094_32966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331" y="147027"/>
            <a:ext cx="5914339" cy="655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225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839787" y="457199"/>
            <a:ext cx="4751544" cy="2540833"/>
          </a:xfrm>
        </p:spPr>
        <p:txBody>
          <a:bodyPr>
            <a:normAutofit/>
          </a:bodyPr>
          <a:lstStyle/>
          <a:p>
            <a:pPr algn="ctr">
              <a:lnSpc>
                <a:spcPct val="120000"/>
              </a:lnSpc>
            </a:pPr>
            <a:r>
              <a:rPr lang="hu-HU" sz="3600" dirty="0"/>
              <a:t>Felix Mendelssohn</a:t>
            </a:r>
            <a:r>
              <a:rPr lang="hu-HU" sz="3600" dirty="0" smtClean="0"/>
              <a:t/>
            </a:r>
            <a:br>
              <a:rPr lang="hu-HU" sz="3600" dirty="0" smtClean="0"/>
            </a:br>
            <a:r>
              <a:rPr lang="hu-HU" sz="2800" dirty="0"/>
              <a:t>(</a:t>
            </a:r>
            <a:r>
              <a:rPr lang="hu-HU" sz="2800" dirty="0" smtClean="0"/>
              <a:t>1809–1847):</a:t>
            </a:r>
            <a:r>
              <a:rPr lang="hu-HU" sz="3600" dirty="0" smtClean="0"/>
              <a:t/>
            </a:r>
            <a:br>
              <a:rPr lang="hu-HU" sz="3600" dirty="0" smtClean="0"/>
            </a:br>
            <a:r>
              <a:rPr lang="hu-HU" i="1" dirty="0" smtClean="0"/>
              <a:t>Nászinduló</a:t>
            </a:r>
            <a:br>
              <a:rPr lang="hu-HU" i="1" dirty="0" smtClean="0"/>
            </a:br>
            <a:r>
              <a:rPr lang="hu-HU" sz="2600" dirty="0" smtClean="0"/>
              <a:t>(1842)</a:t>
            </a:r>
            <a:endParaRPr lang="hu-HU" sz="2600" dirty="0"/>
          </a:p>
        </p:txBody>
      </p:sp>
      <p:sp>
        <p:nvSpPr>
          <p:cNvPr id="6" name="Szöveg helye 5"/>
          <p:cNvSpPr>
            <a:spLocks noGrp="1"/>
          </p:cNvSpPr>
          <p:nvPr>
            <p:ph type="body" sz="half" idx="2"/>
          </p:nvPr>
        </p:nvSpPr>
        <p:spPr>
          <a:xfrm>
            <a:off x="345995" y="3474777"/>
            <a:ext cx="7525061" cy="3223499"/>
          </a:xfrm>
        </p:spPr>
        <p:txBody>
          <a:bodyPr>
            <a:normAutofit lnSpcReduction="10000"/>
          </a:bodyPr>
          <a:lstStyle/>
          <a:p>
            <a:endParaRPr lang="hu-HU" sz="2800" dirty="0" smtClean="0"/>
          </a:p>
          <a:p>
            <a:endParaRPr lang="hu-HU" sz="2800" dirty="0" smtClean="0"/>
          </a:p>
          <a:p>
            <a:endParaRPr lang="hu-HU" sz="2800" dirty="0"/>
          </a:p>
          <a:p>
            <a:endParaRPr lang="hu-HU" sz="2800" dirty="0" smtClean="0"/>
          </a:p>
          <a:p>
            <a:r>
              <a:rPr lang="hu-HU" sz="2800" b="1" dirty="0" err="1" smtClean="0"/>
              <a:t>Jewbox</a:t>
            </a:r>
            <a:r>
              <a:rPr lang="hu-HU" sz="2800" b="1" dirty="0" smtClean="0"/>
              <a:t>:</a:t>
            </a:r>
          </a:p>
          <a:p>
            <a:endParaRPr lang="hu-HU" sz="1300" b="1" dirty="0" smtClean="0"/>
          </a:p>
          <a:p>
            <a:r>
              <a:rPr lang="hu-HU" sz="2800" dirty="0" smtClean="0"/>
              <a:t>http</a:t>
            </a:r>
            <a:r>
              <a:rPr lang="hu-HU" sz="2800" dirty="0"/>
              <a:t>://radio.jewbox.hu:8000/classic.m3u</a:t>
            </a:r>
          </a:p>
        </p:txBody>
      </p:sp>
      <p:sp>
        <p:nvSpPr>
          <p:cNvPr id="3" name="Tartalom helye 2"/>
          <p:cNvSpPr>
            <a:spLocks noGrp="1"/>
          </p:cNvSpPr>
          <p:nvPr>
            <p:ph idx="1"/>
          </p:nvPr>
        </p:nvSpPr>
        <p:spPr/>
        <p:txBody>
          <a:bodyPr/>
          <a:lstStyle/>
          <a:p>
            <a:endParaRPr lang="hu-HU"/>
          </a:p>
        </p:txBody>
      </p:sp>
      <p:pic>
        <p:nvPicPr>
          <p:cNvPr id="7" name="Tartalom helye 4"/>
          <p:cNvPicPr>
            <a:picLocks noChangeAspect="1"/>
          </p:cNvPicPr>
          <p:nvPr/>
        </p:nvPicPr>
        <p:blipFill rotWithShape="1">
          <a:blip r:embed="rId2"/>
          <a:srcRect l="15426" t="10861" r="14586" b="9530"/>
          <a:stretch/>
        </p:blipFill>
        <p:spPr>
          <a:xfrm>
            <a:off x="4626790" y="1352822"/>
            <a:ext cx="7284995" cy="4658846"/>
          </a:xfrm>
          <a:prstGeom prst="rect">
            <a:avLst/>
          </a:prstGeom>
        </p:spPr>
      </p:pic>
    </p:spTree>
    <p:extLst>
      <p:ext uri="{BB962C8B-B14F-4D97-AF65-F5344CB8AC3E}">
        <p14:creationId xmlns:p14="http://schemas.microsoft.com/office/powerpoint/2010/main" val="305484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539646" y="457199"/>
            <a:ext cx="5051685" cy="2645765"/>
          </a:xfrm>
        </p:spPr>
        <p:txBody>
          <a:bodyPr>
            <a:normAutofit/>
          </a:bodyPr>
          <a:lstStyle/>
          <a:p>
            <a:pPr algn="ctr">
              <a:lnSpc>
                <a:spcPct val="120000"/>
              </a:lnSpc>
            </a:pPr>
            <a:r>
              <a:rPr lang="hu-HU" sz="3600" dirty="0" smtClean="0"/>
              <a:t>Padlómozaik a </a:t>
            </a:r>
            <a:br>
              <a:rPr lang="hu-HU" sz="3600" dirty="0" smtClean="0"/>
            </a:br>
            <a:r>
              <a:rPr lang="hu-HU" sz="3600" i="1" dirty="0" err="1" smtClean="0"/>
              <a:t>Bét</a:t>
            </a:r>
            <a:r>
              <a:rPr lang="hu-HU" sz="3600" i="1" dirty="0" smtClean="0"/>
              <a:t> </a:t>
            </a:r>
            <a:r>
              <a:rPr lang="hu-HU" sz="3600" i="1" dirty="0" err="1" smtClean="0"/>
              <a:t>Alfa</a:t>
            </a:r>
            <a:r>
              <a:rPr lang="hu-HU" sz="3600" dirty="0" err="1" smtClean="0"/>
              <a:t>-i</a:t>
            </a:r>
            <a:r>
              <a:rPr lang="hu-HU" sz="3600" dirty="0" smtClean="0"/>
              <a:t> zsinagógában</a:t>
            </a:r>
            <a:br>
              <a:rPr lang="hu-HU" sz="3600" dirty="0" smtClean="0"/>
            </a:br>
            <a:r>
              <a:rPr lang="hu-HU" sz="2800" dirty="0" smtClean="0"/>
              <a:t>(Északkelet-Izrael, i.sz. 6. század?)</a:t>
            </a:r>
            <a:endParaRPr lang="hu-HU" sz="2600" dirty="0"/>
          </a:p>
        </p:txBody>
      </p:sp>
      <p:sp>
        <p:nvSpPr>
          <p:cNvPr id="6" name="Szöveg helye 5"/>
          <p:cNvSpPr>
            <a:spLocks noGrp="1"/>
          </p:cNvSpPr>
          <p:nvPr>
            <p:ph type="body" sz="half" idx="2"/>
          </p:nvPr>
        </p:nvSpPr>
        <p:spPr>
          <a:xfrm>
            <a:off x="345995" y="3474777"/>
            <a:ext cx="7525061" cy="3223499"/>
          </a:xfrm>
        </p:spPr>
        <p:txBody>
          <a:bodyPr>
            <a:normAutofit lnSpcReduction="10000"/>
          </a:bodyPr>
          <a:lstStyle/>
          <a:p>
            <a:endParaRPr lang="hu-HU" sz="2800" dirty="0" smtClean="0"/>
          </a:p>
          <a:p>
            <a:endParaRPr lang="hu-HU" sz="2800" dirty="0" smtClean="0"/>
          </a:p>
          <a:p>
            <a:endParaRPr lang="hu-HU" sz="2800" dirty="0"/>
          </a:p>
          <a:p>
            <a:endParaRPr lang="hu-HU" sz="2800" dirty="0" smtClean="0"/>
          </a:p>
          <a:p>
            <a:endParaRPr lang="hu-HU" sz="1300" b="1" dirty="0" smtClean="0"/>
          </a:p>
          <a:p>
            <a:endParaRPr lang="hu-HU" sz="1300" b="1" dirty="0" smtClean="0"/>
          </a:p>
          <a:p>
            <a:r>
              <a:rPr lang="hu-HU" sz="1700" dirty="0"/>
              <a:t>http://upload.wikimedia.org/wikipedia/commons</a:t>
            </a:r>
            <a:r>
              <a:rPr lang="hu-HU" sz="1700" dirty="0" smtClean="0"/>
              <a:t>/</a:t>
            </a:r>
          </a:p>
          <a:p>
            <a:r>
              <a:rPr lang="hu-HU" sz="1700" dirty="0"/>
              <a:t>/</a:t>
            </a:r>
            <a:r>
              <a:rPr lang="hu-HU" sz="1700" dirty="0" smtClean="0"/>
              <a:t>b/b2/</a:t>
            </a:r>
            <a:r>
              <a:rPr lang="hu-HU" sz="1700" dirty="0" err="1" smtClean="0"/>
              <a:t>Beit</a:t>
            </a:r>
            <a:r>
              <a:rPr lang="hu-HU" sz="1700" dirty="0" smtClean="0"/>
              <a:t>_</a:t>
            </a:r>
            <a:r>
              <a:rPr lang="hu-HU" sz="1700" dirty="0" err="1" smtClean="0"/>
              <a:t>Alpha.jpg</a:t>
            </a:r>
            <a:endParaRPr lang="hu-HU" sz="1700" dirty="0"/>
          </a:p>
        </p:txBody>
      </p:sp>
      <p:sp>
        <p:nvSpPr>
          <p:cNvPr id="3" name="Tartalom helye 2"/>
          <p:cNvSpPr>
            <a:spLocks noGrp="1"/>
          </p:cNvSpPr>
          <p:nvPr>
            <p:ph idx="1"/>
          </p:nvPr>
        </p:nvSpPr>
        <p:spPr/>
        <p:txBody>
          <a:bodyPr/>
          <a:lstStyle/>
          <a:p>
            <a:endParaRPr lang="hu-HU"/>
          </a:p>
        </p:txBody>
      </p:sp>
      <p:pic>
        <p:nvPicPr>
          <p:cNvPr id="2050" name="Picture 2" descr="http://upload.wikimedia.org/wikipedia/commons/b/b2/Beit_Alph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331" y="72305"/>
            <a:ext cx="6525387" cy="6625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562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Mitől zsidó a zsidó irodalom?</a:t>
            </a:r>
            <a:endParaRPr lang="hu-HU" dirty="0"/>
          </a:p>
        </p:txBody>
      </p:sp>
      <p:sp>
        <p:nvSpPr>
          <p:cNvPr id="3" name="Tartalom helye 2"/>
          <p:cNvSpPr>
            <a:spLocks noGrp="1"/>
          </p:cNvSpPr>
          <p:nvPr>
            <p:ph idx="1"/>
          </p:nvPr>
        </p:nvSpPr>
        <p:spPr/>
        <p:txBody>
          <a:bodyPr/>
          <a:lstStyle/>
          <a:p>
            <a:pPr>
              <a:lnSpc>
                <a:spcPct val="200000"/>
              </a:lnSpc>
            </a:pPr>
            <a:r>
              <a:rPr lang="hu-HU" dirty="0" smtClean="0"/>
              <a:t>Zsidó szerző?</a:t>
            </a:r>
          </a:p>
          <a:p>
            <a:pPr>
              <a:lnSpc>
                <a:spcPct val="200000"/>
              </a:lnSpc>
            </a:pPr>
            <a:r>
              <a:rPr lang="hu-HU" dirty="0" smtClean="0"/>
              <a:t>Zsidó közönség?</a:t>
            </a:r>
          </a:p>
          <a:p>
            <a:pPr>
              <a:lnSpc>
                <a:spcPct val="200000"/>
              </a:lnSpc>
            </a:pPr>
            <a:r>
              <a:rPr lang="hu-HU" dirty="0" smtClean="0"/>
              <a:t>Zsidó téma?</a:t>
            </a:r>
          </a:p>
          <a:p>
            <a:pPr>
              <a:lnSpc>
                <a:spcPct val="200000"/>
              </a:lnSpc>
            </a:pPr>
            <a:r>
              <a:rPr lang="hu-HU" dirty="0" smtClean="0"/>
              <a:t>Zsidó „jelleg”?</a:t>
            </a:r>
            <a:endParaRPr lang="hu-HU" dirty="0"/>
          </a:p>
        </p:txBody>
      </p:sp>
    </p:spTree>
    <p:extLst>
      <p:ext uri="{BB962C8B-B14F-4D97-AF65-F5344CB8AC3E}">
        <p14:creationId xmlns:p14="http://schemas.microsoft.com/office/powerpoint/2010/main" val="4094898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Mitől zsidó a zsidó irodalom?</a:t>
            </a:r>
            <a:endParaRPr lang="hu-HU" dirty="0"/>
          </a:p>
        </p:txBody>
      </p:sp>
      <p:graphicFrame>
        <p:nvGraphicFramePr>
          <p:cNvPr id="4" name="Táblázat 3"/>
          <p:cNvGraphicFramePr>
            <a:graphicFrameLocks noGrp="1"/>
          </p:cNvGraphicFramePr>
          <p:nvPr>
            <p:extLst>
              <p:ext uri="{D42A27DB-BD31-4B8C-83A1-F6EECF244321}">
                <p14:modId xmlns:p14="http://schemas.microsoft.com/office/powerpoint/2010/main" val="963796822"/>
              </p:ext>
            </p:extLst>
          </p:nvPr>
        </p:nvGraphicFramePr>
        <p:xfrm>
          <a:off x="739322" y="1704394"/>
          <a:ext cx="9905570" cy="4426582"/>
        </p:xfrm>
        <a:graphic>
          <a:graphicData uri="http://schemas.openxmlformats.org/drawingml/2006/table">
            <a:tbl>
              <a:tblPr firstRow="1" bandRow="1">
                <a:tableStyleId>{9D7B26C5-4107-4FEC-AEDC-1716B250A1EF}</a:tableStyleId>
              </a:tblPr>
              <a:tblGrid>
                <a:gridCol w="1659104"/>
                <a:gridCol w="1678899"/>
                <a:gridCol w="1813809"/>
                <a:gridCol w="2923082"/>
                <a:gridCol w="1830676"/>
              </a:tblGrid>
              <a:tr h="2321634">
                <a:tc>
                  <a:txBody>
                    <a:bodyPr/>
                    <a:lstStyle/>
                    <a:p>
                      <a:endParaRPr lang="hu-HU" dirty="0" smtClean="0"/>
                    </a:p>
                    <a:p>
                      <a:endParaRPr lang="hu-HU" dirty="0" smtClean="0"/>
                    </a:p>
                    <a:p>
                      <a:endParaRPr lang="hu-HU" dirty="0" smtClean="0"/>
                    </a:p>
                    <a:p>
                      <a:endParaRPr lang="hu-HU" dirty="0" smtClean="0"/>
                    </a:p>
                    <a:p>
                      <a:endParaRPr lang="hu-HU" dirty="0" smtClean="0"/>
                    </a:p>
                    <a:p>
                      <a:endParaRPr lang="hu-HU" dirty="0" smtClean="0"/>
                    </a:p>
                    <a:p>
                      <a:endParaRPr lang="hu-HU" dirty="0" smtClean="0"/>
                    </a:p>
                    <a:p>
                      <a:endParaRPr lang="hu-HU" dirty="0"/>
                    </a:p>
                  </a:txBody>
                  <a:tcPr/>
                </a:tc>
                <a:tc>
                  <a:txBody>
                    <a:bodyPr/>
                    <a:lstStyle/>
                    <a:p>
                      <a:endParaRPr lang="hu-HU" dirty="0"/>
                    </a:p>
                  </a:txBody>
                  <a:tcPr/>
                </a:tc>
                <a:tc>
                  <a:txBody>
                    <a:bodyPr/>
                    <a:lstStyle/>
                    <a:p>
                      <a:endParaRPr lang="hu-HU" dirty="0"/>
                    </a:p>
                  </a:txBody>
                  <a:tcPr/>
                </a:tc>
                <a:tc>
                  <a:txBody>
                    <a:bodyPr/>
                    <a:lstStyle/>
                    <a:p>
                      <a:endParaRPr lang="hu-HU" dirty="0"/>
                    </a:p>
                  </a:txBody>
                  <a:tcPr/>
                </a:tc>
                <a:tc>
                  <a:txBody>
                    <a:bodyPr/>
                    <a:lstStyle/>
                    <a:p>
                      <a:endParaRPr lang="hu-HU"/>
                    </a:p>
                  </a:txBody>
                  <a:tcPr/>
                </a:tc>
              </a:tr>
              <a:tr h="526237">
                <a:tc>
                  <a:txBody>
                    <a:bodyPr/>
                    <a:lstStyle/>
                    <a:p>
                      <a:r>
                        <a:rPr lang="hu-HU" sz="2800" dirty="0" smtClean="0"/>
                        <a:t>Szerző</a:t>
                      </a:r>
                      <a:endParaRPr lang="hu-HU" sz="2800" dirty="0"/>
                    </a:p>
                  </a:txBody>
                  <a:tcPr/>
                </a:tc>
                <a:tc>
                  <a:txBody>
                    <a:bodyPr/>
                    <a:lstStyle/>
                    <a:p>
                      <a:pPr algn="ctr"/>
                      <a:r>
                        <a:rPr lang="hu-HU" sz="2800" b="1" dirty="0" smtClean="0">
                          <a:solidFill>
                            <a:schemeClr val="accent6">
                              <a:lumMod val="50000"/>
                            </a:schemeClr>
                          </a:solidFill>
                          <a:sym typeface="Wingdings" panose="05000000000000000000" pitchFamily="2" charset="2"/>
                        </a:rPr>
                        <a:t></a:t>
                      </a:r>
                      <a:endParaRPr lang="hu-HU" sz="2800" b="1" dirty="0">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800" b="1" dirty="0" smtClean="0">
                          <a:solidFill>
                            <a:schemeClr val="accent6">
                              <a:lumMod val="50000"/>
                            </a:schemeClr>
                          </a:solidFill>
                          <a:sym typeface="Wingdings" panose="05000000000000000000" pitchFamily="2" charset="2"/>
                        </a:rPr>
                        <a:t></a:t>
                      </a:r>
                      <a:endParaRPr lang="hu-HU" sz="2800" b="1" dirty="0" smtClean="0">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800" b="1" dirty="0" smtClean="0">
                          <a:solidFill>
                            <a:srgbClr val="FF0000"/>
                          </a:solidFill>
                          <a:sym typeface="Wingdings" panose="05000000000000000000" pitchFamily="2" charset="2"/>
                        </a:rPr>
                        <a:t> </a:t>
                      </a:r>
                      <a:r>
                        <a:rPr lang="hu-HU" sz="2800" b="0" dirty="0" smtClean="0">
                          <a:solidFill>
                            <a:schemeClr val="tx1"/>
                          </a:solidFill>
                          <a:sym typeface="Wingdings" panose="05000000000000000000" pitchFamily="2" charset="2"/>
                        </a:rPr>
                        <a:t>/</a:t>
                      </a:r>
                      <a:r>
                        <a:rPr lang="hu-HU" sz="2800" b="1" dirty="0" smtClean="0">
                          <a:solidFill>
                            <a:srgbClr val="FF0000"/>
                          </a:solidFill>
                          <a:sym typeface="Wingdings" panose="05000000000000000000" pitchFamily="2" charset="2"/>
                        </a:rPr>
                        <a:t> </a:t>
                      </a:r>
                      <a:r>
                        <a:rPr lang="hu-HU" sz="2800" b="1" dirty="0" smtClean="0">
                          <a:solidFill>
                            <a:schemeClr val="tx1"/>
                          </a:solidFill>
                          <a:sym typeface="Wingdings" panose="05000000000000000000" pitchFamily="2" charset="2"/>
                        </a:rPr>
                        <a:t>?</a:t>
                      </a:r>
                      <a:endParaRPr lang="hu-HU" sz="2800" dirty="0" smtClean="0"/>
                    </a:p>
                  </a:txBody>
                  <a:tcPr/>
                </a:tc>
                <a:tc>
                  <a:txBody>
                    <a:bodyPr/>
                    <a:lstStyle/>
                    <a:p>
                      <a:pPr algn="ctr"/>
                      <a:r>
                        <a:rPr lang="hu-HU" sz="2800" b="1" dirty="0" smtClean="0">
                          <a:solidFill>
                            <a:schemeClr val="accent6">
                              <a:lumMod val="50000"/>
                            </a:schemeClr>
                          </a:solidFill>
                          <a:sym typeface="Wingdings" panose="05000000000000000000" pitchFamily="2" charset="2"/>
                        </a:rPr>
                        <a:t> </a:t>
                      </a:r>
                      <a:r>
                        <a:rPr lang="hu-HU" sz="2800" b="0" dirty="0" smtClean="0">
                          <a:solidFill>
                            <a:schemeClr val="tx1"/>
                          </a:solidFill>
                          <a:sym typeface="Wingdings" panose="05000000000000000000" pitchFamily="2" charset="2"/>
                        </a:rPr>
                        <a:t>/ </a:t>
                      </a:r>
                      <a:r>
                        <a:rPr lang="hu-HU" sz="2800" b="1" dirty="0" smtClean="0">
                          <a:solidFill>
                            <a:schemeClr val="tx1"/>
                          </a:solidFill>
                          <a:sym typeface="Wingdings" panose="05000000000000000000" pitchFamily="2" charset="2"/>
                        </a:rPr>
                        <a:t>?</a:t>
                      </a:r>
                      <a:endParaRPr lang="hu-HU" sz="2800" dirty="0"/>
                    </a:p>
                  </a:txBody>
                  <a:tcPr/>
                </a:tc>
              </a:tr>
              <a:tr h="526237">
                <a:tc>
                  <a:txBody>
                    <a:bodyPr/>
                    <a:lstStyle/>
                    <a:p>
                      <a:r>
                        <a:rPr lang="hu-HU" sz="2800" dirty="0" smtClean="0"/>
                        <a:t>Közönség</a:t>
                      </a:r>
                      <a:endParaRPr lang="hu-HU"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800" b="1" dirty="0" smtClean="0">
                          <a:solidFill>
                            <a:schemeClr val="accent6">
                              <a:lumMod val="50000"/>
                            </a:schemeClr>
                          </a:solidFill>
                          <a:sym typeface="Wingdings" panose="05000000000000000000" pitchFamily="2" charset="2"/>
                        </a:rPr>
                        <a:t></a:t>
                      </a:r>
                      <a:endParaRPr lang="hu-HU" sz="2800" b="1" dirty="0" smtClean="0">
                        <a:solidFill>
                          <a:schemeClr val="accent6">
                            <a:lumMod val="50000"/>
                          </a:schemeClr>
                        </a:solidFill>
                      </a:endParaRPr>
                    </a:p>
                  </a:txBody>
                  <a:tcPr/>
                </a:tc>
                <a:tc>
                  <a:txBody>
                    <a:bodyPr/>
                    <a:lstStyle/>
                    <a:p>
                      <a:pPr algn="ctr"/>
                      <a:r>
                        <a:rPr lang="hu-HU" sz="2800" b="1" dirty="0" smtClean="0">
                          <a:solidFill>
                            <a:srgbClr val="FF0000"/>
                          </a:solidFill>
                          <a:sym typeface="Wingdings" panose="05000000000000000000" pitchFamily="2" charset="2"/>
                        </a:rPr>
                        <a:t> </a:t>
                      </a:r>
                      <a:r>
                        <a:rPr lang="hu-HU" sz="2800" b="0" dirty="0" smtClean="0">
                          <a:solidFill>
                            <a:schemeClr val="tx1"/>
                          </a:solidFill>
                          <a:sym typeface="Wingdings" panose="05000000000000000000" pitchFamily="2" charset="2"/>
                        </a:rPr>
                        <a:t>/</a:t>
                      </a:r>
                      <a:r>
                        <a:rPr lang="hu-HU" sz="2800" b="1" dirty="0" smtClean="0">
                          <a:solidFill>
                            <a:srgbClr val="FF0000"/>
                          </a:solidFill>
                          <a:sym typeface="Wingdings" panose="05000000000000000000" pitchFamily="2" charset="2"/>
                        </a:rPr>
                        <a:t> </a:t>
                      </a:r>
                      <a:r>
                        <a:rPr lang="hu-HU" sz="2800" b="1" dirty="0" smtClean="0">
                          <a:solidFill>
                            <a:schemeClr val="tx1"/>
                          </a:solidFill>
                          <a:sym typeface="Wingdings" panose="05000000000000000000" pitchFamily="2" charset="2"/>
                        </a:rPr>
                        <a:t>?</a:t>
                      </a:r>
                      <a:endParaRPr lang="hu-HU" sz="2800" dirty="0"/>
                    </a:p>
                  </a:txBody>
                  <a:tcPr/>
                </a:tc>
                <a:tc>
                  <a:txBody>
                    <a:bodyPr/>
                    <a:lstStyle/>
                    <a:p>
                      <a:pPr algn="ctr"/>
                      <a:r>
                        <a:rPr lang="hu-HU" sz="2800" b="1" dirty="0" smtClean="0">
                          <a:solidFill>
                            <a:srgbClr val="FF0000"/>
                          </a:solidFill>
                          <a:sym typeface="Wingdings" panose="05000000000000000000" pitchFamily="2" charset="2"/>
                        </a:rPr>
                        <a:t> </a:t>
                      </a:r>
                      <a:r>
                        <a:rPr lang="hu-HU" sz="2800" b="0" dirty="0" smtClean="0">
                          <a:solidFill>
                            <a:schemeClr val="tx1"/>
                          </a:solidFill>
                          <a:sym typeface="Wingdings" panose="05000000000000000000" pitchFamily="2" charset="2"/>
                        </a:rPr>
                        <a:t>/</a:t>
                      </a:r>
                      <a:r>
                        <a:rPr lang="hu-HU" sz="2800" b="1" dirty="0" smtClean="0">
                          <a:solidFill>
                            <a:srgbClr val="FF0000"/>
                          </a:solidFill>
                          <a:sym typeface="Wingdings" panose="05000000000000000000" pitchFamily="2" charset="2"/>
                        </a:rPr>
                        <a:t> </a:t>
                      </a:r>
                      <a:r>
                        <a:rPr lang="hu-HU" sz="2800" b="1" dirty="0" smtClean="0">
                          <a:solidFill>
                            <a:schemeClr val="accent6">
                              <a:lumMod val="50000"/>
                            </a:schemeClr>
                          </a:solidFill>
                          <a:sym typeface="Wingdings" panose="05000000000000000000" pitchFamily="2" charset="2"/>
                        </a:rPr>
                        <a:t></a:t>
                      </a:r>
                      <a:endParaRPr lang="hu-HU" sz="2800" dirty="0"/>
                    </a:p>
                  </a:txBody>
                  <a:tcPr/>
                </a:tc>
                <a:tc>
                  <a:txBody>
                    <a:bodyPr/>
                    <a:lstStyle/>
                    <a:p>
                      <a:pPr algn="ctr"/>
                      <a:r>
                        <a:rPr lang="hu-HU" sz="2800" b="1" dirty="0" smtClean="0">
                          <a:solidFill>
                            <a:schemeClr val="accent6">
                              <a:lumMod val="50000"/>
                            </a:schemeClr>
                          </a:solidFill>
                          <a:sym typeface="Wingdings" panose="05000000000000000000" pitchFamily="2" charset="2"/>
                        </a:rPr>
                        <a:t></a:t>
                      </a:r>
                      <a:endParaRPr lang="hu-HU" sz="2800" dirty="0"/>
                    </a:p>
                  </a:txBody>
                  <a:tcPr/>
                </a:tc>
              </a:tr>
              <a:tr h="526237">
                <a:tc>
                  <a:txBody>
                    <a:bodyPr/>
                    <a:lstStyle/>
                    <a:p>
                      <a:r>
                        <a:rPr lang="hu-HU" sz="2800" dirty="0" smtClean="0"/>
                        <a:t>Téma</a:t>
                      </a:r>
                      <a:endParaRPr lang="hu-HU" sz="2800" dirty="0"/>
                    </a:p>
                  </a:txBody>
                  <a:tcPr/>
                </a:tc>
                <a:tc>
                  <a:txBody>
                    <a:bodyPr/>
                    <a:lstStyle/>
                    <a:p>
                      <a:pPr algn="ctr"/>
                      <a:r>
                        <a:rPr lang="hu-HU" sz="2800" b="1" dirty="0" smtClean="0">
                          <a:solidFill>
                            <a:srgbClr val="FF0000"/>
                          </a:solidFill>
                          <a:sym typeface="Wingdings" panose="05000000000000000000" pitchFamily="2" charset="2"/>
                        </a:rPr>
                        <a:t></a:t>
                      </a:r>
                      <a:endParaRPr lang="hu-HU"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800" b="1" dirty="0" smtClean="0">
                          <a:solidFill>
                            <a:srgbClr val="FF0000"/>
                          </a:solidFill>
                          <a:sym typeface="Wingdings" panose="05000000000000000000" pitchFamily="2" charset="2"/>
                        </a:rPr>
                        <a:t></a:t>
                      </a:r>
                      <a:endParaRPr lang="hu-HU" sz="2800" dirty="0" smtClean="0"/>
                    </a:p>
                  </a:txBody>
                  <a:tcPr/>
                </a:tc>
                <a:tc>
                  <a:txBody>
                    <a:bodyPr/>
                    <a:lstStyle/>
                    <a:p>
                      <a:pPr algn="ctr"/>
                      <a:r>
                        <a:rPr lang="hu-HU" sz="2800" b="1" dirty="0" smtClean="0">
                          <a:solidFill>
                            <a:srgbClr val="FF0000"/>
                          </a:solidFill>
                          <a:sym typeface="Wingdings" panose="05000000000000000000" pitchFamily="2" charset="2"/>
                        </a:rPr>
                        <a:t></a:t>
                      </a:r>
                      <a:endParaRPr lang="hu-HU" sz="2800" dirty="0"/>
                    </a:p>
                  </a:txBody>
                  <a:tcPr/>
                </a:tc>
                <a:tc>
                  <a:txBody>
                    <a:bodyPr/>
                    <a:lstStyle/>
                    <a:p>
                      <a:pPr algn="ctr"/>
                      <a:r>
                        <a:rPr lang="hu-HU" sz="2800" b="1" dirty="0" smtClean="0">
                          <a:solidFill>
                            <a:srgbClr val="FF0000"/>
                          </a:solidFill>
                          <a:sym typeface="Wingdings" panose="05000000000000000000" pitchFamily="2" charset="2"/>
                        </a:rPr>
                        <a:t> </a:t>
                      </a:r>
                      <a:r>
                        <a:rPr lang="hu-HU" sz="2800" b="0" dirty="0" smtClean="0">
                          <a:solidFill>
                            <a:schemeClr val="tx1"/>
                          </a:solidFill>
                          <a:sym typeface="Wingdings" panose="05000000000000000000" pitchFamily="2" charset="2"/>
                        </a:rPr>
                        <a:t>/</a:t>
                      </a:r>
                      <a:r>
                        <a:rPr lang="hu-HU" sz="2800" b="1" dirty="0" smtClean="0">
                          <a:solidFill>
                            <a:srgbClr val="FF0000"/>
                          </a:solidFill>
                          <a:sym typeface="Wingdings" panose="05000000000000000000" pitchFamily="2" charset="2"/>
                        </a:rPr>
                        <a:t> </a:t>
                      </a:r>
                      <a:r>
                        <a:rPr lang="hu-HU" sz="2800" b="1" dirty="0" smtClean="0">
                          <a:solidFill>
                            <a:schemeClr val="tx1"/>
                          </a:solidFill>
                          <a:sym typeface="Wingdings" panose="05000000000000000000" pitchFamily="2" charset="2"/>
                        </a:rPr>
                        <a:t>? </a:t>
                      </a:r>
                      <a:r>
                        <a:rPr lang="hu-HU" sz="2800" b="0" dirty="0" smtClean="0">
                          <a:solidFill>
                            <a:schemeClr val="tx1"/>
                          </a:solidFill>
                          <a:sym typeface="Wingdings" panose="05000000000000000000" pitchFamily="2" charset="2"/>
                        </a:rPr>
                        <a:t>/ </a:t>
                      </a:r>
                      <a:r>
                        <a:rPr lang="hu-HU" sz="2800" b="1" dirty="0" smtClean="0">
                          <a:solidFill>
                            <a:schemeClr val="accent6">
                              <a:lumMod val="50000"/>
                            </a:schemeClr>
                          </a:solidFill>
                          <a:sym typeface="Wingdings" panose="05000000000000000000" pitchFamily="2" charset="2"/>
                        </a:rPr>
                        <a:t></a:t>
                      </a:r>
                      <a:endParaRPr lang="hu-HU" sz="2800" dirty="0"/>
                    </a:p>
                  </a:txBody>
                  <a:tcPr/>
                </a:tc>
              </a:tr>
              <a:tr h="526237">
                <a:tc>
                  <a:txBody>
                    <a:bodyPr/>
                    <a:lstStyle/>
                    <a:p>
                      <a:r>
                        <a:rPr lang="hu-HU" sz="2800" dirty="0" smtClean="0"/>
                        <a:t>„Jelleg”</a:t>
                      </a:r>
                      <a:endParaRPr lang="hu-HU"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800" b="1" dirty="0" smtClean="0">
                          <a:solidFill>
                            <a:srgbClr val="FF0000"/>
                          </a:solidFill>
                          <a:sym typeface="Wingdings" panose="05000000000000000000" pitchFamily="2" charset="2"/>
                        </a:rPr>
                        <a:t> </a:t>
                      </a:r>
                      <a:r>
                        <a:rPr lang="hu-HU" sz="2800" b="0" dirty="0" smtClean="0">
                          <a:solidFill>
                            <a:schemeClr val="tx1"/>
                          </a:solidFill>
                          <a:sym typeface="Wingdings" panose="05000000000000000000" pitchFamily="2" charset="2"/>
                        </a:rPr>
                        <a:t>/</a:t>
                      </a:r>
                      <a:r>
                        <a:rPr lang="hu-HU" sz="2800" b="1" dirty="0" smtClean="0">
                          <a:solidFill>
                            <a:srgbClr val="FF0000"/>
                          </a:solidFill>
                          <a:sym typeface="Wingdings" panose="05000000000000000000" pitchFamily="2" charset="2"/>
                        </a:rPr>
                        <a:t> </a:t>
                      </a:r>
                      <a:r>
                        <a:rPr lang="hu-HU" sz="2800" b="1" dirty="0" smtClean="0">
                          <a:solidFill>
                            <a:schemeClr val="tx1"/>
                          </a:solidFill>
                          <a:sym typeface="Wingdings" panose="05000000000000000000" pitchFamily="2" charset="2"/>
                        </a:rPr>
                        <a:t>? </a:t>
                      </a:r>
                      <a:r>
                        <a:rPr lang="hu-HU" sz="2800" b="0" dirty="0" smtClean="0">
                          <a:solidFill>
                            <a:schemeClr val="tx1"/>
                          </a:solidFill>
                          <a:sym typeface="Wingdings" panose="05000000000000000000" pitchFamily="2" charset="2"/>
                        </a:rPr>
                        <a:t>/ </a:t>
                      </a:r>
                      <a:r>
                        <a:rPr lang="hu-HU" sz="2800" b="1" dirty="0" smtClean="0">
                          <a:solidFill>
                            <a:schemeClr val="accent6">
                              <a:lumMod val="50000"/>
                            </a:schemeClr>
                          </a:solidFill>
                          <a:sym typeface="Wingdings" panose="05000000000000000000" pitchFamily="2" charset="2"/>
                        </a:rPr>
                        <a:t></a:t>
                      </a:r>
                      <a:endParaRPr lang="hu-HU" sz="2800" b="1" dirty="0" smtClean="0">
                        <a:solidFill>
                          <a:schemeClr val="accent6">
                            <a:lumMod val="50000"/>
                          </a:schemeClr>
                        </a:solidFill>
                      </a:endParaRPr>
                    </a:p>
                  </a:txBody>
                  <a:tcPr/>
                </a:tc>
                <a:tc>
                  <a:txBody>
                    <a:bodyPr/>
                    <a:lstStyle/>
                    <a:p>
                      <a:pPr algn="ctr"/>
                      <a:r>
                        <a:rPr lang="hu-HU" sz="2800" b="1" dirty="0" smtClean="0">
                          <a:solidFill>
                            <a:srgbClr val="FF0000"/>
                          </a:solidFill>
                          <a:sym typeface="Wingdings" panose="05000000000000000000" pitchFamily="2" charset="2"/>
                        </a:rPr>
                        <a:t> </a:t>
                      </a:r>
                      <a:r>
                        <a:rPr lang="hu-HU" sz="2800" b="0" dirty="0" smtClean="0">
                          <a:solidFill>
                            <a:schemeClr val="tx1"/>
                          </a:solidFill>
                          <a:sym typeface="Wingdings" panose="05000000000000000000" pitchFamily="2" charset="2"/>
                        </a:rPr>
                        <a:t>/</a:t>
                      </a:r>
                      <a:r>
                        <a:rPr lang="hu-HU" sz="2800" b="1" dirty="0" smtClean="0">
                          <a:solidFill>
                            <a:srgbClr val="FF0000"/>
                          </a:solidFill>
                          <a:sym typeface="Wingdings" panose="05000000000000000000" pitchFamily="2" charset="2"/>
                        </a:rPr>
                        <a:t> </a:t>
                      </a:r>
                      <a:r>
                        <a:rPr lang="hu-HU" sz="2800" b="1" dirty="0" smtClean="0">
                          <a:solidFill>
                            <a:schemeClr val="tx1"/>
                          </a:solidFill>
                          <a:sym typeface="Wingdings" panose="05000000000000000000" pitchFamily="2" charset="2"/>
                        </a:rPr>
                        <a:t>? </a:t>
                      </a:r>
                      <a:r>
                        <a:rPr lang="hu-HU" sz="2800" b="0" dirty="0" smtClean="0">
                          <a:solidFill>
                            <a:schemeClr val="tx1"/>
                          </a:solidFill>
                          <a:sym typeface="Wingdings" panose="05000000000000000000" pitchFamily="2" charset="2"/>
                        </a:rPr>
                        <a:t>/ </a:t>
                      </a:r>
                      <a:r>
                        <a:rPr lang="hu-HU" sz="2800" b="1" dirty="0" smtClean="0">
                          <a:solidFill>
                            <a:schemeClr val="accent6">
                              <a:lumMod val="50000"/>
                            </a:schemeClr>
                          </a:solidFill>
                          <a:sym typeface="Wingdings" panose="05000000000000000000" pitchFamily="2" charset="2"/>
                        </a:rPr>
                        <a:t></a:t>
                      </a:r>
                      <a:endParaRPr lang="hu-HU" sz="2800" dirty="0"/>
                    </a:p>
                  </a:txBody>
                  <a:tcPr/>
                </a:tc>
                <a:tc>
                  <a:txBody>
                    <a:bodyPr/>
                    <a:lstStyle/>
                    <a:p>
                      <a:pPr algn="ctr"/>
                      <a:r>
                        <a:rPr lang="hu-HU" sz="2800" b="1" dirty="0" smtClean="0">
                          <a:solidFill>
                            <a:srgbClr val="FF0000"/>
                          </a:solidFill>
                          <a:sym typeface="Wingdings" panose="05000000000000000000" pitchFamily="2" charset="2"/>
                        </a:rPr>
                        <a:t></a:t>
                      </a:r>
                      <a:endParaRPr lang="hu-HU"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800" b="1" dirty="0" smtClean="0">
                          <a:solidFill>
                            <a:srgbClr val="FF0000"/>
                          </a:solidFill>
                          <a:sym typeface="Wingdings" panose="05000000000000000000" pitchFamily="2" charset="2"/>
                        </a:rPr>
                        <a:t> </a:t>
                      </a:r>
                      <a:r>
                        <a:rPr lang="hu-HU" sz="2800" b="0" dirty="0" smtClean="0">
                          <a:solidFill>
                            <a:schemeClr val="tx1"/>
                          </a:solidFill>
                          <a:sym typeface="Wingdings" panose="05000000000000000000" pitchFamily="2" charset="2"/>
                        </a:rPr>
                        <a:t>/</a:t>
                      </a:r>
                      <a:r>
                        <a:rPr lang="hu-HU" sz="2800" b="1" dirty="0" smtClean="0">
                          <a:solidFill>
                            <a:srgbClr val="FF0000"/>
                          </a:solidFill>
                          <a:sym typeface="Wingdings" panose="05000000000000000000" pitchFamily="2" charset="2"/>
                        </a:rPr>
                        <a:t> </a:t>
                      </a:r>
                      <a:r>
                        <a:rPr lang="hu-HU" sz="2800" b="1" dirty="0" smtClean="0">
                          <a:solidFill>
                            <a:schemeClr val="tx1"/>
                          </a:solidFill>
                          <a:sym typeface="Wingdings" panose="05000000000000000000" pitchFamily="2" charset="2"/>
                        </a:rPr>
                        <a:t>? </a:t>
                      </a:r>
                      <a:r>
                        <a:rPr lang="hu-HU" sz="2800" b="0" dirty="0" smtClean="0">
                          <a:solidFill>
                            <a:schemeClr val="tx1"/>
                          </a:solidFill>
                          <a:sym typeface="Wingdings" panose="05000000000000000000" pitchFamily="2" charset="2"/>
                        </a:rPr>
                        <a:t>/ </a:t>
                      </a:r>
                      <a:r>
                        <a:rPr lang="hu-HU" sz="2800" b="1" dirty="0" smtClean="0">
                          <a:solidFill>
                            <a:schemeClr val="accent6">
                              <a:lumMod val="50000"/>
                            </a:schemeClr>
                          </a:solidFill>
                          <a:sym typeface="Wingdings" panose="05000000000000000000" pitchFamily="2" charset="2"/>
                        </a:rPr>
                        <a:t></a:t>
                      </a:r>
                      <a:endParaRPr lang="hu-HU" sz="2800" dirty="0" smtClean="0"/>
                    </a:p>
                  </a:txBody>
                  <a:tcPr/>
                </a:tc>
              </a:tr>
            </a:tbl>
          </a:graphicData>
        </a:graphic>
      </p:graphicFrame>
      <p:pic>
        <p:nvPicPr>
          <p:cNvPr id="7" name="Tartalom hely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29281" y="1926067"/>
            <a:ext cx="1428958" cy="19576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6" descr="http://www.artic.edu/aic/collections/citi/images/standard/WebLarge/WebImg_000276/189094_329667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0012" y="1926067"/>
            <a:ext cx="1689811" cy="1872691"/>
          </a:xfrm>
          <a:prstGeom prst="rect">
            <a:avLst/>
          </a:prstGeom>
          <a:noFill/>
          <a:extLst>
            <a:ext uri="{909E8E84-426E-40DD-AFC4-6F175D3DCCD1}">
              <a14:hiddenFill xmlns:a14="http://schemas.microsoft.com/office/drawing/2010/main">
                <a:solidFill>
                  <a:srgbClr val="FFFFFF"/>
                </a:solidFill>
              </a14:hiddenFill>
            </a:ext>
          </a:extLst>
        </p:spPr>
      </p:pic>
      <p:pic>
        <p:nvPicPr>
          <p:cNvPr id="9" name="Tartalom helye 4"/>
          <p:cNvPicPr>
            <a:picLocks noChangeAspect="1"/>
          </p:cNvPicPr>
          <p:nvPr/>
        </p:nvPicPr>
        <p:blipFill rotWithShape="1">
          <a:blip r:embed="rId4"/>
          <a:srcRect l="15426" t="10861" r="14586" b="9530"/>
          <a:stretch/>
        </p:blipFill>
        <p:spPr>
          <a:xfrm>
            <a:off x="5971596" y="2031356"/>
            <a:ext cx="2731873" cy="1747067"/>
          </a:xfrm>
          <a:prstGeom prst="rect">
            <a:avLst/>
          </a:prstGeom>
        </p:spPr>
      </p:pic>
      <p:pic>
        <p:nvPicPr>
          <p:cNvPr id="10" name="Picture 2" descr="http://upload.wikimedia.org/wikipedia/commons/b/b2/Beit_Alph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65242" y="2031356"/>
            <a:ext cx="1779651" cy="1807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416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Mitől zsidó a zsidó irodalom?</a:t>
            </a:r>
            <a:endParaRPr lang="hu-HU" dirty="0"/>
          </a:p>
        </p:txBody>
      </p:sp>
      <p:graphicFrame>
        <p:nvGraphicFramePr>
          <p:cNvPr id="4" name="Táblázat 3"/>
          <p:cNvGraphicFramePr>
            <a:graphicFrameLocks noGrp="1"/>
          </p:cNvGraphicFramePr>
          <p:nvPr>
            <p:extLst>
              <p:ext uri="{D42A27DB-BD31-4B8C-83A1-F6EECF244321}">
                <p14:modId xmlns:p14="http://schemas.microsoft.com/office/powerpoint/2010/main" val="3259139556"/>
              </p:ext>
            </p:extLst>
          </p:nvPr>
        </p:nvGraphicFramePr>
        <p:xfrm>
          <a:off x="739322" y="1704394"/>
          <a:ext cx="10800000" cy="4963819"/>
        </p:xfrm>
        <a:graphic>
          <a:graphicData uri="http://schemas.openxmlformats.org/drawingml/2006/table">
            <a:tbl>
              <a:tblPr firstRow="1" bandRow="1">
                <a:tableStyleId>{9D7B26C5-4107-4FEC-AEDC-1716B250A1EF}</a:tableStyleId>
              </a:tblPr>
              <a:tblGrid>
                <a:gridCol w="4320000"/>
                <a:gridCol w="1620000"/>
                <a:gridCol w="1620000"/>
                <a:gridCol w="1620000"/>
                <a:gridCol w="1620000"/>
              </a:tblGrid>
              <a:tr h="634072">
                <a:tc>
                  <a:txBody>
                    <a:bodyPr/>
                    <a:lstStyle/>
                    <a:p>
                      <a:endParaRPr lang="hu-HU" sz="2600" i="1" spc="50" dirty="0"/>
                    </a:p>
                  </a:txBody>
                  <a:tcPr/>
                </a:tc>
                <a:tc>
                  <a:txBody>
                    <a:bodyPr/>
                    <a:lstStyle/>
                    <a:p>
                      <a:pPr algn="ctr"/>
                      <a:r>
                        <a:rPr lang="hu-HU" sz="2600" dirty="0" smtClean="0"/>
                        <a:t>Szerző</a:t>
                      </a:r>
                      <a:endParaRPr lang="hu-HU" sz="2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600" dirty="0" smtClean="0"/>
                        <a:t>Közönség</a:t>
                      </a:r>
                    </a:p>
                    <a:p>
                      <a:pPr algn="ctr"/>
                      <a:endParaRPr lang="hu-HU" sz="2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600" dirty="0" smtClean="0"/>
                        <a:t>Téma</a:t>
                      </a:r>
                    </a:p>
                    <a:p>
                      <a:pPr marL="0" marR="0" indent="0" algn="ctr" defTabSz="914400" rtl="0" eaLnBrk="1" fontAlgn="auto" latinLnBrk="0" hangingPunct="1">
                        <a:lnSpc>
                          <a:spcPct val="100000"/>
                        </a:lnSpc>
                        <a:spcBef>
                          <a:spcPts val="0"/>
                        </a:spcBef>
                        <a:spcAft>
                          <a:spcPts val="0"/>
                        </a:spcAft>
                        <a:buClrTx/>
                        <a:buSzTx/>
                        <a:buFontTx/>
                        <a:buNone/>
                        <a:tabLst/>
                        <a:defRPr/>
                      </a:pPr>
                      <a:endParaRPr lang="hu-HU" sz="2600" dirty="0" smtClean="0"/>
                    </a:p>
                    <a:p>
                      <a:pPr algn="ctr"/>
                      <a:endParaRPr lang="hu-HU" sz="2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600" dirty="0" smtClean="0"/>
                        <a:t>„Jelleg”</a:t>
                      </a:r>
                    </a:p>
                    <a:p>
                      <a:pPr algn="ctr"/>
                      <a:endParaRPr lang="hu-HU" sz="2600" dirty="0"/>
                    </a:p>
                  </a:txBody>
                  <a:tcPr/>
                </a:tc>
              </a:tr>
              <a:tr h="526237">
                <a:tc>
                  <a:txBody>
                    <a:bodyPr/>
                    <a:lstStyle/>
                    <a:p>
                      <a:r>
                        <a:rPr lang="hu-HU" sz="2600" i="1" spc="50" dirty="0" smtClean="0"/>
                        <a:t>Biblia-magyarázat</a:t>
                      </a:r>
                      <a:endParaRPr lang="hu-HU" sz="2600" i="1" spc="50" dirty="0"/>
                    </a:p>
                  </a:txBody>
                  <a:tcPr/>
                </a:tc>
                <a:tc>
                  <a:txBody>
                    <a:bodyPr/>
                    <a:lstStyle/>
                    <a:p>
                      <a:pPr algn="ctr"/>
                      <a:r>
                        <a:rPr lang="hu-HU" sz="2800" b="1" dirty="0" smtClean="0">
                          <a:solidFill>
                            <a:schemeClr val="accent6">
                              <a:lumMod val="50000"/>
                            </a:schemeClr>
                          </a:solidFill>
                          <a:sym typeface="Wingdings" panose="05000000000000000000" pitchFamily="2" charset="2"/>
                        </a:rPr>
                        <a:t></a:t>
                      </a:r>
                      <a:endParaRPr lang="hu-HU" sz="2800" b="1" dirty="0">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800" b="1" dirty="0" smtClean="0">
                          <a:solidFill>
                            <a:schemeClr val="accent6">
                              <a:lumMod val="50000"/>
                            </a:schemeClr>
                          </a:solidFill>
                          <a:sym typeface="Wingdings" panose="05000000000000000000" pitchFamily="2" charset="2"/>
                        </a:rPr>
                        <a:t></a:t>
                      </a:r>
                      <a:endParaRPr lang="hu-HU" sz="2800" b="1" dirty="0" smtClean="0">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800" b="1" dirty="0" smtClean="0">
                          <a:solidFill>
                            <a:schemeClr val="accent6">
                              <a:lumMod val="50000"/>
                            </a:schemeClr>
                          </a:solidFill>
                          <a:sym typeface="Wingdings" panose="05000000000000000000" pitchFamily="2" charset="2"/>
                        </a:rPr>
                        <a:t></a:t>
                      </a:r>
                      <a:r>
                        <a:rPr lang="hu-HU" sz="2800" b="1" dirty="0" smtClean="0">
                          <a:solidFill>
                            <a:srgbClr val="FF0000"/>
                          </a:solidFill>
                          <a:sym typeface="Wingdings" panose="05000000000000000000" pitchFamily="2" charset="2"/>
                        </a:rPr>
                        <a:t> </a:t>
                      </a:r>
                      <a:r>
                        <a:rPr lang="hu-HU" sz="2800" b="0" dirty="0" smtClean="0">
                          <a:solidFill>
                            <a:schemeClr val="tx1"/>
                          </a:solidFill>
                          <a:sym typeface="Wingdings" panose="05000000000000000000" pitchFamily="2" charset="2"/>
                        </a:rPr>
                        <a:t>/</a:t>
                      </a:r>
                      <a:r>
                        <a:rPr lang="hu-HU" sz="2800" b="1" dirty="0" smtClean="0">
                          <a:solidFill>
                            <a:srgbClr val="FF0000"/>
                          </a:solidFill>
                          <a:sym typeface="Wingdings" panose="05000000000000000000" pitchFamily="2" charset="2"/>
                        </a:rPr>
                        <a:t> </a:t>
                      </a:r>
                      <a:r>
                        <a:rPr lang="hu-HU" sz="2800" b="1" dirty="0" smtClean="0">
                          <a:solidFill>
                            <a:schemeClr val="tx1"/>
                          </a:solidFill>
                          <a:sym typeface="Wingdings" panose="05000000000000000000" pitchFamily="2" charset="2"/>
                        </a:rPr>
                        <a:t>?</a:t>
                      </a:r>
                      <a:endParaRPr lang="hu-HU" sz="2800" dirty="0" smtClean="0"/>
                    </a:p>
                  </a:txBody>
                  <a:tcPr/>
                </a:tc>
                <a:tc>
                  <a:txBody>
                    <a:bodyPr/>
                    <a:lstStyle/>
                    <a:p>
                      <a:pPr algn="ctr"/>
                      <a:r>
                        <a:rPr lang="hu-HU" sz="2800" b="1" dirty="0" smtClean="0">
                          <a:solidFill>
                            <a:schemeClr val="accent6">
                              <a:lumMod val="50000"/>
                            </a:schemeClr>
                          </a:solidFill>
                          <a:sym typeface="Wingdings" panose="05000000000000000000" pitchFamily="2" charset="2"/>
                        </a:rPr>
                        <a:t> </a:t>
                      </a:r>
                      <a:r>
                        <a:rPr lang="hu-HU" sz="2800" b="0" dirty="0" smtClean="0">
                          <a:solidFill>
                            <a:schemeClr val="tx1"/>
                          </a:solidFill>
                          <a:sym typeface="Wingdings" panose="05000000000000000000" pitchFamily="2" charset="2"/>
                        </a:rPr>
                        <a:t>/ </a:t>
                      </a:r>
                      <a:r>
                        <a:rPr lang="hu-HU" sz="2800" b="1" dirty="0" smtClean="0">
                          <a:solidFill>
                            <a:schemeClr val="tx1"/>
                          </a:solidFill>
                          <a:sym typeface="Wingdings" panose="05000000000000000000" pitchFamily="2" charset="2"/>
                        </a:rPr>
                        <a:t>?</a:t>
                      </a:r>
                      <a:endParaRPr lang="hu-HU" sz="2800" dirty="0"/>
                    </a:p>
                  </a:txBody>
                  <a:tcPr/>
                </a:tc>
              </a:tr>
              <a:tr h="526237">
                <a:tc>
                  <a:txBody>
                    <a:bodyPr/>
                    <a:lstStyle/>
                    <a:p>
                      <a:r>
                        <a:rPr lang="hu-HU" sz="2600" i="1" spc="50" dirty="0" err="1" smtClean="0"/>
                        <a:t>Halákhikus</a:t>
                      </a:r>
                      <a:r>
                        <a:rPr lang="hu-HU" sz="2600" i="1" spc="50" baseline="0" dirty="0" smtClean="0"/>
                        <a:t> irodalom</a:t>
                      </a:r>
                      <a:endParaRPr lang="hu-HU" sz="2600" i="1" spc="5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800" b="1" dirty="0" smtClean="0">
                          <a:solidFill>
                            <a:schemeClr val="accent6">
                              <a:lumMod val="50000"/>
                            </a:schemeClr>
                          </a:solidFill>
                          <a:sym typeface="Wingdings" panose="05000000000000000000" pitchFamily="2" charset="2"/>
                        </a:rPr>
                        <a:t></a:t>
                      </a:r>
                      <a:endParaRPr lang="hu-HU" sz="2800" b="1" dirty="0" smtClean="0">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800" b="1" dirty="0" smtClean="0">
                          <a:solidFill>
                            <a:schemeClr val="accent6">
                              <a:lumMod val="50000"/>
                            </a:schemeClr>
                          </a:solidFill>
                          <a:sym typeface="Wingdings" panose="05000000000000000000" pitchFamily="2" charset="2"/>
                        </a:rPr>
                        <a:t></a:t>
                      </a:r>
                      <a:endParaRPr lang="hu-HU" sz="2800" b="1" dirty="0" smtClean="0">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800" b="1" dirty="0" smtClean="0">
                          <a:solidFill>
                            <a:schemeClr val="accent6">
                              <a:lumMod val="50000"/>
                            </a:schemeClr>
                          </a:solidFill>
                          <a:sym typeface="Wingdings" panose="05000000000000000000" pitchFamily="2" charset="2"/>
                        </a:rPr>
                        <a:t></a:t>
                      </a:r>
                      <a:endParaRPr lang="hu-HU" sz="2800" b="1" dirty="0" smtClean="0">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800" b="1" dirty="0" smtClean="0">
                          <a:solidFill>
                            <a:schemeClr val="accent6">
                              <a:lumMod val="50000"/>
                            </a:schemeClr>
                          </a:solidFill>
                          <a:sym typeface="Wingdings" panose="05000000000000000000" pitchFamily="2" charset="2"/>
                        </a:rPr>
                        <a:t></a:t>
                      </a:r>
                      <a:endParaRPr lang="hu-HU" sz="2800" b="1" dirty="0" smtClean="0">
                        <a:solidFill>
                          <a:schemeClr val="accent6">
                            <a:lumMod val="50000"/>
                          </a:schemeClr>
                        </a:solidFill>
                      </a:endParaRPr>
                    </a:p>
                  </a:txBody>
                  <a:tcPr/>
                </a:tc>
              </a:tr>
              <a:tr h="526237">
                <a:tc>
                  <a:txBody>
                    <a:bodyPr/>
                    <a:lstStyle/>
                    <a:p>
                      <a:r>
                        <a:rPr lang="hu-HU" sz="2600" i="1" spc="50" dirty="0" smtClean="0"/>
                        <a:t>Liturgiai</a:t>
                      </a:r>
                      <a:r>
                        <a:rPr lang="hu-HU" sz="2600" i="1" spc="50" baseline="0" dirty="0" smtClean="0"/>
                        <a:t> költészet</a:t>
                      </a:r>
                      <a:endParaRPr lang="hu-HU" sz="2600" i="1" spc="5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800" b="1" dirty="0" smtClean="0">
                          <a:solidFill>
                            <a:schemeClr val="accent6">
                              <a:lumMod val="50000"/>
                            </a:schemeClr>
                          </a:solidFill>
                          <a:sym typeface="Wingdings" panose="05000000000000000000" pitchFamily="2" charset="2"/>
                        </a:rPr>
                        <a:t></a:t>
                      </a:r>
                      <a:endParaRPr lang="hu-HU" sz="2800" b="1" dirty="0" smtClean="0">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800" b="1" dirty="0" smtClean="0">
                          <a:solidFill>
                            <a:schemeClr val="accent6">
                              <a:lumMod val="50000"/>
                            </a:schemeClr>
                          </a:solidFill>
                          <a:sym typeface="Wingdings" panose="05000000000000000000" pitchFamily="2" charset="2"/>
                        </a:rPr>
                        <a:t></a:t>
                      </a:r>
                      <a:endParaRPr lang="hu-HU" sz="2800" b="1" dirty="0" smtClean="0">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800" b="1" dirty="0" smtClean="0">
                          <a:solidFill>
                            <a:schemeClr val="accent6">
                              <a:lumMod val="50000"/>
                            </a:schemeClr>
                          </a:solidFill>
                          <a:sym typeface="Wingdings" panose="05000000000000000000" pitchFamily="2" charset="2"/>
                        </a:rPr>
                        <a:t></a:t>
                      </a:r>
                      <a:r>
                        <a:rPr lang="hu-HU" sz="2800" b="1" dirty="0" smtClean="0">
                          <a:solidFill>
                            <a:srgbClr val="FF0000"/>
                          </a:solidFill>
                          <a:sym typeface="Wingdings" panose="05000000000000000000" pitchFamily="2" charset="2"/>
                        </a:rPr>
                        <a:t> </a:t>
                      </a:r>
                      <a:r>
                        <a:rPr lang="hu-HU" sz="2800" b="0" dirty="0" smtClean="0">
                          <a:solidFill>
                            <a:schemeClr val="tx1"/>
                          </a:solidFill>
                          <a:sym typeface="Wingdings" panose="05000000000000000000" pitchFamily="2" charset="2"/>
                        </a:rPr>
                        <a:t>/</a:t>
                      </a:r>
                      <a:r>
                        <a:rPr lang="hu-HU" sz="2800" b="1" dirty="0" smtClean="0">
                          <a:solidFill>
                            <a:srgbClr val="FF0000"/>
                          </a:solidFill>
                          <a:sym typeface="Wingdings" panose="05000000000000000000" pitchFamily="2" charset="2"/>
                        </a:rPr>
                        <a:t> </a:t>
                      </a:r>
                      <a:r>
                        <a:rPr lang="hu-HU" sz="2800" b="1" dirty="0" smtClean="0">
                          <a:solidFill>
                            <a:schemeClr val="tx1"/>
                          </a:solidFill>
                          <a:sym typeface="Wingdings" panose="05000000000000000000" pitchFamily="2" charset="2"/>
                        </a:rPr>
                        <a:t>?</a:t>
                      </a:r>
                      <a:endParaRPr lang="hu-HU" sz="2800" dirty="0" smtClean="0"/>
                    </a:p>
                  </a:txBody>
                  <a:tcPr/>
                </a:tc>
                <a:tc>
                  <a:txBody>
                    <a:bodyPr/>
                    <a:lstStyle/>
                    <a:p>
                      <a:pPr algn="ctr"/>
                      <a:r>
                        <a:rPr lang="hu-HU" sz="2800" b="1" dirty="0" smtClean="0">
                          <a:solidFill>
                            <a:schemeClr val="accent6">
                              <a:lumMod val="50000"/>
                            </a:schemeClr>
                          </a:solidFill>
                          <a:sym typeface="Wingdings" panose="05000000000000000000" pitchFamily="2" charset="2"/>
                        </a:rPr>
                        <a:t> </a:t>
                      </a:r>
                      <a:r>
                        <a:rPr lang="hu-HU" sz="2800" b="0" dirty="0" smtClean="0">
                          <a:solidFill>
                            <a:schemeClr val="tx1"/>
                          </a:solidFill>
                          <a:sym typeface="Wingdings" panose="05000000000000000000" pitchFamily="2" charset="2"/>
                        </a:rPr>
                        <a:t>/ </a:t>
                      </a:r>
                      <a:r>
                        <a:rPr lang="hu-HU" sz="2800" b="1" dirty="0" smtClean="0">
                          <a:solidFill>
                            <a:schemeClr val="tx1"/>
                          </a:solidFill>
                          <a:sym typeface="Wingdings" panose="05000000000000000000" pitchFamily="2" charset="2"/>
                        </a:rPr>
                        <a:t>?</a:t>
                      </a:r>
                      <a:endParaRPr lang="hu-HU" sz="2800" dirty="0"/>
                    </a:p>
                  </a:txBody>
                  <a:tcPr/>
                </a:tc>
              </a:tr>
              <a:tr h="526237">
                <a:tc>
                  <a:txBody>
                    <a:bodyPr/>
                    <a:lstStyle/>
                    <a:p>
                      <a:r>
                        <a:rPr lang="hu-HU" sz="2600" i="1" spc="50" dirty="0" err="1" smtClean="0"/>
                        <a:t>Középk</a:t>
                      </a:r>
                      <a:r>
                        <a:rPr lang="hu-HU" sz="2600" i="1" spc="50" dirty="0" smtClean="0"/>
                        <a:t>.</a:t>
                      </a:r>
                      <a:r>
                        <a:rPr lang="hu-HU" sz="2600" i="1" spc="50" baseline="0" dirty="0" smtClean="0"/>
                        <a:t> héber világi költészet</a:t>
                      </a:r>
                      <a:endParaRPr lang="hu-HU" sz="2600" i="1" spc="5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800" b="1" dirty="0" smtClean="0">
                          <a:solidFill>
                            <a:schemeClr val="accent6">
                              <a:lumMod val="50000"/>
                            </a:schemeClr>
                          </a:solidFill>
                          <a:sym typeface="Wingdings" panose="05000000000000000000" pitchFamily="2" charset="2"/>
                        </a:rPr>
                        <a:t></a:t>
                      </a:r>
                      <a:endParaRPr lang="hu-HU" sz="2800" b="1" dirty="0" smtClean="0">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800" b="1" dirty="0" smtClean="0">
                          <a:solidFill>
                            <a:schemeClr val="accent6">
                              <a:lumMod val="50000"/>
                            </a:schemeClr>
                          </a:solidFill>
                          <a:sym typeface="Wingdings" panose="05000000000000000000" pitchFamily="2" charset="2"/>
                        </a:rPr>
                        <a:t></a:t>
                      </a:r>
                      <a:endParaRPr lang="hu-HU" sz="2800" b="1" dirty="0" smtClean="0">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800" b="1" dirty="0" smtClean="0">
                          <a:solidFill>
                            <a:schemeClr val="tx1"/>
                          </a:solidFill>
                          <a:sym typeface="Wingdings" panose="05000000000000000000" pitchFamily="2" charset="2"/>
                        </a:rPr>
                        <a:t>? </a:t>
                      </a:r>
                      <a:r>
                        <a:rPr lang="hu-HU" sz="2800" b="0" dirty="0" smtClean="0">
                          <a:solidFill>
                            <a:schemeClr val="tx1"/>
                          </a:solidFill>
                          <a:sym typeface="Wingdings" panose="05000000000000000000" pitchFamily="2" charset="2"/>
                        </a:rPr>
                        <a:t>/</a:t>
                      </a:r>
                      <a:r>
                        <a:rPr lang="hu-HU" sz="2800" b="1" dirty="0" smtClean="0">
                          <a:solidFill>
                            <a:srgbClr val="FF0000"/>
                          </a:solidFill>
                          <a:sym typeface="Wingdings" panose="05000000000000000000" pitchFamily="2" charset="2"/>
                        </a:rPr>
                        <a:t> </a:t>
                      </a:r>
                      <a:endParaRPr lang="hu-HU" sz="2800" dirty="0" smtClean="0"/>
                    </a:p>
                  </a:txBody>
                  <a:tcPr/>
                </a:tc>
                <a:tc>
                  <a:txBody>
                    <a:bodyPr/>
                    <a:lstStyle/>
                    <a:p>
                      <a:pPr algn="ctr"/>
                      <a:r>
                        <a:rPr lang="hu-HU" sz="2800" b="1" dirty="0" smtClean="0">
                          <a:solidFill>
                            <a:srgbClr val="FF0000"/>
                          </a:solidFill>
                          <a:sym typeface="Wingdings" panose="05000000000000000000" pitchFamily="2" charset="2"/>
                        </a:rPr>
                        <a:t> </a:t>
                      </a:r>
                      <a:r>
                        <a:rPr lang="hu-HU" sz="2800" b="0" dirty="0" smtClean="0">
                          <a:solidFill>
                            <a:schemeClr val="tx1"/>
                          </a:solidFill>
                          <a:sym typeface="Wingdings" panose="05000000000000000000" pitchFamily="2" charset="2"/>
                        </a:rPr>
                        <a:t>/</a:t>
                      </a:r>
                      <a:r>
                        <a:rPr lang="hu-HU" sz="2800" b="1" dirty="0" smtClean="0">
                          <a:solidFill>
                            <a:srgbClr val="FF0000"/>
                          </a:solidFill>
                          <a:sym typeface="Wingdings" panose="05000000000000000000" pitchFamily="2" charset="2"/>
                        </a:rPr>
                        <a:t> </a:t>
                      </a:r>
                      <a:r>
                        <a:rPr lang="hu-HU" sz="2800" b="1" dirty="0" smtClean="0">
                          <a:solidFill>
                            <a:schemeClr val="tx1"/>
                          </a:solidFill>
                          <a:sym typeface="Wingdings" panose="05000000000000000000" pitchFamily="2" charset="2"/>
                        </a:rPr>
                        <a:t>? </a:t>
                      </a:r>
                      <a:r>
                        <a:rPr lang="hu-HU" sz="2800" b="0" dirty="0" smtClean="0">
                          <a:solidFill>
                            <a:schemeClr val="tx1"/>
                          </a:solidFill>
                          <a:sym typeface="Wingdings" panose="05000000000000000000" pitchFamily="2" charset="2"/>
                        </a:rPr>
                        <a:t>/ </a:t>
                      </a:r>
                      <a:r>
                        <a:rPr lang="hu-HU" sz="2800" b="1" dirty="0" smtClean="0">
                          <a:solidFill>
                            <a:schemeClr val="accent6">
                              <a:lumMod val="50000"/>
                            </a:schemeClr>
                          </a:solidFill>
                          <a:sym typeface="Wingdings" panose="05000000000000000000" pitchFamily="2" charset="2"/>
                        </a:rPr>
                        <a:t></a:t>
                      </a:r>
                      <a:endParaRPr lang="hu-HU" sz="2800" dirty="0"/>
                    </a:p>
                  </a:txBody>
                  <a:tcPr/>
                </a:tc>
              </a:tr>
              <a:tr h="526237">
                <a:tc>
                  <a:txBody>
                    <a:bodyPr/>
                    <a:lstStyle/>
                    <a:p>
                      <a:r>
                        <a:rPr lang="hu-HU" sz="2600" i="1" spc="50" dirty="0" smtClean="0"/>
                        <a:t>Középkori zsidó</a:t>
                      </a:r>
                      <a:r>
                        <a:rPr lang="hu-HU" sz="2600" i="1" spc="50" baseline="0" dirty="0" smtClean="0"/>
                        <a:t> filozófia</a:t>
                      </a:r>
                      <a:endParaRPr lang="hu-HU" sz="2600" i="1" spc="5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800" b="1" dirty="0" smtClean="0">
                          <a:solidFill>
                            <a:schemeClr val="accent6">
                              <a:lumMod val="50000"/>
                            </a:schemeClr>
                          </a:solidFill>
                          <a:sym typeface="Wingdings" panose="05000000000000000000" pitchFamily="2" charset="2"/>
                        </a:rPr>
                        <a:t></a:t>
                      </a:r>
                      <a:endParaRPr lang="hu-HU" sz="2800" b="1" dirty="0" smtClean="0">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800" b="1" dirty="0" smtClean="0">
                          <a:solidFill>
                            <a:schemeClr val="tx1"/>
                          </a:solidFill>
                          <a:sym typeface="Wingdings" panose="05000000000000000000" pitchFamily="2" charset="2"/>
                        </a:rPr>
                        <a:t>? </a:t>
                      </a:r>
                      <a:r>
                        <a:rPr lang="hu-HU" sz="2800" b="0" dirty="0" smtClean="0">
                          <a:solidFill>
                            <a:schemeClr val="tx1"/>
                          </a:solidFill>
                          <a:sym typeface="Wingdings" panose="05000000000000000000" pitchFamily="2" charset="2"/>
                        </a:rPr>
                        <a:t>/ </a:t>
                      </a:r>
                      <a:r>
                        <a:rPr lang="hu-HU" sz="2800" b="1" dirty="0" smtClean="0">
                          <a:solidFill>
                            <a:schemeClr val="accent6">
                              <a:lumMod val="50000"/>
                            </a:schemeClr>
                          </a:solidFill>
                          <a:sym typeface="Wingdings" panose="05000000000000000000" pitchFamily="2" charset="2"/>
                        </a:rPr>
                        <a:t></a:t>
                      </a:r>
                      <a:endParaRPr lang="hu-HU" sz="28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800" b="1" dirty="0" smtClean="0">
                          <a:solidFill>
                            <a:schemeClr val="tx1"/>
                          </a:solidFill>
                          <a:sym typeface="Wingdings" panose="05000000000000000000" pitchFamily="2" charset="2"/>
                        </a:rPr>
                        <a:t>? </a:t>
                      </a:r>
                      <a:r>
                        <a:rPr lang="hu-HU" sz="2800" b="0" dirty="0" smtClean="0">
                          <a:solidFill>
                            <a:schemeClr val="tx1"/>
                          </a:solidFill>
                          <a:sym typeface="Wingdings" panose="05000000000000000000" pitchFamily="2" charset="2"/>
                        </a:rPr>
                        <a:t>/ </a:t>
                      </a:r>
                      <a:r>
                        <a:rPr lang="hu-HU" sz="2800" b="1" dirty="0" smtClean="0">
                          <a:solidFill>
                            <a:schemeClr val="accent6">
                              <a:lumMod val="50000"/>
                            </a:schemeClr>
                          </a:solidFill>
                          <a:sym typeface="Wingdings" panose="05000000000000000000" pitchFamily="2" charset="2"/>
                        </a:rPr>
                        <a:t></a:t>
                      </a:r>
                      <a:endParaRPr lang="hu-HU" sz="2800" dirty="0" smtClean="0"/>
                    </a:p>
                  </a:txBody>
                  <a:tcPr/>
                </a:tc>
                <a:tc>
                  <a:txBody>
                    <a:bodyPr/>
                    <a:lstStyle/>
                    <a:p>
                      <a:pPr algn="ctr"/>
                      <a:r>
                        <a:rPr lang="hu-HU" sz="2800" b="1" dirty="0" smtClean="0">
                          <a:solidFill>
                            <a:schemeClr val="tx1"/>
                          </a:solidFill>
                          <a:sym typeface="Wingdings" panose="05000000000000000000" pitchFamily="2" charset="2"/>
                        </a:rPr>
                        <a:t>? </a:t>
                      </a:r>
                      <a:r>
                        <a:rPr lang="hu-HU" sz="2800" b="0" dirty="0" smtClean="0">
                          <a:solidFill>
                            <a:schemeClr val="tx1"/>
                          </a:solidFill>
                          <a:sym typeface="Wingdings" panose="05000000000000000000" pitchFamily="2" charset="2"/>
                        </a:rPr>
                        <a:t>/ </a:t>
                      </a:r>
                      <a:r>
                        <a:rPr lang="hu-HU" sz="2800" b="1" dirty="0" smtClean="0">
                          <a:solidFill>
                            <a:schemeClr val="accent6">
                              <a:lumMod val="50000"/>
                            </a:schemeClr>
                          </a:solidFill>
                          <a:sym typeface="Wingdings" panose="05000000000000000000" pitchFamily="2" charset="2"/>
                        </a:rPr>
                        <a:t></a:t>
                      </a:r>
                      <a:endParaRPr lang="hu-HU" sz="2800" dirty="0"/>
                    </a:p>
                  </a:txBody>
                  <a:tcPr/>
                </a:tc>
              </a:tr>
              <a:tr h="526237">
                <a:tc>
                  <a:txBody>
                    <a:bodyPr/>
                    <a:lstStyle/>
                    <a:p>
                      <a:r>
                        <a:rPr lang="hu-HU" sz="2600" i="1" spc="50" dirty="0" smtClean="0"/>
                        <a:t>Újkori zsidó filozófia</a:t>
                      </a:r>
                      <a:endParaRPr lang="hu-HU" sz="2600" i="1" spc="5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800" b="1" dirty="0" smtClean="0">
                          <a:solidFill>
                            <a:schemeClr val="accent6">
                              <a:lumMod val="50000"/>
                            </a:schemeClr>
                          </a:solidFill>
                          <a:sym typeface="Wingdings" panose="05000000000000000000" pitchFamily="2" charset="2"/>
                        </a:rPr>
                        <a:t></a:t>
                      </a:r>
                      <a:endParaRPr lang="hu-HU" sz="2800" b="1" dirty="0" smtClean="0">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800" b="1" dirty="0" smtClean="0">
                          <a:solidFill>
                            <a:srgbClr val="FF0000"/>
                          </a:solidFill>
                          <a:sym typeface="Wingdings" panose="05000000000000000000" pitchFamily="2" charset="2"/>
                        </a:rPr>
                        <a:t> </a:t>
                      </a:r>
                      <a:r>
                        <a:rPr lang="hu-HU" sz="2800" b="0" dirty="0" smtClean="0">
                          <a:solidFill>
                            <a:schemeClr val="tx1"/>
                          </a:solidFill>
                          <a:sym typeface="Wingdings" panose="05000000000000000000" pitchFamily="2" charset="2"/>
                        </a:rPr>
                        <a:t>/</a:t>
                      </a:r>
                      <a:r>
                        <a:rPr lang="hu-HU" sz="2800" b="1" dirty="0" smtClean="0">
                          <a:solidFill>
                            <a:srgbClr val="FF0000"/>
                          </a:solidFill>
                          <a:sym typeface="Wingdings" panose="05000000000000000000" pitchFamily="2" charset="2"/>
                        </a:rPr>
                        <a:t> </a:t>
                      </a:r>
                      <a:r>
                        <a:rPr lang="hu-HU" sz="2800" b="1" dirty="0" smtClean="0">
                          <a:solidFill>
                            <a:schemeClr val="tx1"/>
                          </a:solidFill>
                          <a:sym typeface="Wingdings" panose="05000000000000000000" pitchFamily="2" charset="2"/>
                        </a:rPr>
                        <a:t>? </a:t>
                      </a:r>
                      <a:r>
                        <a:rPr lang="hu-HU" sz="2800" b="0" dirty="0" smtClean="0">
                          <a:solidFill>
                            <a:schemeClr val="tx1"/>
                          </a:solidFill>
                          <a:sym typeface="Wingdings" panose="05000000000000000000" pitchFamily="2" charset="2"/>
                        </a:rPr>
                        <a:t>/ </a:t>
                      </a:r>
                      <a:r>
                        <a:rPr lang="hu-HU" sz="2800" b="1" dirty="0" smtClean="0">
                          <a:solidFill>
                            <a:schemeClr val="accent6">
                              <a:lumMod val="50000"/>
                            </a:schemeClr>
                          </a:solidFill>
                          <a:sym typeface="Wingdings" panose="05000000000000000000" pitchFamily="2" charset="2"/>
                        </a:rPr>
                        <a:t></a:t>
                      </a:r>
                      <a:endParaRPr lang="hu-HU" sz="28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800" b="1" dirty="0" smtClean="0">
                          <a:solidFill>
                            <a:srgbClr val="FF0000"/>
                          </a:solidFill>
                          <a:sym typeface="Wingdings" panose="05000000000000000000" pitchFamily="2" charset="2"/>
                        </a:rPr>
                        <a:t> </a:t>
                      </a:r>
                      <a:r>
                        <a:rPr lang="hu-HU" sz="2800" b="0" dirty="0" smtClean="0">
                          <a:solidFill>
                            <a:schemeClr val="tx1"/>
                          </a:solidFill>
                          <a:sym typeface="Wingdings" panose="05000000000000000000" pitchFamily="2" charset="2"/>
                        </a:rPr>
                        <a:t>/</a:t>
                      </a:r>
                      <a:r>
                        <a:rPr lang="hu-HU" sz="2800" b="1" dirty="0" smtClean="0">
                          <a:solidFill>
                            <a:srgbClr val="FF0000"/>
                          </a:solidFill>
                          <a:sym typeface="Wingdings" panose="05000000000000000000" pitchFamily="2" charset="2"/>
                        </a:rPr>
                        <a:t> </a:t>
                      </a:r>
                      <a:r>
                        <a:rPr lang="hu-HU" sz="2800" b="1" dirty="0" smtClean="0">
                          <a:solidFill>
                            <a:schemeClr val="tx1"/>
                          </a:solidFill>
                          <a:sym typeface="Wingdings" panose="05000000000000000000" pitchFamily="2" charset="2"/>
                        </a:rPr>
                        <a:t>? </a:t>
                      </a:r>
                      <a:r>
                        <a:rPr lang="hu-HU" sz="2800" b="0" dirty="0" smtClean="0">
                          <a:solidFill>
                            <a:schemeClr val="tx1"/>
                          </a:solidFill>
                          <a:sym typeface="Wingdings" panose="05000000000000000000" pitchFamily="2" charset="2"/>
                        </a:rPr>
                        <a:t>/ </a:t>
                      </a:r>
                      <a:r>
                        <a:rPr lang="hu-HU" sz="2800" b="1" dirty="0" smtClean="0">
                          <a:solidFill>
                            <a:schemeClr val="accent6">
                              <a:lumMod val="50000"/>
                            </a:schemeClr>
                          </a:solidFill>
                          <a:sym typeface="Wingdings" panose="05000000000000000000" pitchFamily="2" charset="2"/>
                        </a:rPr>
                        <a:t></a:t>
                      </a:r>
                      <a:endParaRPr lang="hu-HU" sz="2800" dirty="0" smtClean="0"/>
                    </a:p>
                  </a:txBody>
                  <a:tcPr/>
                </a:tc>
                <a:tc>
                  <a:txBody>
                    <a:bodyPr/>
                    <a:lstStyle/>
                    <a:p>
                      <a:pPr algn="ctr"/>
                      <a:r>
                        <a:rPr lang="hu-HU" sz="2800" b="1" dirty="0" smtClean="0">
                          <a:solidFill>
                            <a:srgbClr val="FF0000"/>
                          </a:solidFill>
                          <a:sym typeface="Wingdings" panose="05000000000000000000" pitchFamily="2" charset="2"/>
                        </a:rPr>
                        <a:t> </a:t>
                      </a:r>
                      <a:r>
                        <a:rPr lang="hu-HU" sz="2800" b="0" dirty="0" smtClean="0">
                          <a:solidFill>
                            <a:schemeClr val="tx1"/>
                          </a:solidFill>
                          <a:sym typeface="Wingdings" panose="05000000000000000000" pitchFamily="2" charset="2"/>
                        </a:rPr>
                        <a:t>/</a:t>
                      </a:r>
                      <a:r>
                        <a:rPr lang="hu-HU" sz="2800" b="1" dirty="0" smtClean="0">
                          <a:solidFill>
                            <a:srgbClr val="FF0000"/>
                          </a:solidFill>
                          <a:sym typeface="Wingdings" panose="05000000000000000000" pitchFamily="2" charset="2"/>
                        </a:rPr>
                        <a:t> </a:t>
                      </a:r>
                      <a:r>
                        <a:rPr lang="hu-HU" sz="2800" b="1" dirty="0" smtClean="0">
                          <a:solidFill>
                            <a:schemeClr val="tx1"/>
                          </a:solidFill>
                          <a:sym typeface="Wingdings" panose="05000000000000000000" pitchFamily="2" charset="2"/>
                        </a:rPr>
                        <a:t>?</a:t>
                      </a:r>
                      <a:endParaRPr lang="hu-HU" sz="2800" dirty="0"/>
                    </a:p>
                  </a:txBody>
                  <a:tcPr/>
                </a:tc>
              </a:tr>
              <a:tr h="526237">
                <a:tc>
                  <a:txBody>
                    <a:bodyPr/>
                    <a:lstStyle/>
                    <a:p>
                      <a:r>
                        <a:rPr lang="hu-HU" sz="2600" i="1" spc="50" dirty="0" smtClean="0"/>
                        <a:t>Misztika</a:t>
                      </a:r>
                      <a:endParaRPr lang="hu-HU" sz="2600" i="1" spc="5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800" b="1" dirty="0" smtClean="0">
                          <a:solidFill>
                            <a:schemeClr val="accent6">
                              <a:lumMod val="50000"/>
                            </a:schemeClr>
                          </a:solidFill>
                          <a:sym typeface="Wingdings" panose="05000000000000000000" pitchFamily="2" charset="2"/>
                        </a:rPr>
                        <a:t></a:t>
                      </a:r>
                      <a:endParaRPr lang="hu-HU" sz="2800" b="1" dirty="0" smtClean="0">
                        <a:solidFill>
                          <a:schemeClr val="accent6">
                            <a:lumMod val="50000"/>
                          </a:schemeClr>
                        </a:solidFill>
                      </a:endParaRPr>
                    </a:p>
                  </a:txBody>
                  <a:tcPr/>
                </a:tc>
                <a:tc>
                  <a:txBody>
                    <a:bodyPr/>
                    <a:lstStyle/>
                    <a:p>
                      <a:pPr algn="ctr"/>
                      <a:r>
                        <a:rPr lang="hu-HU" sz="2800" b="1" dirty="0" smtClean="0">
                          <a:solidFill>
                            <a:schemeClr val="accent6">
                              <a:lumMod val="50000"/>
                            </a:schemeClr>
                          </a:solidFill>
                          <a:sym typeface="Wingdings" panose="05000000000000000000" pitchFamily="2" charset="2"/>
                        </a:rPr>
                        <a:t></a:t>
                      </a:r>
                      <a:endParaRPr lang="hu-HU" sz="2800" dirty="0"/>
                    </a:p>
                  </a:txBody>
                  <a:tcPr/>
                </a:tc>
                <a:tc>
                  <a:txBody>
                    <a:bodyPr/>
                    <a:lstStyle/>
                    <a:p>
                      <a:pPr algn="ctr"/>
                      <a:r>
                        <a:rPr lang="hu-HU" sz="2800" b="1" dirty="0" smtClean="0">
                          <a:solidFill>
                            <a:schemeClr val="tx1"/>
                          </a:solidFill>
                          <a:sym typeface="Wingdings" panose="05000000000000000000" pitchFamily="2" charset="2"/>
                        </a:rPr>
                        <a:t>? </a:t>
                      </a:r>
                      <a:r>
                        <a:rPr lang="hu-HU" sz="2800" b="0" dirty="0" smtClean="0">
                          <a:solidFill>
                            <a:schemeClr val="tx1"/>
                          </a:solidFill>
                          <a:sym typeface="Wingdings" panose="05000000000000000000" pitchFamily="2" charset="2"/>
                        </a:rPr>
                        <a:t>/ </a:t>
                      </a:r>
                      <a:r>
                        <a:rPr lang="hu-HU" sz="2800" b="1" dirty="0" smtClean="0">
                          <a:solidFill>
                            <a:schemeClr val="accent6">
                              <a:lumMod val="50000"/>
                            </a:schemeClr>
                          </a:solidFill>
                          <a:sym typeface="Wingdings" panose="05000000000000000000" pitchFamily="2" charset="2"/>
                        </a:rPr>
                        <a:t></a:t>
                      </a:r>
                      <a:endParaRPr lang="hu-HU"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800" b="1" dirty="0" smtClean="0">
                          <a:solidFill>
                            <a:srgbClr val="FF0000"/>
                          </a:solidFill>
                          <a:sym typeface="Wingdings" panose="05000000000000000000" pitchFamily="2" charset="2"/>
                        </a:rPr>
                        <a:t> </a:t>
                      </a:r>
                      <a:r>
                        <a:rPr lang="hu-HU" sz="2800" b="0" dirty="0" smtClean="0">
                          <a:solidFill>
                            <a:schemeClr val="tx1"/>
                          </a:solidFill>
                          <a:sym typeface="Wingdings" panose="05000000000000000000" pitchFamily="2" charset="2"/>
                        </a:rPr>
                        <a:t>/</a:t>
                      </a:r>
                      <a:r>
                        <a:rPr lang="hu-HU" sz="2800" b="1" dirty="0" smtClean="0">
                          <a:solidFill>
                            <a:srgbClr val="FF0000"/>
                          </a:solidFill>
                          <a:sym typeface="Wingdings" panose="05000000000000000000" pitchFamily="2" charset="2"/>
                        </a:rPr>
                        <a:t> </a:t>
                      </a:r>
                      <a:r>
                        <a:rPr lang="hu-HU" sz="2800" b="1" dirty="0" smtClean="0">
                          <a:solidFill>
                            <a:schemeClr val="tx1"/>
                          </a:solidFill>
                          <a:sym typeface="Wingdings" panose="05000000000000000000" pitchFamily="2" charset="2"/>
                        </a:rPr>
                        <a:t>? </a:t>
                      </a:r>
                      <a:r>
                        <a:rPr lang="hu-HU" sz="2800" b="0" dirty="0" smtClean="0">
                          <a:solidFill>
                            <a:schemeClr val="tx1"/>
                          </a:solidFill>
                          <a:sym typeface="Wingdings" panose="05000000000000000000" pitchFamily="2" charset="2"/>
                        </a:rPr>
                        <a:t>/ </a:t>
                      </a:r>
                      <a:r>
                        <a:rPr lang="hu-HU" sz="2800" b="1" dirty="0" smtClean="0">
                          <a:solidFill>
                            <a:schemeClr val="accent6">
                              <a:lumMod val="50000"/>
                            </a:schemeClr>
                          </a:solidFill>
                          <a:sym typeface="Wingdings" panose="05000000000000000000" pitchFamily="2" charset="2"/>
                        </a:rPr>
                        <a:t></a:t>
                      </a:r>
                      <a:endParaRPr lang="hu-HU" sz="2800" dirty="0" smtClean="0"/>
                    </a:p>
                  </a:txBody>
                  <a:tcPr/>
                </a:tc>
              </a:tr>
            </a:tbl>
          </a:graphicData>
        </a:graphic>
      </p:graphicFrame>
    </p:spTree>
    <p:extLst>
      <p:ext uri="{BB962C8B-B14F-4D97-AF65-F5344CB8AC3E}">
        <p14:creationId xmlns:p14="http://schemas.microsoft.com/office/powerpoint/2010/main" val="4013886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Mitől zsidó a zsidó irodalom?</a:t>
            </a:r>
            <a:endParaRPr lang="hu-HU" dirty="0"/>
          </a:p>
        </p:txBody>
      </p:sp>
      <p:graphicFrame>
        <p:nvGraphicFramePr>
          <p:cNvPr id="4" name="Táblázat 3"/>
          <p:cNvGraphicFramePr>
            <a:graphicFrameLocks noGrp="1"/>
          </p:cNvGraphicFramePr>
          <p:nvPr>
            <p:extLst>
              <p:ext uri="{D42A27DB-BD31-4B8C-83A1-F6EECF244321}">
                <p14:modId xmlns:p14="http://schemas.microsoft.com/office/powerpoint/2010/main" val="2634131448"/>
              </p:ext>
            </p:extLst>
          </p:nvPr>
        </p:nvGraphicFramePr>
        <p:xfrm>
          <a:off x="674556" y="1769010"/>
          <a:ext cx="10864766" cy="4907280"/>
        </p:xfrm>
        <a:graphic>
          <a:graphicData uri="http://schemas.openxmlformats.org/drawingml/2006/table">
            <a:tbl>
              <a:tblPr firstRow="1" bandRow="1">
                <a:tableStyleId>{9D7B26C5-4107-4FEC-AEDC-1716B250A1EF}</a:tableStyleId>
              </a:tblPr>
              <a:tblGrid>
                <a:gridCol w="4345906"/>
                <a:gridCol w="1629715"/>
                <a:gridCol w="1629715"/>
                <a:gridCol w="1629715"/>
                <a:gridCol w="1629715"/>
              </a:tblGrid>
              <a:tr h="1118327">
                <a:tc>
                  <a:txBody>
                    <a:bodyPr/>
                    <a:lstStyle/>
                    <a:p>
                      <a:endParaRPr lang="hu-HU" sz="2600" i="1" spc="50" dirty="0"/>
                    </a:p>
                  </a:txBody>
                  <a:tcPr/>
                </a:tc>
                <a:tc>
                  <a:txBody>
                    <a:bodyPr/>
                    <a:lstStyle/>
                    <a:p>
                      <a:pPr algn="ctr"/>
                      <a:r>
                        <a:rPr lang="hu-HU" sz="2600" dirty="0" smtClean="0"/>
                        <a:t>Szerző</a:t>
                      </a:r>
                      <a:endParaRPr lang="hu-HU" sz="2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600" dirty="0" smtClean="0"/>
                        <a:t>Közönség</a:t>
                      </a:r>
                    </a:p>
                    <a:p>
                      <a:pPr algn="ctr"/>
                      <a:endParaRPr lang="hu-HU" sz="2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600" dirty="0" smtClean="0"/>
                        <a:t>Téma</a:t>
                      </a:r>
                    </a:p>
                    <a:p>
                      <a:pPr marL="0" marR="0" indent="0" algn="ctr" defTabSz="914400" rtl="0" eaLnBrk="1" fontAlgn="auto" latinLnBrk="0" hangingPunct="1">
                        <a:lnSpc>
                          <a:spcPct val="100000"/>
                        </a:lnSpc>
                        <a:spcBef>
                          <a:spcPts val="0"/>
                        </a:spcBef>
                        <a:spcAft>
                          <a:spcPts val="0"/>
                        </a:spcAft>
                        <a:buClrTx/>
                        <a:buSzTx/>
                        <a:buFontTx/>
                        <a:buNone/>
                        <a:tabLst/>
                        <a:defRPr/>
                      </a:pPr>
                      <a:endParaRPr lang="hu-HU" sz="2600" dirty="0" smtClean="0"/>
                    </a:p>
                    <a:p>
                      <a:pPr algn="ctr"/>
                      <a:endParaRPr lang="hu-HU" sz="2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600" dirty="0" smtClean="0"/>
                        <a:t>„Jelleg”</a:t>
                      </a:r>
                    </a:p>
                    <a:p>
                      <a:pPr algn="ctr"/>
                      <a:endParaRPr lang="hu-HU" sz="2600" dirty="0"/>
                    </a:p>
                  </a:txBody>
                  <a:tcPr/>
                </a:tc>
              </a:tr>
              <a:tr h="459712">
                <a:tc>
                  <a:txBody>
                    <a:bodyPr/>
                    <a:lstStyle/>
                    <a:p>
                      <a:r>
                        <a:rPr lang="hu-HU" sz="2600" i="1" spc="50" dirty="0" smtClean="0"/>
                        <a:t>Tudományokról héberül</a:t>
                      </a:r>
                      <a:endParaRPr lang="hu-HU" sz="2600" i="1" spc="50" dirty="0"/>
                    </a:p>
                  </a:txBody>
                  <a:tcPr/>
                </a:tc>
                <a:tc>
                  <a:txBody>
                    <a:bodyPr/>
                    <a:lstStyle/>
                    <a:p>
                      <a:pPr algn="ctr"/>
                      <a:r>
                        <a:rPr lang="hu-HU" sz="2800" b="1" dirty="0" smtClean="0">
                          <a:solidFill>
                            <a:schemeClr val="accent6">
                              <a:lumMod val="50000"/>
                            </a:schemeClr>
                          </a:solidFill>
                          <a:sym typeface="Wingdings" panose="05000000000000000000" pitchFamily="2" charset="2"/>
                        </a:rPr>
                        <a:t></a:t>
                      </a:r>
                      <a:endParaRPr lang="hu-HU" sz="2800" b="1" dirty="0">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800" b="1" dirty="0" smtClean="0">
                          <a:solidFill>
                            <a:schemeClr val="accent6">
                              <a:lumMod val="50000"/>
                            </a:schemeClr>
                          </a:solidFill>
                          <a:sym typeface="Wingdings" panose="05000000000000000000" pitchFamily="2" charset="2"/>
                        </a:rPr>
                        <a:t></a:t>
                      </a:r>
                      <a:endParaRPr lang="hu-HU" sz="2800" b="1" dirty="0" smtClean="0">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800" b="1" dirty="0" smtClean="0">
                          <a:solidFill>
                            <a:srgbClr val="FF0000"/>
                          </a:solidFill>
                          <a:sym typeface="Wingdings" panose="05000000000000000000" pitchFamily="2" charset="2"/>
                        </a:rPr>
                        <a:t></a:t>
                      </a:r>
                      <a:endParaRPr lang="hu-HU" sz="2800" dirty="0" smtClean="0"/>
                    </a:p>
                  </a:txBody>
                  <a:tcPr/>
                </a:tc>
                <a:tc>
                  <a:txBody>
                    <a:bodyPr/>
                    <a:lstStyle/>
                    <a:p>
                      <a:pPr algn="ctr"/>
                      <a:r>
                        <a:rPr lang="hu-HU" sz="2800" b="1" dirty="0" smtClean="0">
                          <a:solidFill>
                            <a:srgbClr val="FF0000"/>
                          </a:solidFill>
                          <a:sym typeface="Wingdings" panose="05000000000000000000" pitchFamily="2" charset="2"/>
                        </a:rPr>
                        <a:t></a:t>
                      </a:r>
                      <a:r>
                        <a:rPr lang="hu-HU" sz="2800" b="1" dirty="0" smtClean="0">
                          <a:solidFill>
                            <a:schemeClr val="accent6">
                              <a:lumMod val="50000"/>
                            </a:schemeClr>
                          </a:solidFill>
                          <a:sym typeface="Wingdings" panose="05000000000000000000" pitchFamily="2" charset="2"/>
                        </a:rPr>
                        <a:t> </a:t>
                      </a:r>
                      <a:r>
                        <a:rPr lang="hu-HU" sz="2800" b="0" dirty="0" smtClean="0">
                          <a:solidFill>
                            <a:schemeClr val="tx1"/>
                          </a:solidFill>
                          <a:sym typeface="Wingdings" panose="05000000000000000000" pitchFamily="2" charset="2"/>
                        </a:rPr>
                        <a:t>/ </a:t>
                      </a:r>
                      <a:r>
                        <a:rPr lang="hu-HU" sz="2800" b="1" dirty="0" smtClean="0">
                          <a:solidFill>
                            <a:schemeClr val="tx1"/>
                          </a:solidFill>
                          <a:sym typeface="Wingdings" panose="05000000000000000000" pitchFamily="2" charset="2"/>
                        </a:rPr>
                        <a:t>?</a:t>
                      </a:r>
                      <a:endParaRPr lang="hu-HU" sz="2800" dirty="0"/>
                    </a:p>
                  </a:txBody>
                  <a:tcPr/>
                </a:tc>
              </a:tr>
              <a:tr h="459712">
                <a:tc>
                  <a:txBody>
                    <a:bodyPr/>
                    <a:lstStyle/>
                    <a:p>
                      <a:r>
                        <a:rPr lang="hu-HU" sz="2600" i="1" spc="50" dirty="0" err="1" smtClean="0"/>
                        <a:t>Karaita</a:t>
                      </a:r>
                      <a:r>
                        <a:rPr lang="hu-HU" sz="2600" i="1" spc="50" dirty="0" smtClean="0"/>
                        <a:t> irodalom</a:t>
                      </a:r>
                      <a:endParaRPr lang="hu-HU" sz="2600" i="1" spc="50" dirty="0"/>
                    </a:p>
                  </a:txBody>
                  <a:tcPr/>
                </a:tc>
                <a:tc>
                  <a:txBody>
                    <a:bodyPr/>
                    <a:lstStyle/>
                    <a:p>
                      <a:pPr algn="ctr"/>
                      <a:r>
                        <a:rPr lang="hu-HU" sz="2800" b="1" dirty="0" smtClean="0">
                          <a:solidFill>
                            <a:schemeClr val="tx1"/>
                          </a:solidFill>
                          <a:sym typeface="Wingdings" panose="05000000000000000000" pitchFamily="2" charset="2"/>
                        </a:rPr>
                        <a:t>?</a:t>
                      </a:r>
                      <a:endParaRPr lang="hu-HU" sz="2800" b="1" dirty="0">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800" b="1" dirty="0" smtClean="0">
                          <a:solidFill>
                            <a:schemeClr val="tx1"/>
                          </a:solidFill>
                          <a:sym typeface="Wingdings" panose="05000000000000000000" pitchFamily="2" charset="2"/>
                        </a:rPr>
                        <a:t>?</a:t>
                      </a:r>
                      <a:endParaRPr lang="hu-HU" sz="2800" b="1" dirty="0" smtClean="0">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800" b="1" dirty="0" smtClean="0">
                          <a:solidFill>
                            <a:schemeClr val="accent6">
                              <a:lumMod val="50000"/>
                            </a:schemeClr>
                          </a:solidFill>
                          <a:sym typeface="Wingdings" panose="05000000000000000000" pitchFamily="2" charset="2"/>
                        </a:rPr>
                        <a:t></a:t>
                      </a:r>
                      <a:endParaRPr lang="hu-HU" sz="2800" dirty="0" smtClean="0"/>
                    </a:p>
                  </a:txBody>
                  <a:tcPr/>
                </a:tc>
                <a:tc>
                  <a:txBody>
                    <a:bodyPr/>
                    <a:lstStyle/>
                    <a:p>
                      <a:pPr algn="ctr"/>
                      <a:r>
                        <a:rPr lang="hu-HU" sz="2800" b="1" dirty="0" smtClean="0">
                          <a:solidFill>
                            <a:schemeClr val="tx1"/>
                          </a:solidFill>
                          <a:sym typeface="Wingdings" panose="05000000000000000000" pitchFamily="2" charset="2"/>
                        </a:rPr>
                        <a:t>? </a:t>
                      </a:r>
                      <a:r>
                        <a:rPr lang="hu-HU" sz="2800" b="0" dirty="0" smtClean="0">
                          <a:solidFill>
                            <a:schemeClr val="tx1"/>
                          </a:solidFill>
                          <a:sym typeface="Wingdings" panose="05000000000000000000" pitchFamily="2" charset="2"/>
                        </a:rPr>
                        <a:t>/ </a:t>
                      </a:r>
                      <a:r>
                        <a:rPr lang="hu-HU" sz="2800" b="1" dirty="0" smtClean="0">
                          <a:solidFill>
                            <a:schemeClr val="accent6">
                              <a:lumMod val="50000"/>
                            </a:schemeClr>
                          </a:solidFill>
                          <a:sym typeface="Wingdings" panose="05000000000000000000" pitchFamily="2" charset="2"/>
                        </a:rPr>
                        <a:t></a:t>
                      </a:r>
                      <a:endParaRPr lang="hu-HU" sz="2800" dirty="0"/>
                    </a:p>
                  </a:txBody>
                  <a:tcPr/>
                </a:tc>
              </a:tr>
              <a:tr h="459712">
                <a:tc>
                  <a:txBody>
                    <a:bodyPr/>
                    <a:lstStyle/>
                    <a:p>
                      <a:r>
                        <a:rPr lang="hu-HU" sz="2600" i="1" spc="50" dirty="0" err="1" smtClean="0"/>
                        <a:t>Ladino</a:t>
                      </a:r>
                      <a:r>
                        <a:rPr lang="hu-HU" sz="2600" i="1" spc="50" dirty="0" smtClean="0"/>
                        <a:t> népdalok</a:t>
                      </a:r>
                      <a:endParaRPr lang="hu-HU" sz="2600" i="1" spc="50" dirty="0"/>
                    </a:p>
                  </a:txBody>
                  <a:tcPr/>
                </a:tc>
                <a:tc>
                  <a:txBody>
                    <a:bodyPr/>
                    <a:lstStyle/>
                    <a:p>
                      <a:pPr algn="ctr"/>
                      <a:r>
                        <a:rPr lang="hu-HU" sz="2800" b="1" dirty="0" smtClean="0">
                          <a:solidFill>
                            <a:schemeClr val="accent6">
                              <a:lumMod val="50000"/>
                            </a:schemeClr>
                          </a:solidFill>
                          <a:sym typeface="Wingdings" panose="05000000000000000000" pitchFamily="2" charset="2"/>
                        </a:rPr>
                        <a:t></a:t>
                      </a:r>
                      <a:endParaRPr lang="hu-HU" sz="2800" b="1" dirty="0">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800" b="1" dirty="0" smtClean="0">
                          <a:solidFill>
                            <a:schemeClr val="accent6">
                              <a:lumMod val="50000"/>
                            </a:schemeClr>
                          </a:solidFill>
                          <a:sym typeface="Wingdings" panose="05000000000000000000" pitchFamily="2" charset="2"/>
                        </a:rPr>
                        <a:t></a:t>
                      </a:r>
                      <a:endParaRPr lang="hu-HU" sz="2800" b="1" dirty="0" smtClean="0">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800" b="1" dirty="0" smtClean="0">
                          <a:solidFill>
                            <a:srgbClr val="FF0000"/>
                          </a:solidFill>
                          <a:sym typeface="Wingdings" panose="05000000000000000000" pitchFamily="2" charset="2"/>
                        </a:rPr>
                        <a:t></a:t>
                      </a:r>
                      <a:endParaRPr lang="hu-HU" sz="2800" dirty="0" smtClean="0"/>
                    </a:p>
                  </a:txBody>
                  <a:tcPr/>
                </a:tc>
                <a:tc>
                  <a:txBody>
                    <a:bodyPr/>
                    <a:lstStyle/>
                    <a:p>
                      <a:pPr algn="ctr"/>
                      <a:r>
                        <a:rPr lang="hu-HU" sz="2800" b="1" dirty="0" smtClean="0">
                          <a:solidFill>
                            <a:srgbClr val="FF0000"/>
                          </a:solidFill>
                          <a:sym typeface="Wingdings" panose="05000000000000000000" pitchFamily="2" charset="2"/>
                        </a:rPr>
                        <a:t></a:t>
                      </a:r>
                      <a:endParaRPr lang="hu-HU" sz="2800" dirty="0"/>
                    </a:p>
                  </a:txBody>
                  <a:tcPr/>
                </a:tc>
              </a:tr>
              <a:tr h="459712">
                <a:tc>
                  <a:txBody>
                    <a:bodyPr/>
                    <a:lstStyle/>
                    <a:p>
                      <a:r>
                        <a:rPr lang="hu-HU" sz="2600" i="1" spc="50" dirty="0" smtClean="0"/>
                        <a:t>Jiddis regények</a:t>
                      </a:r>
                      <a:endParaRPr lang="hu-HU" sz="2600" i="1" spc="50" dirty="0"/>
                    </a:p>
                  </a:txBody>
                  <a:tcPr/>
                </a:tc>
                <a:tc>
                  <a:txBody>
                    <a:bodyPr/>
                    <a:lstStyle/>
                    <a:p>
                      <a:pPr algn="ctr"/>
                      <a:r>
                        <a:rPr lang="hu-HU" sz="2800" b="1" dirty="0" smtClean="0">
                          <a:solidFill>
                            <a:schemeClr val="accent6">
                              <a:lumMod val="50000"/>
                            </a:schemeClr>
                          </a:solidFill>
                          <a:sym typeface="Wingdings" panose="05000000000000000000" pitchFamily="2" charset="2"/>
                        </a:rPr>
                        <a:t></a:t>
                      </a:r>
                      <a:endParaRPr lang="hu-HU" sz="2800" b="1" dirty="0">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800" b="1" dirty="0" smtClean="0">
                          <a:solidFill>
                            <a:schemeClr val="accent6">
                              <a:lumMod val="50000"/>
                            </a:schemeClr>
                          </a:solidFill>
                          <a:sym typeface="Wingdings" panose="05000000000000000000" pitchFamily="2" charset="2"/>
                        </a:rPr>
                        <a:t></a:t>
                      </a:r>
                      <a:endParaRPr lang="hu-HU" sz="2800" b="1" dirty="0" smtClean="0">
                        <a:solidFill>
                          <a:schemeClr val="accent6">
                            <a:lumMod val="50000"/>
                          </a:schemeClr>
                        </a:solidFill>
                      </a:endParaRPr>
                    </a:p>
                  </a:txBody>
                  <a:tcPr/>
                </a:tc>
                <a:tc>
                  <a:txBody>
                    <a:bodyPr/>
                    <a:lstStyle/>
                    <a:p>
                      <a:pPr algn="ctr"/>
                      <a:r>
                        <a:rPr lang="hu-HU" sz="2800" b="1" dirty="0" smtClean="0">
                          <a:solidFill>
                            <a:srgbClr val="FF0000"/>
                          </a:solidFill>
                          <a:sym typeface="Wingdings" panose="05000000000000000000" pitchFamily="2" charset="2"/>
                        </a:rPr>
                        <a:t> </a:t>
                      </a:r>
                      <a:r>
                        <a:rPr lang="hu-HU" sz="2800" b="0" dirty="0" smtClean="0">
                          <a:solidFill>
                            <a:schemeClr val="tx1"/>
                          </a:solidFill>
                          <a:sym typeface="Wingdings" panose="05000000000000000000" pitchFamily="2" charset="2"/>
                        </a:rPr>
                        <a:t>/</a:t>
                      </a:r>
                      <a:r>
                        <a:rPr lang="hu-HU" sz="2800" b="1" dirty="0" smtClean="0">
                          <a:solidFill>
                            <a:srgbClr val="FF0000"/>
                          </a:solidFill>
                          <a:sym typeface="Wingdings" panose="05000000000000000000" pitchFamily="2" charset="2"/>
                        </a:rPr>
                        <a:t> </a:t>
                      </a:r>
                      <a:r>
                        <a:rPr lang="hu-HU" sz="2800" b="1" dirty="0" smtClean="0">
                          <a:solidFill>
                            <a:schemeClr val="accent6">
                              <a:lumMod val="50000"/>
                            </a:schemeClr>
                          </a:solidFill>
                          <a:sym typeface="Wingdings" panose="05000000000000000000" pitchFamily="2" charset="2"/>
                        </a:rPr>
                        <a:t></a:t>
                      </a:r>
                      <a:endParaRPr lang="hu-HU" sz="2800" dirty="0"/>
                    </a:p>
                  </a:txBody>
                  <a:tcPr/>
                </a:tc>
                <a:tc>
                  <a:txBody>
                    <a:bodyPr/>
                    <a:lstStyle/>
                    <a:p>
                      <a:pPr algn="ctr"/>
                      <a:r>
                        <a:rPr lang="hu-HU" sz="2800" b="1" dirty="0" smtClean="0">
                          <a:solidFill>
                            <a:schemeClr val="accent6">
                              <a:lumMod val="50000"/>
                            </a:schemeClr>
                          </a:solidFill>
                          <a:sym typeface="Wingdings" panose="05000000000000000000" pitchFamily="2" charset="2"/>
                        </a:rPr>
                        <a:t></a:t>
                      </a:r>
                      <a:endParaRPr lang="hu-HU" sz="2800" dirty="0"/>
                    </a:p>
                  </a:txBody>
                  <a:tcPr/>
                </a:tc>
              </a:tr>
              <a:tr h="459712">
                <a:tc>
                  <a:txBody>
                    <a:bodyPr/>
                    <a:lstStyle/>
                    <a:p>
                      <a:r>
                        <a:rPr lang="hu-HU" sz="2600" i="1" spc="50" dirty="0" smtClean="0"/>
                        <a:t>Mai izraeli irodalom</a:t>
                      </a:r>
                      <a:endParaRPr lang="hu-HU" sz="2600" i="1" spc="50" dirty="0"/>
                    </a:p>
                  </a:txBody>
                  <a:tcPr/>
                </a:tc>
                <a:tc>
                  <a:txBody>
                    <a:bodyPr/>
                    <a:lstStyle/>
                    <a:p>
                      <a:pPr algn="ctr"/>
                      <a:r>
                        <a:rPr lang="hu-HU" sz="2800" b="1" dirty="0" smtClean="0">
                          <a:solidFill>
                            <a:schemeClr val="accent6">
                              <a:lumMod val="50000"/>
                            </a:schemeClr>
                          </a:solidFill>
                          <a:sym typeface="Wingdings" panose="05000000000000000000" pitchFamily="2" charset="2"/>
                        </a:rPr>
                        <a:t></a:t>
                      </a:r>
                      <a:endParaRPr lang="hu-HU" sz="2800" b="1" dirty="0">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800" b="1" dirty="0" smtClean="0">
                          <a:solidFill>
                            <a:schemeClr val="accent6">
                              <a:lumMod val="50000"/>
                            </a:schemeClr>
                          </a:solidFill>
                          <a:sym typeface="Wingdings" panose="05000000000000000000" pitchFamily="2" charset="2"/>
                        </a:rPr>
                        <a:t></a:t>
                      </a:r>
                      <a:endParaRPr lang="hu-HU" sz="2800" b="1" dirty="0" smtClean="0">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800" b="1" dirty="0" smtClean="0">
                          <a:solidFill>
                            <a:srgbClr val="FF0000"/>
                          </a:solidFill>
                          <a:sym typeface="Wingdings" panose="05000000000000000000" pitchFamily="2" charset="2"/>
                        </a:rPr>
                        <a:t> </a:t>
                      </a:r>
                      <a:r>
                        <a:rPr lang="hu-HU" sz="2800" b="0" dirty="0" smtClean="0">
                          <a:solidFill>
                            <a:schemeClr val="tx1"/>
                          </a:solidFill>
                          <a:sym typeface="Wingdings" panose="05000000000000000000" pitchFamily="2" charset="2"/>
                        </a:rPr>
                        <a:t>/</a:t>
                      </a:r>
                      <a:r>
                        <a:rPr lang="hu-HU" sz="2800" b="1" dirty="0" smtClean="0">
                          <a:solidFill>
                            <a:srgbClr val="FF0000"/>
                          </a:solidFill>
                          <a:sym typeface="Wingdings" panose="05000000000000000000" pitchFamily="2" charset="2"/>
                        </a:rPr>
                        <a:t> </a:t>
                      </a:r>
                      <a:r>
                        <a:rPr lang="hu-HU" sz="2800" b="1" dirty="0" smtClean="0">
                          <a:solidFill>
                            <a:schemeClr val="tx1"/>
                          </a:solidFill>
                          <a:sym typeface="Wingdings" panose="05000000000000000000" pitchFamily="2" charset="2"/>
                        </a:rPr>
                        <a:t>? </a:t>
                      </a:r>
                      <a:r>
                        <a:rPr lang="hu-HU" sz="2800" b="0" dirty="0" smtClean="0">
                          <a:solidFill>
                            <a:schemeClr val="tx1"/>
                          </a:solidFill>
                          <a:sym typeface="Wingdings" panose="05000000000000000000" pitchFamily="2" charset="2"/>
                        </a:rPr>
                        <a:t>/ </a:t>
                      </a:r>
                      <a:r>
                        <a:rPr lang="hu-HU" sz="2800" b="1" dirty="0" smtClean="0">
                          <a:solidFill>
                            <a:schemeClr val="accent6">
                              <a:lumMod val="50000"/>
                            </a:schemeClr>
                          </a:solidFill>
                          <a:sym typeface="Wingdings" panose="05000000000000000000" pitchFamily="2" charset="2"/>
                        </a:rPr>
                        <a:t></a:t>
                      </a:r>
                      <a:endParaRPr lang="hu-HU" sz="2800" dirty="0" smtClean="0"/>
                    </a:p>
                  </a:txBody>
                  <a:tcPr/>
                </a:tc>
                <a:tc>
                  <a:txBody>
                    <a:bodyPr/>
                    <a:lstStyle/>
                    <a:p>
                      <a:pPr algn="ctr"/>
                      <a:r>
                        <a:rPr lang="hu-HU" sz="2800" b="1" dirty="0" smtClean="0">
                          <a:solidFill>
                            <a:srgbClr val="FF0000"/>
                          </a:solidFill>
                          <a:sym typeface="Wingdings" panose="05000000000000000000" pitchFamily="2" charset="2"/>
                        </a:rPr>
                        <a:t> </a:t>
                      </a:r>
                      <a:r>
                        <a:rPr lang="hu-HU" sz="2800" b="0" dirty="0" smtClean="0">
                          <a:solidFill>
                            <a:schemeClr val="tx1"/>
                          </a:solidFill>
                          <a:sym typeface="Wingdings" panose="05000000000000000000" pitchFamily="2" charset="2"/>
                        </a:rPr>
                        <a:t>/</a:t>
                      </a:r>
                      <a:r>
                        <a:rPr lang="hu-HU" sz="2800" b="1" dirty="0" smtClean="0">
                          <a:solidFill>
                            <a:srgbClr val="FF0000"/>
                          </a:solidFill>
                          <a:sym typeface="Wingdings" panose="05000000000000000000" pitchFamily="2" charset="2"/>
                        </a:rPr>
                        <a:t> </a:t>
                      </a:r>
                      <a:r>
                        <a:rPr lang="hu-HU" sz="2800" b="1" dirty="0" smtClean="0">
                          <a:solidFill>
                            <a:schemeClr val="tx1"/>
                          </a:solidFill>
                          <a:sym typeface="Wingdings" panose="05000000000000000000" pitchFamily="2" charset="2"/>
                        </a:rPr>
                        <a:t>?</a:t>
                      </a:r>
                      <a:endParaRPr lang="hu-HU" sz="2800" dirty="0"/>
                    </a:p>
                  </a:txBody>
                  <a:tcPr/>
                </a:tc>
              </a:tr>
              <a:tr h="459712">
                <a:tc>
                  <a:txBody>
                    <a:bodyPr/>
                    <a:lstStyle/>
                    <a:p>
                      <a:r>
                        <a:rPr lang="hu-HU" sz="2600" i="1" spc="50" dirty="0" smtClean="0"/>
                        <a:t>Radnóti Miklós költészete</a:t>
                      </a:r>
                      <a:endParaRPr lang="hu-HU" sz="2600" i="1" spc="5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800" b="1" dirty="0" smtClean="0">
                          <a:solidFill>
                            <a:srgbClr val="FF0000"/>
                          </a:solidFill>
                          <a:sym typeface="Wingdings" panose="05000000000000000000" pitchFamily="2" charset="2"/>
                        </a:rPr>
                        <a:t> </a:t>
                      </a:r>
                      <a:r>
                        <a:rPr lang="hu-HU" sz="2800" b="0" dirty="0" smtClean="0">
                          <a:solidFill>
                            <a:schemeClr val="tx1"/>
                          </a:solidFill>
                          <a:sym typeface="Wingdings" panose="05000000000000000000" pitchFamily="2" charset="2"/>
                        </a:rPr>
                        <a:t>/</a:t>
                      </a:r>
                      <a:r>
                        <a:rPr lang="hu-HU" sz="2800" b="1" dirty="0" smtClean="0">
                          <a:solidFill>
                            <a:srgbClr val="FF0000"/>
                          </a:solidFill>
                          <a:sym typeface="Wingdings" panose="05000000000000000000" pitchFamily="2" charset="2"/>
                        </a:rPr>
                        <a:t> </a:t>
                      </a:r>
                      <a:r>
                        <a:rPr lang="hu-HU" sz="2800" b="1" dirty="0" smtClean="0">
                          <a:solidFill>
                            <a:schemeClr val="tx1"/>
                          </a:solidFill>
                          <a:sym typeface="Wingdings" panose="05000000000000000000" pitchFamily="2" charset="2"/>
                        </a:rPr>
                        <a:t>?</a:t>
                      </a:r>
                      <a:endParaRPr lang="hu-HU" sz="2800" b="1" dirty="0" smtClean="0">
                        <a:solidFill>
                          <a:schemeClr val="accent6">
                            <a:lumMod val="50000"/>
                          </a:schemeClr>
                        </a:solidFill>
                      </a:endParaRPr>
                    </a:p>
                  </a:txBody>
                  <a:tcPr/>
                </a:tc>
                <a:tc>
                  <a:txBody>
                    <a:bodyPr/>
                    <a:lstStyle/>
                    <a:p>
                      <a:pPr algn="ctr"/>
                      <a:r>
                        <a:rPr lang="hu-HU" sz="2800" b="1" dirty="0" smtClean="0">
                          <a:solidFill>
                            <a:srgbClr val="FF0000"/>
                          </a:solidFill>
                          <a:sym typeface="Wingdings" panose="05000000000000000000" pitchFamily="2" charset="2"/>
                        </a:rPr>
                        <a:t> </a:t>
                      </a:r>
                      <a:r>
                        <a:rPr lang="hu-HU" sz="2800" b="0" dirty="0" smtClean="0">
                          <a:solidFill>
                            <a:schemeClr val="tx1"/>
                          </a:solidFill>
                          <a:sym typeface="Wingdings" panose="05000000000000000000" pitchFamily="2" charset="2"/>
                        </a:rPr>
                        <a:t>/</a:t>
                      </a:r>
                      <a:r>
                        <a:rPr lang="hu-HU" sz="2800" b="1" dirty="0" smtClean="0">
                          <a:solidFill>
                            <a:srgbClr val="FF0000"/>
                          </a:solidFill>
                          <a:sym typeface="Wingdings" panose="05000000000000000000" pitchFamily="2" charset="2"/>
                        </a:rPr>
                        <a:t> </a:t>
                      </a:r>
                      <a:r>
                        <a:rPr lang="hu-HU" sz="2800" b="1" dirty="0" smtClean="0">
                          <a:solidFill>
                            <a:schemeClr val="tx1"/>
                          </a:solidFill>
                          <a:sym typeface="Wingdings" panose="05000000000000000000" pitchFamily="2" charset="2"/>
                        </a:rPr>
                        <a:t>?</a:t>
                      </a:r>
                      <a:endParaRPr lang="hu-HU"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800" b="1" dirty="0" smtClean="0">
                          <a:solidFill>
                            <a:srgbClr val="FF0000"/>
                          </a:solidFill>
                          <a:sym typeface="Wingdings" panose="05000000000000000000" pitchFamily="2" charset="2"/>
                        </a:rPr>
                        <a:t> </a:t>
                      </a:r>
                      <a:r>
                        <a:rPr lang="hu-HU" sz="2800" b="0" dirty="0" smtClean="0">
                          <a:solidFill>
                            <a:schemeClr val="tx1"/>
                          </a:solidFill>
                          <a:sym typeface="Wingdings" panose="05000000000000000000" pitchFamily="2" charset="2"/>
                        </a:rPr>
                        <a:t>/</a:t>
                      </a:r>
                      <a:r>
                        <a:rPr lang="hu-HU" sz="2800" b="1" dirty="0" smtClean="0">
                          <a:solidFill>
                            <a:srgbClr val="FF0000"/>
                          </a:solidFill>
                          <a:sym typeface="Wingdings" panose="05000000000000000000" pitchFamily="2" charset="2"/>
                        </a:rPr>
                        <a:t> </a:t>
                      </a:r>
                      <a:r>
                        <a:rPr lang="hu-HU" sz="2800" b="1" dirty="0" smtClean="0">
                          <a:solidFill>
                            <a:schemeClr val="tx1"/>
                          </a:solidFill>
                          <a:sym typeface="Wingdings" panose="05000000000000000000" pitchFamily="2" charset="2"/>
                        </a:rPr>
                        <a:t>?</a:t>
                      </a:r>
                      <a:endParaRPr lang="hu-HU" sz="2800" dirty="0" smtClean="0"/>
                    </a:p>
                  </a:txBody>
                  <a:tcPr/>
                </a:tc>
                <a:tc>
                  <a:txBody>
                    <a:bodyPr/>
                    <a:lstStyle/>
                    <a:p>
                      <a:pPr algn="ctr"/>
                      <a:r>
                        <a:rPr lang="hu-HU" sz="2800" b="1" dirty="0" smtClean="0">
                          <a:solidFill>
                            <a:srgbClr val="FF0000"/>
                          </a:solidFill>
                          <a:sym typeface="Wingdings" panose="05000000000000000000" pitchFamily="2" charset="2"/>
                        </a:rPr>
                        <a:t></a:t>
                      </a:r>
                      <a:endParaRPr lang="hu-HU" sz="2800" dirty="0"/>
                    </a:p>
                  </a:txBody>
                  <a:tcPr/>
                </a:tc>
              </a:tr>
              <a:tr h="459712">
                <a:tc>
                  <a:txBody>
                    <a:bodyPr/>
                    <a:lstStyle/>
                    <a:p>
                      <a:r>
                        <a:rPr lang="hu-HU" sz="2600" i="1" spc="50" dirty="0" smtClean="0"/>
                        <a:t>Kertész Imre:</a:t>
                      </a:r>
                      <a:r>
                        <a:rPr lang="hu-HU" sz="2600" i="1" spc="50" baseline="0" dirty="0" smtClean="0"/>
                        <a:t> Sorstalanság</a:t>
                      </a:r>
                      <a:endParaRPr lang="hu-HU" sz="2600" i="1" spc="5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800" b="1" dirty="0" smtClean="0">
                          <a:solidFill>
                            <a:schemeClr val="accent6">
                              <a:lumMod val="50000"/>
                            </a:schemeClr>
                          </a:solidFill>
                          <a:sym typeface="Wingdings" panose="05000000000000000000" pitchFamily="2" charset="2"/>
                        </a:rPr>
                        <a:t></a:t>
                      </a:r>
                      <a:endParaRPr lang="hu-HU" sz="2800" b="1" dirty="0" smtClean="0">
                        <a:solidFill>
                          <a:schemeClr val="accent6">
                            <a:lumMod val="50000"/>
                          </a:schemeClr>
                        </a:solidFill>
                      </a:endParaRPr>
                    </a:p>
                  </a:txBody>
                  <a:tcPr/>
                </a:tc>
                <a:tc>
                  <a:txBody>
                    <a:bodyPr/>
                    <a:lstStyle/>
                    <a:p>
                      <a:pPr algn="ctr"/>
                      <a:r>
                        <a:rPr lang="hu-HU" sz="2800" b="1" dirty="0" smtClean="0">
                          <a:solidFill>
                            <a:srgbClr val="FF0000"/>
                          </a:solidFill>
                          <a:sym typeface="Wingdings" panose="05000000000000000000" pitchFamily="2" charset="2"/>
                        </a:rPr>
                        <a:t> </a:t>
                      </a:r>
                      <a:r>
                        <a:rPr lang="hu-HU" sz="2800" b="0" dirty="0" smtClean="0">
                          <a:solidFill>
                            <a:schemeClr val="tx1"/>
                          </a:solidFill>
                          <a:sym typeface="Wingdings" panose="05000000000000000000" pitchFamily="2" charset="2"/>
                        </a:rPr>
                        <a:t>&amp; </a:t>
                      </a:r>
                      <a:r>
                        <a:rPr lang="hu-HU" sz="2800" b="1" dirty="0" smtClean="0">
                          <a:solidFill>
                            <a:schemeClr val="accent6">
                              <a:lumMod val="50000"/>
                            </a:schemeClr>
                          </a:solidFill>
                          <a:sym typeface="Wingdings" panose="05000000000000000000" pitchFamily="2" charset="2"/>
                        </a:rPr>
                        <a:t></a:t>
                      </a:r>
                      <a:endParaRPr lang="hu-HU" sz="2800" dirty="0"/>
                    </a:p>
                  </a:txBody>
                  <a:tcPr/>
                </a:tc>
                <a:tc>
                  <a:txBody>
                    <a:bodyPr/>
                    <a:lstStyle/>
                    <a:p>
                      <a:pPr algn="ctr"/>
                      <a:r>
                        <a:rPr lang="hu-HU" sz="2800" b="1" dirty="0" smtClean="0">
                          <a:solidFill>
                            <a:schemeClr val="accent6">
                              <a:lumMod val="50000"/>
                            </a:schemeClr>
                          </a:solidFill>
                          <a:sym typeface="Wingdings" panose="05000000000000000000" pitchFamily="2" charset="2"/>
                        </a:rPr>
                        <a:t></a:t>
                      </a:r>
                      <a:endParaRPr lang="hu-HU"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2800" b="1" dirty="0" smtClean="0">
                          <a:solidFill>
                            <a:schemeClr val="tx1"/>
                          </a:solidFill>
                          <a:sym typeface="Wingdings" panose="05000000000000000000" pitchFamily="2" charset="2"/>
                        </a:rPr>
                        <a:t>?</a:t>
                      </a:r>
                      <a:endParaRPr lang="hu-HU" sz="2800" dirty="0" smtClean="0"/>
                    </a:p>
                  </a:txBody>
                  <a:tcPr/>
                </a:tc>
              </a:tr>
            </a:tbl>
          </a:graphicData>
        </a:graphic>
      </p:graphicFrame>
    </p:spTree>
    <p:extLst>
      <p:ext uri="{BB962C8B-B14F-4D97-AF65-F5344CB8AC3E}">
        <p14:creationId xmlns:p14="http://schemas.microsoft.com/office/powerpoint/2010/main" val="2596221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Mitől zsidó a zsidó irodalom?</a:t>
            </a:r>
            <a:endParaRPr lang="hu-HU" dirty="0"/>
          </a:p>
        </p:txBody>
      </p:sp>
      <p:sp>
        <p:nvSpPr>
          <p:cNvPr id="3" name="Tartalom helye 2"/>
          <p:cNvSpPr>
            <a:spLocks noGrp="1"/>
          </p:cNvSpPr>
          <p:nvPr>
            <p:ph idx="1"/>
          </p:nvPr>
        </p:nvSpPr>
        <p:spPr/>
        <p:txBody>
          <a:bodyPr>
            <a:normAutofit lnSpcReduction="10000"/>
          </a:bodyPr>
          <a:lstStyle/>
          <a:p>
            <a:pPr>
              <a:lnSpc>
                <a:spcPct val="110000"/>
              </a:lnSpc>
            </a:pPr>
            <a:r>
              <a:rPr lang="hu-HU" dirty="0" smtClean="0"/>
              <a:t>Zsidó szerző?</a:t>
            </a:r>
          </a:p>
          <a:p>
            <a:pPr lvl="1">
              <a:lnSpc>
                <a:spcPct val="110000"/>
              </a:lnSpc>
            </a:pPr>
            <a:r>
              <a:rPr lang="hu-HU" dirty="0" smtClean="0"/>
              <a:t>Vitatható esetek: </a:t>
            </a:r>
            <a:r>
              <a:rPr lang="hu-HU" dirty="0" err="1" smtClean="0"/>
              <a:t>karaiták</a:t>
            </a:r>
            <a:r>
              <a:rPr lang="hu-HU" dirty="0" smtClean="0"/>
              <a:t>, Spinoza, Radnóti Miklós…</a:t>
            </a:r>
          </a:p>
          <a:p>
            <a:pPr>
              <a:lnSpc>
                <a:spcPct val="110000"/>
              </a:lnSpc>
            </a:pPr>
            <a:r>
              <a:rPr lang="hu-HU" dirty="0" smtClean="0"/>
              <a:t>Zsidó közönség?</a:t>
            </a:r>
          </a:p>
          <a:p>
            <a:pPr lvl="1">
              <a:lnSpc>
                <a:spcPct val="110000"/>
              </a:lnSpc>
            </a:pPr>
            <a:r>
              <a:rPr lang="hu-HU" dirty="0" smtClean="0"/>
              <a:t>De: </a:t>
            </a:r>
            <a:r>
              <a:rPr lang="hu-HU" dirty="0" err="1" smtClean="0"/>
              <a:t>Slomo</a:t>
            </a:r>
            <a:r>
              <a:rPr lang="hu-HU" dirty="0" smtClean="0"/>
              <a:t> </a:t>
            </a:r>
            <a:r>
              <a:rPr lang="hu-HU" dirty="0" err="1" smtClean="0"/>
              <a:t>Ibn-Gabirol</a:t>
            </a:r>
            <a:r>
              <a:rPr lang="hu-HU" dirty="0" smtClean="0"/>
              <a:t> </a:t>
            </a:r>
            <a:r>
              <a:rPr lang="hu-HU" i="1" dirty="0" err="1" smtClean="0"/>
              <a:t>Fons</a:t>
            </a:r>
            <a:r>
              <a:rPr lang="hu-HU" i="1" dirty="0" smtClean="0"/>
              <a:t> Vitae</a:t>
            </a:r>
            <a:r>
              <a:rPr lang="hu-HU" dirty="0" smtClean="0"/>
              <a:t>; irodalom a környező népek nyelvén…</a:t>
            </a:r>
          </a:p>
          <a:p>
            <a:pPr>
              <a:lnSpc>
                <a:spcPct val="110000"/>
              </a:lnSpc>
            </a:pPr>
            <a:r>
              <a:rPr lang="hu-HU" dirty="0" smtClean="0"/>
              <a:t>Zsidó téma?</a:t>
            </a:r>
          </a:p>
          <a:p>
            <a:pPr lvl="1">
              <a:lnSpc>
                <a:spcPct val="110000"/>
              </a:lnSpc>
            </a:pPr>
            <a:r>
              <a:rPr lang="hu-HU" dirty="0" smtClean="0"/>
              <a:t>De: mitől zsidó egy téma? Pl.: „</a:t>
            </a:r>
            <a:r>
              <a:rPr lang="hu-HU" dirty="0" err="1" smtClean="0"/>
              <a:t>Cedaka</a:t>
            </a:r>
            <a:r>
              <a:rPr lang="hu-HU" dirty="0" smtClean="0"/>
              <a:t> (jótékonykodás) / tikkun </a:t>
            </a:r>
            <a:r>
              <a:rPr lang="hu-HU" dirty="0" err="1" smtClean="0"/>
              <a:t>olam</a:t>
            </a:r>
            <a:r>
              <a:rPr lang="hu-HU" dirty="0" smtClean="0"/>
              <a:t> (a világ megjavítása), mint zsidó érték”?</a:t>
            </a:r>
          </a:p>
          <a:p>
            <a:pPr>
              <a:lnSpc>
                <a:spcPct val="110000"/>
              </a:lnSpc>
            </a:pPr>
            <a:r>
              <a:rPr lang="hu-HU" dirty="0" smtClean="0"/>
              <a:t>Zsidó „jelleg”?</a:t>
            </a:r>
          </a:p>
          <a:p>
            <a:pPr lvl="1">
              <a:lnSpc>
                <a:spcPct val="110000"/>
              </a:lnSpc>
            </a:pPr>
            <a:r>
              <a:rPr lang="hu-HU" dirty="0" smtClean="0"/>
              <a:t>Mitől zsidós egy zsidó irodalmi alkotás?</a:t>
            </a:r>
            <a:endParaRPr lang="hu-HU" dirty="0"/>
          </a:p>
        </p:txBody>
      </p:sp>
    </p:spTree>
    <p:extLst>
      <p:ext uri="{BB962C8B-B14F-4D97-AF65-F5344CB8AC3E}">
        <p14:creationId xmlns:p14="http://schemas.microsoft.com/office/powerpoint/2010/main" val="3518649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„Zsidós jelleg”</a:t>
            </a:r>
            <a:endParaRPr lang="hu-HU" dirty="0"/>
          </a:p>
        </p:txBody>
      </p:sp>
      <p:sp>
        <p:nvSpPr>
          <p:cNvPr id="3" name="Tartalom helye 2"/>
          <p:cNvSpPr>
            <a:spLocks noGrp="1"/>
          </p:cNvSpPr>
          <p:nvPr>
            <p:ph idx="1"/>
          </p:nvPr>
        </p:nvSpPr>
        <p:spPr>
          <a:xfrm>
            <a:off x="838199" y="1825624"/>
            <a:ext cx="11078981" cy="4785037"/>
          </a:xfrm>
        </p:spPr>
        <p:txBody>
          <a:bodyPr>
            <a:normAutofit/>
          </a:bodyPr>
          <a:lstStyle/>
          <a:p>
            <a:pPr marL="0" lvl="1" indent="0">
              <a:lnSpc>
                <a:spcPct val="120000"/>
              </a:lnSpc>
              <a:spcBef>
                <a:spcPts val="1000"/>
              </a:spcBef>
              <a:buNone/>
            </a:pPr>
            <a:r>
              <a:rPr lang="hu-HU" sz="3200" dirty="0" smtClean="0"/>
              <a:t>Mikortól számít „zsidósnak” </a:t>
            </a:r>
            <a:r>
              <a:rPr lang="hu-HU" sz="3200" dirty="0"/>
              <a:t>egy </a:t>
            </a:r>
            <a:r>
              <a:rPr lang="hu-HU" sz="3200" dirty="0" smtClean="0"/>
              <a:t>irodalmi </a:t>
            </a:r>
            <a:r>
              <a:rPr lang="hu-HU" sz="3200" dirty="0"/>
              <a:t>alkotás?</a:t>
            </a:r>
          </a:p>
          <a:p>
            <a:pPr>
              <a:lnSpc>
                <a:spcPct val="120000"/>
              </a:lnSpc>
            </a:pPr>
            <a:r>
              <a:rPr lang="hu-HU" dirty="0" smtClean="0"/>
              <a:t>Héberül vagy </a:t>
            </a:r>
            <a:r>
              <a:rPr lang="hu-HU" dirty="0" err="1" smtClean="0"/>
              <a:t>judeo-nyelven</a:t>
            </a:r>
            <a:r>
              <a:rPr lang="hu-HU" dirty="0" smtClean="0"/>
              <a:t> (jiddis, </a:t>
            </a:r>
            <a:r>
              <a:rPr lang="hu-HU" dirty="0" err="1" smtClean="0"/>
              <a:t>judeo-arab</a:t>
            </a:r>
            <a:r>
              <a:rPr lang="hu-HU" dirty="0" smtClean="0"/>
              <a:t>, </a:t>
            </a:r>
            <a:r>
              <a:rPr lang="hu-HU" dirty="0" err="1" smtClean="0"/>
              <a:t>ladino</a:t>
            </a:r>
            <a:r>
              <a:rPr lang="hu-HU" dirty="0" smtClean="0"/>
              <a:t>…) született?</a:t>
            </a:r>
          </a:p>
          <a:p>
            <a:pPr lvl="1">
              <a:lnSpc>
                <a:spcPct val="120000"/>
              </a:lnSpc>
            </a:pPr>
            <a:r>
              <a:rPr lang="hu-HU" dirty="0" smtClean="0"/>
              <a:t>De: hol a határ </a:t>
            </a:r>
            <a:r>
              <a:rPr lang="hu-HU" dirty="0" err="1" smtClean="0"/>
              <a:t>judeo-nyelv</a:t>
            </a:r>
            <a:r>
              <a:rPr lang="hu-HU" dirty="0" smtClean="0"/>
              <a:t> és a környezet nyelve között?</a:t>
            </a:r>
          </a:p>
          <a:p>
            <a:pPr>
              <a:lnSpc>
                <a:spcPct val="120000"/>
              </a:lnSpc>
            </a:pPr>
            <a:r>
              <a:rPr lang="hu-HU" dirty="0" smtClean="0"/>
              <a:t>A zsidó valláshoz kapcsolódik?</a:t>
            </a:r>
          </a:p>
          <a:p>
            <a:pPr lvl="1">
              <a:lnSpc>
                <a:spcPct val="120000"/>
              </a:lnSpc>
            </a:pPr>
            <a:r>
              <a:rPr lang="hu-HU" dirty="0" smtClean="0"/>
              <a:t>De: hol a „zsidó vallás” határa? Reform? </a:t>
            </a:r>
            <a:r>
              <a:rPr lang="hu-HU" dirty="0" err="1" smtClean="0"/>
              <a:t>Karaiták</a:t>
            </a:r>
            <a:r>
              <a:rPr lang="hu-HU" dirty="0" smtClean="0"/>
              <a:t>, szamaritánusok? Folklór?</a:t>
            </a:r>
          </a:p>
          <a:p>
            <a:pPr lvl="1">
              <a:lnSpc>
                <a:spcPct val="120000"/>
              </a:lnSpc>
            </a:pPr>
            <a:r>
              <a:rPr lang="hu-HU" dirty="0" smtClean="0"/>
              <a:t>Nem lehetséges szekuláris zsidó irodalom? Mi a zsidóság: vallás, nép vagy kultúra?</a:t>
            </a:r>
          </a:p>
          <a:p>
            <a:pPr>
              <a:lnSpc>
                <a:spcPct val="120000"/>
              </a:lnSpc>
            </a:pPr>
            <a:r>
              <a:rPr lang="hu-HU" dirty="0" smtClean="0"/>
              <a:t>Egyéb jellegzetességek megléte?</a:t>
            </a:r>
          </a:p>
          <a:p>
            <a:pPr lvl="1">
              <a:lnSpc>
                <a:spcPct val="120000"/>
              </a:lnSpc>
            </a:pPr>
            <a:r>
              <a:rPr lang="hu-HU" dirty="0" smtClean="0"/>
              <a:t>Például: a Héber Biblia, mint (kimondott vagy kimondatlan) alapszöveg.</a:t>
            </a:r>
          </a:p>
          <a:p>
            <a:pPr>
              <a:lnSpc>
                <a:spcPct val="120000"/>
              </a:lnSpc>
            </a:pPr>
            <a:endParaRPr lang="hu-HU" dirty="0"/>
          </a:p>
        </p:txBody>
      </p:sp>
    </p:spTree>
    <p:extLst>
      <p:ext uri="{BB962C8B-B14F-4D97-AF65-F5344CB8AC3E}">
        <p14:creationId xmlns:p14="http://schemas.microsoft.com/office/powerpoint/2010/main" val="2230193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Diaszpóralét</a:t>
            </a:r>
            <a:endParaRPr lang="hu-HU" dirty="0"/>
          </a:p>
        </p:txBody>
      </p:sp>
      <p:sp>
        <p:nvSpPr>
          <p:cNvPr id="3" name="Tartalom helye 2"/>
          <p:cNvSpPr>
            <a:spLocks noGrp="1"/>
          </p:cNvSpPr>
          <p:nvPr>
            <p:ph idx="1"/>
          </p:nvPr>
        </p:nvSpPr>
        <p:spPr/>
        <p:txBody>
          <a:bodyPr/>
          <a:lstStyle/>
          <a:p>
            <a:r>
              <a:rPr lang="hu-HU" dirty="0" smtClean="0"/>
              <a:t>A zsidóság száműzetésben: „itthon/otthon”.</a:t>
            </a:r>
          </a:p>
          <a:p>
            <a:r>
              <a:rPr lang="hu-HU" dirty="0" err="1" smtClean="0"/>
              <a:t>Posztkoloniális</a:t>
            </a:r>
            <a:r>
              <a:rPr lang="hu-HU" dirty="0" smtClean="0"/>
              <a:t> elmélet: „</a:t>
            </a:r>
            <a:r>
              <a:rPr lang="hu-HU" dirty="0" err="1" smtClean="0"/>
              <a:t>internal</a:t>
            </a:r>
            <a:r>
              <a:rPr lang="hu-HU" dirty="0" smtClean="0"/>
              <a:t> </a:t>
            </a:r>
            <a:r>
              <a:rPr lang="hu-HU" dirty="0" err="1" smtClean="0"/>
              <a:t>colony</a:t>
            </a:r>
            <a:r>
              <a:rPr lang="hu-HU" dirty="0" smtClean="0"/>
              <a:t>” viszony a környező társadalomhoz.</a:t>
            </a:r>
          </a:p>
          <a:p>
            <a:r>
              <a:rPr lang="hu-HU" dirty="0" smtClean="0"/>
              <a:t>Kettős kötődés, kettős identitás?</a:t>
            </a:r>
            <a:endParaRPr lang="hu-HU" dirty="0"/>
          </a:p>
          <a:p>
            <a:r>
              <a:rPr lang="hu-HU" dirty="0" smtClean="0"/>
              <a:t>Középkor: alávetett státusz. Modernitás: </a:t>
            </a:r>
            <a:r>
              <a:rPr lang="hu-HU" dirty="0"/>
              <a:t>emancipáció </a:t>
            </a:r>
            <a:r>
              <a:rPr lang="hu-HU" dirty="0" smtClean="0"/>
              <a:t>kérdőjellel.</a:t>
            </a:r>
            <a:endParaRPr lang="hu-HU" dirty="0"/>
          </a:p>
          <a:p>
            <a:r>
              <a:rPr lang="hu-HU" dirty="0" err="1" smtClean="0"/>
              <a:t>Halákha</a:t>
            </a:r>
            <a:r>
              <a:rPr lang="hu-HU" dirty="0"/>
              <a:t>: időtlen elmélet vs. a </a:t>
            </a:r>
            <a:r>
              <a:rPr lang="hu-HU" dirty="0" err="1"/>
              <a:t>diaszpóralét</a:t>
            </a:r>
            <a:r>
              <a:rPr lang="hu-HU" dirty="0"/>
              <a:t> gyakorlata</a:t>
            </a:r>
          </a:p>
          <a:p>
            <a:r>
              <a:rPr lang="hu-HU" dirty="0" smtClean="0"/>
              <a:t>Szépirodalom</a:t>
            </a:r>
            <a:r>
              <a:rPr lang="hu-HU" dirty="0"/>
              <a:t>:</a:t>
            </a:r>
          </a:p>
          <a:p>
            <a:endParaRPr lang="hu-HU" dirty="0"/>
          </a:p>
        </p:txBody>
      </p:sp>
    </p:spTree>
    <p:extLst>
      <p:ext uri="{BB962C8B-B14F-4D97-AF65-F5344CB8AC3E}">
        <p14:creationId xmlns:p14="http://schemas.microsoft.com/office/powerpoint/2010/main" val="2918547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Praktikus </a:t>
            </a:r>
            <a:r>
              <a:rPr lang="hu-HU" dirty="0"/>
              <a:t>dolgok:</a:t>
            </a:r>
          </a:p>
        </p:txBody>
      </p:sp>
      <p:sp>
        <p:nvSpPr>
          <p:cNvPr id="3" name="Tartalom helye 2"/>
          <p:cNvSpPr>
            <a:spLocks noGrp="1"/>
          </p:cNvSpPr>
          <p:nvPr>
            <p:ph idx="1"/>
          </p:nvPr>
        </p:nvSpPr>
        <p:spPr>
          <a:xfrm>
            <a:off x="838199" y="1825624"/>
            <a:ext cx="10833847" cy="4785037"/>
          </a:xfrm>
        </p:spPr>
        <p:txBody>
          <a:bodyPr>
            <a:normAutofit/>
          </a:bodyPr>
          <a:lstStyle/>
          <a:p>
            <a:r>
              <a:rPr lang="hu-HU" dirty="0" smtClean="0"/>
              <a:t>A kurzus </a:t>
            </a:r>
            <a:r>
              <a:rPr lang="hu-HU" dirty="0"/>
              <a:t>honlapja:	http://birot.web.elte.hu/courses/2015-irod3</a:t>
            </a:r>
            <a:r>
              <a:rPr lang="hu-HU" dirty="0" smtClean="0"/>
              <a:t>/</a:t>
            </a:r>
            <a:r>
              <a:rPr lang="hu-HU" dirty="0"/>
              <a:t/>
            </a:r>
            <a:br>
              <a:rPr lang="hu-HU" dirty="0"/>
            </a:br>
            <a:r>
              <a:rPr lang="hu-HU" dirty="0"/>
              <a:t>				http://</a:t>
            </a:r>
            <a:r>
              <a:rPr lang="hu-HU" dirty="0" smtClean="0"/>
              <a:t>birot.web.elte.hu/irod3</a:t>
            </a:r>
            <a:r>
              <a:rPr lang="hu-HU" dirty="0"/>
              <a:t>/</a:t>
            </a:r>
            <a:endParaRPr lang="hu-HU" dirty="0" smtClean="0"/>
          </a:p>
          <a:p>
            <a:pPr marL="3671888" indent="0">
              <a:buNone/>
            </a:pPr>
            <a:r>
              <a:rPr lang="hu-HU" sz="2200" i="1" dirty="0" smtClean="0"/>
              <a:t>Jelszó!</a:t>
            </a:r>
          </a:p>
          <a:p>
            <a:endParaRPr lang="hu-HU" dirty="0" smtClean="0"/>
          </a:p>
          <a:p>
            <a:r>
              <a:rPr lang="hu-HU" dirty="0" err="1" smtClean="0"/>
              <a:t>Biró</a:t>
            </a:r>
            <a:r>
              <a:rPr lang="hu-HU" dirty="0" smtClean="0"/>
              <a:t> Tamás (koordinátor): </a:t>
            </a:r>
            <a:br>
              <a:rPr lang="hu-HU" dirty="0" smtClean="0"/>
            </a:br>
            <a:r>
              <a:rPr lang="hu-HU" dirty="0" smtClean="0"/>
              <a:t>				</a:t>
            </a:r>
            <a:r>
              <a:rPr lang="hu-HU" dirty="0" err="1" smtClean="0"/>
              <a:t>biro.tamas</a:t>
            </a:r>
            <a:r>
              <a:rPr lang="hu-HU" dirty="0" smtClean="0"/>
              <a:t>@</a:t>
            </a:r>
            <a:r>
              <a:rPr lang="hu-HU" dirty="0" err="1" smtClean="0"/>
              <a:t>btk.elte.hu</a:t>
            </a:r>
            <a:endParaRPr lang="hu-HU" dirty="0" smtClean="0"/>
          </a:p>
          <a:p>
            <a:pPr marL="0" indent="0">
              <a:buNone/>
            </a:pPr>
            <a:r>
              <a:rPr lang="hu-HU" dirty="0" smtClean="0"/>
              <a:t>				http://birot.web.elte.hu/, http://www.birot.hu/</a:t>
            </a:r>
          </a:p>
          <a:p>
            <a:pPr marL="0" indent="0">
              <a:buNone/>
            </a:pPr>
            <a:r>
              <a:rPr lang="hu-HU" dirty="0" smtClean="0"/>
              <a:t>				Fogadóóra: </a:t>
            </a:r>
            <a:r>
              <a:rPr lang="hu-HU" dirty="0" err="1" smtClean="0"/>
              <a:t>emailes</a:t>
            </a:r>
            <a:r>
              <a:rPr lang="hu-HU" dirty="0" smtClean="0"/>
              <a:t> egyeztetés alapján.</a:t>
            </a:r>
          </a:p>
          <a:p>
            <a:pPr marL="0" indent="0">
              <a:buNone/>
            </a:pPr>
            <a:endParaRPr lang="hu-HU" dirty="0"/>
          </a:p>
          <a:p>
            <a:r>
              <a:rPr lang="hu-HU" dirty="0" smtClean="0"/>
              <a:t>Pótóra: ha elmaradnak órák</a:t>
            </a:r>
            <a:r>
              <a:rPr lang="hu-HU" dirty="0"/>
              <a:t> </a:t>
            </a:r>
            <a:r>
              <a:rPr lang="hu-HU" dirty="0" smtClean="0"/>
              <a:t>(egyelőre nincs tervezve).</a:t>
            </a:r>
            <a:endParaRPr lang="hu-HU" dirty="0"/>
          </a:p>
        </p:txBody>
      </p:sp>
    </p:spTree>
    <p:extLst>
      <p:ext uri="{BB962C8B-B14F-4D97-AF65-F5344CB8AC3E}">
        <p14:creationId xmlns:p14="http://schemas.microsoft.com/office/powerpoint/2010/main" val="593717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199" y="365125"/>
            <a:ext cx="10959059" cy="1460500"/>
          </a:xfrm>
        </p:spPr>
        <p:txBody>
          <a:bodyPr>
            <a:normAutofit/>
          </a:bodyPr>
          <a:lstStyle/>
          <a:p>
            <a:r>
              <a:rPr lang="hu-HU" dirty="0" err="1" smtClean="0"/>
              <a:t>Diaszpóralét</a:t>
            </a:r>
            <a:r>
              <a:rPr lang="hu-HU" dirty="0" smtClean="0"/>
              <a:t>: </a:t>
            </a:r>
            <a:br>
              <a:rPr lang="hu-HU" dirty="0" smtClean="0"/>
            </a:br>
            <a:r>
              <a:rPr lang="hu-HU" sz="3000" dirty="0" smtClean="0"/>
              <a:t>Szántó </a:t>
            </a:r>
            <a:r>
              <a:rPr lang="hu-HU" sz="3000" dirty="0"/>
              <a:t>T. Gábor: </a:t>
            </a:r>
            <a:r>
              <a:rPr lang="hu-HU" sz="3000" i="1" dirty="0"/>
              <a:t>Kafka macskái</a:t>
            </a:r>
            <a:r>
              <a:rPr lang="hu-HU" sz="3000" dirty="0"/>
              <a:t> (</a:t>
            </a:r>
            <a:r>
              <a:rPr lang="hu-HU" sz="3000" dirty="0" err="1"/>
              <a:t>Noran</a:t>
            </a:r>
            <a:r>
              <a:rPr lang="hu-HU" sz="3000" dirty="0"/>
              <a:t> </a:t>
            </a:r>
            <a:r>
              <a:rPr lang="hu-HU" sz="3000" dirty="0" err="1"/>
              <a:t>Libro</a:t>
            </a:r>
            <a:r>
              <a:rPr lang="hu-HU" sz="3000" dirty="0"/>
              <a:t>, Budapest, 2014)</a:t>
            </a:r>
          </a:p>
        </p:txBody>
      </p:sp>
      <p:sp>
        <p:nvSpPr>
          <p:cNvPr id="3" name="Tartalom helye 2"/>
          <p:cNvSpPr>
            <a:spLocks noGrp="1"/>
          </p:cNvSpPr>
          <p:nvPr>
            <p:ph idx="1"/>
          </p:nvPr>
        </p:nvSpPr>
        <p:spPr>
          <a:xfrm>
            <a:off x="838199" y="2087953"/>
            <a:ext cx="11153931" cy="4770047"/>
          </a:xfrm>
        </p:spPr>
        <p:txBody>
          <a:bodyPr>
            <a:noAutofit/>
          </a:bodyPr>
          <a:lstStyle/>
          <a:p>
            <a:pPr marL="0" indent="0">
              <a:buNone/>
            </a:pPr>
            <a:r>
              <a:rPr lang="hu-HU" sz="2400" dirty="0" smtClean="0"/>
              <a:t>„Mert </a:t>
            </a:r>
            <a:r>
              <a:rPr lang="hu-HU" sz="2400" dirty="0"/>
              <a:t>zsidó író vagyok, és egyedül érzem magam. Nincsenek elődeim, vagy alig. És követőim </a:t>
            </a:r>
            <a:r>
              <a:rPr lang="hu-HU" sz="2400" dirty="0" err="1"/>
              <a:t>követőim</a:t>
            </a:r>
            <a:r>
              <a:rPr lang="hu-HU" sz="2400" dirty="0"/>
              <a:t> sincsenek [...] nálunk senki sem nevezi magát </a:t>
            </a:r>
            <a:r>
              <a:rPr lang="hu-HU" sz="2400" dirty="0" err="1"/>
              <a:t>zsidő</a:t>
            </a:r>
            <a:r>
              <a:rPr lang="hu-HU" sz="2400" dirty="0"/>
              <a:t> írónak, sőt még a zsidó irodalom létét is vitatják </a:t>
            </a:r>
            <a:r>
              <a:rPr lang="hu-HU" sz="2400" dirty="0" smtClean="0"/>
              <a:t>[...].” </a:t>
            </a:r>
            <a:r>
              <a:rPr lang="hu-HU" sz="2400" dirty="0"/>
              <a:t>(p. 108)</a:t>
            </a:r>
          </a:p>
          <a:p>
            <a:pPr marL="0" indent="0">
              <a:buNone/>
            </a:pPr>
            <a:r>
              <a:rPr lang="hu-HU" sz="2400" dirty="0" smtClean="0"/>
              <a:t>„Az </a:t>
            </a:r>
            <a:r>
              <a:rPr lang="hu-HU" sz="2400" dirty="0"/>
              <a:t>írás szerepe [...] [n]</a:t>
            </a:r>
            <a:r>
              <a:rPr lang="hu-HU" sz="2400" dirty="0" err="1"/>
              <a:t>élkülözhetetlen</a:t>
            </a:r>
            <a:r>
              <a:rPr lang="hu-HU" sz="2400" dirty="0"/>
              <a:t> számukra, mert hontalannak érzik magukat a társadalomban, a nyelvben, és ki akarnak törni ebből az elszigeteltségből [...] a nyelv száműzöttje és hontalanja [...] a diaszpórában élő zsidó író, aki saját kultúrájától is elidegenedett, mert a nyelvét nem beszéli, a hagyományait töredékesen gyakorolja, mert nem is hagyták rá, inkább maga kaparta össze, hontalanságában kétszeresen is zsidó, ezért kétszerte inkább rászorul, hogy írjon, mintha saját hajánál, vagy inkább saját szavainál fogva akarná kihúzni magát a csapdából</a:t>
            </a:r>
            <a:r>
              <a:rPr lang="hu-HU" sz="2400" dirty="0" smtClean="0"/>
              <a:t>.” </a:t>
            </a:r>
            <a:r>
              <a:rPr lang="hu-HU" sz="2400" dirty="0"/>
              <a:t>(p. 109)</a:t>
            </a:r>
          </a:p>
          <a:p>
            <a:pPr marL="0" indent="0">
              <a:buNone/>
            </a:pPr>
            <a:r>
              <a:rPr lang="hu-HU" sz="2400" dirty="0" smtClean="0"/>
              <a:t>„Az </a:t>
            </a:r>
            <a:r>
              <a:rPr lang="hu-HU" sz="2400" dirty="0"/>
              <a:t>író úgy érzi, hogy amikor zsidókról ír, beszél, értük is szól. Akkor is, amikor provokálja őket, s amikor nem feltétlenül érzik magukénak, sőt néha felháborodnak rajta. És az író így néha a perifériára sodródik </a:t>
            </a:r>
            <a:r>
              <a:rPr lang="hu-HU" sz="2400" dirty="0" smtClean="0"/>
              <a:t>[...]” </a:t>
            </a:r>
            <a:r>
              <a:rPr lang="hu-HU" sz="2400" dirty="0"/>
              <a:t>(p. 110).</a:t>
            </a:r>
          </a:p>
        </p:txBody>
      </p:sp>
    </p:spTree>
    <p:extLst>
      <p:ext uri="{BB962C8B-B14F-4D97-AF65-F5344CB8AC3E}">
        <p14:creationId xmlns:p14="http://schemas.microsoft.com/office/powerpoint/2010/main" val="723631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Összefoglalás</a:t>
            </a:r>
            <a:endParaRPr lang="hu-HU" dirty="0"/>
          </a:p>
        </p:txBody>
      </p:sp>
      <p:sp>
        <p:nvSpPr>
          <p:cNvPr id="3" name="Tartalom helye 2"/>
          <p:cNvSpPr>
            <a:spLocks noGrp="1"/>
          </p:cNvSpPr>
          <p:nvPr>
            <p:ph idx="1"/>
          </p:nvPr>
        </p:nvSpPr>
        <p:spPr>
          <a:xfrm>
            <a:off x="838199" y="1573306"/>
            <a:ext cx="11223813" cy="5284694"/>
          </a:xfrm>
        </p:spPr>
        <p:txBody>
          <a:bodyPr>
            <a:normAutofit lnSpcReduction="10000"/>
          </a:bodyPr>
          <a:lstStyle/>
          <a:p>
            <a:pPr marL="0" indent="0">
              <a:lnSpc>
                <a:spcPct val="105000"/>
              </a:lnSpc>
              <a:buNone/>
            </a:pPr>
            <a:r>
              <a:rPr lang="hu-HU" dirty="0" smtClean="0"/>
              <a:t>Mitől zsidó egy zsidó irodalmi/művészeti alkotás? </a:t>
            </a:r>
          </a:p>
          <a:p>
            <a:pPr marL="0" indent="0">
              <a:lnSpc>
                <a:spcPct val="105000"/>
              </a:lnSpc>
              <a:buNone/>
            </a:pPr>
            <a:r>
              <a:rPr lang="hu-HU" i="1" dirty="0" smtClean="0"/>
              <a:t>Lehetséges hipotézisek:</a:t>
            </a:r>
          </a:p>
          <a:p>
            <a:pPr marL="901700">
              <a:lnSpc>
                <a:spcPct val="105000"/>
              </a:lnSpc>
            </a:pPr>
            <a:r>
              <a:rPr lang="hu-HU" dirty="0" smtClean="0"/>
              <a:t>Zsidó szerző			</a:t>
            </a:r>
            <a:r>
              <a:rPr lang="hu-HU" i="1" dirty="0" smtClean="0"/>
              <a:t>-- de ki számít zsidónak?</a:t>
            </a:r>
          </a:p>
          <a:p>
            <a:pPr marL="901700">
              <a:lnSpc>
                <a:spcPct val="105000"/>
              </a:lnSpc>
            </a:pPr>
            <a:r>
              <a:rPr lang="hu-HU" dirty="0" smtClean="0"/>
              <a:t>Zsidó közönség</a:t>
            </a:r>
            <a:r>
              <a:rPr lang="hu-HU" sz="2400" dirty="0" smtClean="0"/>
              <a:t> (célközönség, akinek a szerző szánja a művét, vs. olvasóközönség, aki ténylegesen olvassa, a mű keletkezése idején vagy később)</a:t>
            </a:r>
          </a:p>
          <a:p>
            <a:pPr marL="901700">
              <a:lnSpc>
                <a:spcPct val="105000"/>
              </a:lnSpc>
            </a:pPr>
            <a:r>
              <a:rPr lang="hu-HU" dirty="0" smtClean="0"/>
              <a:t>Zsidó téma</a:t>
            </a:r>
            <a:r>
              <a:rPr lang="hu-HU" dirty="0"/>
              <a:t>			</a:t>
            </a:r>
            <a:r>
              <a:rPr lang="hu-HU" i="1" dirty="0" smtClean="0"/>
              <a:t>-- </a:t>
            </a:r>
            <a:r>
              <a:rPr lang="hu-HU" i="1" dirty="0"/>
              <a:t>de </a:t>
            </a:r>
            <a:r>
              <a:rPr lang="hu-HU" i="1" dirty="0" smtClean="0"/>
              <a:t>mi </a:t>
            </a:r>
            <a:r>
              <a:rPr lang="hu-HU" i="1" dirty="0"/>
              <a:t>számít </a:t>
            </a:r>
            <a:r>
              <a:rPr lang="hu-HU" i="1" dirty="0" smtClean="0"/>
              <a:t>zsidó/zsidós témának?</a:t>
            </a:r>
          </a:p>
          <a:p>
            <a:pPr marL="901700">
              <a:lnSpc>
                <a:spcPct val="105000"/>
              </a:lnSpc>
            </a:pPr>
            <a:r>
              <a:rPr lang="hu-HU" dirty="0" smtClean="0"/>
              <a:t>Zsidó „jelleg”</a:t>
            </a:r>
          </a:p>
          <a:p>
            <a:pPr marL="1344613" lvl="1" defTabSz="1169988">
              <a:lnSpc>
                <a:spcPct val="105000"/>
              </a:lnSpc>
            </a:pPr>
            <a:r>
              <a:rPr lang="hu-HU" dirty="0" smtClean="0"/>
              <a:t>Nyelv, amelyen született (héber, </a:t>
            </a:r>
            <a:r>
              <a:rPr lang="hu-HU" dirty="0" err="1" smtClean="0"/>
              <a:t>judeo-nyelvek</a:t>
            </a:r>
            <a:r>
              <a:rPr lang="hu-HU" dirty="0" smtClean="0"/>
              <a:t>…)</a:t>
            </a:r>
          </a:p>
          <a:p>
            <a:pPr marL="1344613" lvl="1" defTabSz="1169988">
              <a:lnSpc>
                <a:spcPct val="105000"/>
              </a:lnSpc>
            </a:pPr>
            <a:r>
              <a:rPr lang="hu-HU" dirty="0" smtClean="0"/>
              <a:t>Héber Biblia, mint (</a:t>
            </a:r>
            <a:r>
              <a:rPr lang="hu-HU" dirty="0"/>
              <a:t>kimondott vagy kimondatlan) </a:t>
            </a:r>
            <a:r>
              <a:rPr lang="hu-HU" dirty="0" smtClean="0"/>
              <a:t>alapszöveg</a:t>
            </a:r>
          </a:p>
          <a:p>
            <a:pPr marL="1344613" lvl="1" defTabSz="1169988">
              <a:lnSpc>
                <a:spcPct val="105000"/>
              </a:lnSpc>
            </a:pPr>
            <a:r>
              <a:rPr lang="hu-HU" dirty="0" err="1" smtClean="0"/>
              <a:t>Diaszpóralét</a:t>
            </a:r>
            <a:endParaRPr lang="hu-HU" dirty="0" smtClean="0"/>
          </a:p>
          <a:p>
            <a:pPr marL="1344613" lvl="1" defTabSz="1169988">
              <a:lnSpc>
                <a:spcPct val="105000"/>
              </a:lnSpc>
            </a:pPr>
            <a:r>
              <a:rPr lang="hu-HU" dirty="0" err="1" smtClean="0"/>
              <a:t>Stb</a:t>
            </a:r>
            <a:r>
              <a:rPr lang="hu-HU" dirty="0" smtClean="0"/>
              <a:t>…</a:t>
            </a:r>
            <a:endParaRPr lang="hu-HU" dirty="0"/>
          </a:p>
        </p:txBody>
      </p:sp>
    </p:spTree>
    <p:extLst>
      <p:ext uri="{BB962C8B-B14F-4D97-AF65-F5344CB8AC3E}">
        <p14:creationId xmlns:p14="http://schemas.microsoft.com/office/powerpoint/2010/main" val="2820025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Történelem dióhéjban</a:t>
            </a:r>
            <a:endParaRPr lang="hu-HU" dirty="0"/>
          </a:p>
        </p:txBody>
      </p:sp>
      <p:sp>
        <p:nvSpPr>
          <p:cNvPr id="3" name="Szöveg helye 2"/>
          <p:cNvSpPr>
            <a:spLocks noGrp="1"/>
          </p:cNvSpPr>
          <p:nvPr>
            <p:ph type="body" idx="1"/>
          </p:nvPr>
        </p:nvSpPr>
        <p:spPr/>
        <p:txBody>
          <a:bodyPr/>
          <a:lstStyle/>
          <a:p>
            <a:endParaRPr lang="hu-HU"/>
          </a:p>
        </p:txBody>
      </p:sp>
    </p:spTree>
    <p:extLst>
      <p:ext uri="{BB962C8B-B14F-4D97-AF65-F5344CB8AC3E}">
        <p14:creationId xmlns:p14="http://schemas.microsoft.com/office/powerpoint/2010/main" val="4045759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5"/>
            <a:ext cx="11213892" cy="1460500"/>
          </a:xfrm>
        </p:spPr>
        <p:txBody>
          <a:bodyPr/>
          <a:lstStyle/>
          <a:p>
            <a:r>
              <a:rPr lang="hu-HU" dirty="0" smtClean="0"/>
              <a:t>Zsidó történelem dióhéjban				</a:t>
            </a:r>
            <a:r>
              <a:rPr lang="hu-HU" sz="2400" i="1" dirty="0" smtClean="0"/>
              <a:t>(ld. honlap)</a:t>
            </a:r>
            <a:endParaRPr lang="hu-HU" sz="2400" i="1" dirty="0"/>
          </a:p>
        </p:txBody>
      </p:sp>
      <p:sp>
        <p:nvSpPr>
          <p:cNvPr id="3" name="Tartalom helye 2"/>
          <p:cNvSpPr>
            <a:spLocks noGrp="1"/>
          </p:cNvSpPr>
          <p:nvPr>
            <p:ph idx="1"/>
          </p:nvPr>
        </p:nvSpPr>
        <p:spPr>
          <a:xfrm>
            <a:off x="838200" y="1825625"/>
            <a:ext cx="10869118" cy="4710086"/>
          </a:xfrm>
        </p:spPr>
        <p:txBody>
          <a:bodyPr>
            <a:normAutofit lnSpcReduction="10000"/>
          </a:bodyPr>
          <a:lstStyle/>
          <a:p>
            <a:r>
              <a:rPr lang="hu-HU" dirty="0" smtClean="0"/>
              <a:t>I.sz. 70: a második jeruzsálemi szentély lerombolása</a:t>
            </a:r>
          </a:p>
          <a:p>
            <a:pPr marL="0" lvl="1" indent="0">
              <a:spcBef>
                <a:spcPts val="1000"/>
              </a:spcBef>
              <a:buNone/>
            </a:pPr>
            <a:r>
              <a:rPr lang="hu-HU" dirty="0"/>
              <a:t>	</a:t>
            </a:r>
            <a:r>
              <a:rPr lang="hu-HU" dirty="0" smtClean="0"/>
              <a:t>3. század elejéig: </a:t>
            </a:r>
            <a:r>
              <a:rPr lang="hu-HU" u="sng" dirty="0" err="1" smtClean="0"/>
              <a:t>tanaitikus</a:t>
            </a:r>
            <a:r>
              <a:rPr lang="hu-HU" u="sng" dirty="0" smtClean="0"/>
              <a:t> kor</a:t>
            </a:r>
            <a:r>
              <a:rPr lang="hu-HU" i="1" dirty="0" smtClean="0"/>
              <a:t>	</a:t>
            </a:r>
            <a:r>
              <a:rPr lang="hu-HU" dirty="0" smtClean="0"/>
              <a:t>3-6. század: </a:t>
            </a:r>
            <a:r>
              <a:rPr lang="hu-HU" u="sng" dirty="0" err="1" smtClean="0"/>
              <a:t>amórai</a:t>
            </a:r>
            <a:r>
              <a:rPr lang="hu-HU" u="sng" dirty="0" smtClean="0"/>
              <a:t> kor</a:t>
            </a:r>
          </a:p>
          <a:p>
            <a:r>
              <a:rPr lang="hu-HU" dirty="0" smtClean="0"/>
              <a:t>637: Jeruzsálem muszlim meghódítása</a:t>
            </a:r>
          </a:p>
          <a:p>
            <a:pPr marL="0" lvl="1" indent="0">
              <a:spcBef>
                <a:spcPts val="1000"/>
              </a:spcBef>
              <a:buNone/>
            </a:pPr>
            <a:r>
              <a:rPr lang="hu-HU" dirty="0"/>
              <a:t>						</a:t>
            </a:r>
            <a:r>
              <a:rPr lang="hu-HU" dirty="0" smtClean="0"/>
              <a:t>7-10. </a:t>
            </a:r>
            <a:r>
              <a:rPr lang="hu-HU" dirty="0"/>
              <a:t>század: </a:t>
            </a:r>
            <a:r>
              <a:rPr lang="hu-HU" u="sng" dirty="0" err="1" smtClean="0"/>
              <a:t>gáoni</a:t>
            </a:r>
            <a:r>
              <a:rPr lang="hu-HU" u="sng" dirty="0" smtClean="0"/>
              <a:t> kor</a:t>
            </a:r>
          </a:p>
          <a:p>
            <a:r>
              <a:rPr lang="hu-HU" dirty="0" smtClean="0"/>
              <a:t>cca. 1038: a (bagdadi) </a:t>
            </a:r>
            <a:r>
              <a:rPr lang="hu-HU" dirty="0" err="1" smtClean="0"/>
              <a:t>gaonátus</a:t>
            </a:r>
            <a:r>
              <a:rPr lang="hu-HU" dirty="0" smtClean="0"/>
              <a:t> vége</a:t>
            </a:r>
            <a:endParaRPr lang="hu-HU" dirty="0"/>
          </a:p>
          <a:p>
            <a:pPr marL="457200" lvl="1" indent="0">
              <a:buNone/>
            </a:pPr>
            <a:r>
              <a:rPr lang="hu-HU" dirty="0" smtClean="0"/>
              <a:t>						10-12. század: </a:t>
            </a:r>
            <a:r>
              <a:rPr lang="hu-HU" u="sng" dirty="0" smtClean="0"/>
              <a:t>spanyol-zsidó aranykor</a:t>
            </a:r>
          </a:p>
          <a:p>
            <a:pPr marL="457200" lvl="1" indent="0">
              <a:buNone/>
            </a:pPr>
            <a:r>
              <a:rPr lang="hu-HU" dirty="0"/>
              <a:t>						</a:t>
            </a:r>
            <a:r>
              <a:rPr lang="hu-HU" dirty="0" smtClean="0"/>
              <a:t>11-14. </a:t>
            </a:r>
            <a:r>
              <a:rPr lang="hu-HU" dirty="0"/>
              <a:t>század: </a:t>
            </a:r>
            <a:r>
              <a:rPr lang="hu-HU" u="sng" dirty="0" smtClean="0"/>
              <a:t>klasszikus </a:t>
            </a:r>
            <a:r>
              <a:rPr lang="hu-HU" u="sng" dirty="0" err="1" smtClean="0"/>
              <a:t>askenázi</a:t>
            </a:r>
            <a:r>
              <a:rPr lang="hu-HU" u="sng" dirty="0" smtClean="0"/>
              <a:t> kor</a:t>
            </a:r>
          </a:p>
          <a:p>
            <a:r>
              <a:rPr lang="hu-HU" dirty="0" smtClean="0"/>
              <a:t>1492: spanyolországi kiűzetés</a:t>
            </a:r>
            <a:endParaRPr lang="hu-HU" dirty="0"/>
          </a:p>
          <a:p>
            <a:pPr marL="0" indent="0">
              <a:buNone/>
            </a:pPr>
            <a:r>
              <a:rPr lang="hu-HU" sz="2400" dirty="0" smtClean="0">
                <a:solidFill>
                  <a:prstClr val="black"/>
                </a:solidFill>
              </a:rPr>
              <a:t>	</a:t>
            </a:r>
            <a:r>
              <a:rPr lang="hu-HU" sz="2400" u="sng" dirty="0" err="1" smtClean="0">
                <a:solidFill>
                  <a:prstClr val="black"/>
                </a:solidFill>
              </a:rPr>
              <a:t>Askenázi</a:t>
            </a:r>
            <a:r>
              <a:rPr lang="hu-HU" sz="2400" u="sng" dirty="0" smtClean="0">
                <a:solidFill>
                  <a:prstClr val="black"/>
                </a:solidFill>
              </a:rPr>
              <a:t> világ</a:t>
            </a:r>
            <a:r>
              <a:rPr lang="hu-HU" sz="2400" dirty="0" smtClean="0">
                <a:solidFill>
                  <a:prstClr val="black"/>
                </a:solidFill>
              </a:rPr>
              <a:t> („német”): Kelet- és Nyugat-Európa</a:t>
            </a:r>
          </a:p>
          <a:p>
            <a:pPr marL="0" indent="0">
              <a:buNone/>
            </a:pPr>
            <a:r>
              <a:rPr lang="hu-HU" sz="2400" dirty="0">
                <a:solidFill>
                  <a:prstClr val="black"/>
                </a:solidFill>
              </a:rPr>
              <a:t>	</a:t>
            </a:r>
            <a:r>
              <a:rPr lang="hu-HU" sz="2400" u="sng" dirty="0" err="1" smtClean="0">
                <a:solidFill>
                  <a:prstClr val="black"/>
                </a:solidFill>
              </a:rPr>
              <a:t>Szfaradi</a:t>
            </a:r>
            <a:r>
              <a:rPr lang="hu-HU" sz="2400" u="sng" dirty="0" smtClean="0">
                <a:solidFill>
                  <a:prstClr val="black"/>
                </a:solidFill>
              </a:rPr>
              <a:t> világ</a:t>
            </a:r>
            <a:r>
              <a:rPr lang="hu-HU" sz="2400" dirty="0" smtClean="0">
                <a:solidFill>
                  <a:prstClr val="black"/>
                </a:solidFill>
              </a:rPr>
              <a:t> („spanyol”): muszlim világ, stb.		</a:t>
            </a:r>
            <a:r>
              <a:rPr lang="hu-HU" sz="2400" dirty="0" err="1" smtClean="0">
                <a:solidFill>
                  <a:prstClr val="black"/>
                </a:solidFill>
              </a:rPr>
              <a:t>Stb</a:t>
            </a:r>
            <a:r>
              <a:rPr lang="hu-HU" sz="2400" dirty="0" smtClean="0">
                <a:solidFill>
                  <a:prstClr val="black"/>
                </a:solidFill>
              </a:rPr>
              <a:t>: Itália, Jemen, Perzsia…</a:t>
            </a:r>
            <a:endParaRPr lang="hu-HU" sz="2400" dirty="0" smtClean="0"/>
          </a:p>
          <a:p>
            <a:r>
              <a:rPr lang="hu-HU" dirty="0" smtClean="0"/>
              <a:t>1948: Izrael Állam megalakulása</a:t>
            </a:r>
            <a:endParaRPr lang="hu-HU" dirty="0"/>
          </a:p>
        </p:txBody>
      </p:sp>
    </p:spTree>
    <p:extLst>
      <p:ext uri="{BB962C8B-B14F-4D97-AF65-F5344CB8AC3E}">
        <p14:creationId xmlns:p14="http://schemas.microsoft.com/office/powerpoint/2010/main" val="1320816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rabbinikus irodalom korszakai</a:t>
            </a:r>
            <a:endParaRPr lang="hu-HU" dirty="0"/>
          </a:p>
        </p:txBody>
      </p:sp>
      <p:pic>
        <p:nvPicPr>
          <p:cNvPr id="1026" name="Picture 2" descr="http://upload.wikimedia.org/wikipedia/en/timeline/66831a014d6299616461f277be312137.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4408"/>
          <a:stretch/>
        </p:blipFill>
        <p:spPr bwMode="auto">
          <a:xfrm>
            <a:off x="838200" y="1285954"/>
            <a:ext cx="11239500" cy="1728000"/>
          </a:xfrm>
          <a:prstGeom prst="rect">
            <a:avLst/>
          </a:prstGeom>
          <a:noFill/>
          <a:extLst>
            <a:ext uri="{909E8E84-426E-40DD-AFC4-6F175D3DCCD1}">
              <a14:hiddenFill xmlns:a14="http://schemas.microsoft.com/office/drawing/2010/main">
                <a:solidFill>
                  <a:srgbClr val="FFFFFF"/>
                </a:solidFill>
              </a14:hiddenFill>
            </a:ext>
          </a:extLst>
        </p:spPr>
      </p:pic>
      <p:sp>
        <p:nvSpPr>
          <p:cNvPr id="4" name="Szövegdoboz 3"/>
          <p:cNvSpPr txBox="1"/>
          <p:nvPr/>
        </p:nvSpPr>
        <p:spPr>
          <a:xfrm>
            <a:off x="838200" y="3507699"/>
            <a:ext cx="11108961" cy="2985433"/>
          </a:xfrm>
          <a:prstGeom prst="rect">
            <a:avLst/>
          </a:prstGeom>
          <a:noFill/>
        </p:spPr>
        <p:txBody>
          <a:bodyPr wrap="square" rtlCol="0">
            <a:spAutoFit/>
          </a:bodyPr>
          <a:lstStyle/>
          <a:p>
            <a:r>
              <a:rPr lang="hu-HU" sz="2800" dirty="0" smtClean="0"/>
              <a:t>A rabbinikus irodalom három „paradigmája”:</a:t>
            </a:r>
          </a:p>
          <a:p>
            <a:pPr marL="514350" indent="-514350">
              <a:buFont typeface="+mj-lt"/>
              <a:buAutoNum type="arabicPeriod"/>
            </a:pPr>
            <a:r>
              <a:rPr lang="hu-HU" sz="2800" dirty="0" smtClean="0"/>
              <a:t>A Héber Biblia szerint épül fel:</a:t>
            </a:r>
            <a:r>
              <a:rPr lang="hu-HU" sz="2800" i="1" dirty="0"/>
              <a:t/>
            </a:r>
            <a:br>
              <a:rPr lang="hu-HU" sz="2800" i="1" dirty="0"/>
            </a:br>
            <a:r>
              <a:rPr lang="hu-HU" sz="2400" dirty="0" err="1" smtClean="0"/>
              <a:t>Midrásgyűjtemények</a:t>
            </a:r>
            <a:r>
              <a:rPr lang="hu-HU" sz="2400" dirty="0" smtClean="0"/>
              <a:t>, bibliakommentárok, </a:t>
            </a:r>
            <a:r>
              <a:rPr lang="hu-HU" sz="2400" dirty="0" err="1" smtClean="0"/>
              <a:t>Zohar</a:t>
            </a:r>
            <a:r>
              <a:rPr lang="hu-HU" sz="2400" dirty="0" smtClean="0"/>
              <a:t>…</a:t>
            </a:r>
            <a:endParaRPr lang="hu-HU" sz="2800" dirty="0" smtClean="0"/>
          </a:p>
          <a:p>
            <a:pPr marL="514350" indent="-514350">
              <a:buFont typeface="+mj-lt"/>
              <a:buAutoNum type="arabicPeriod"/>
            </a:pPr>
            <a:r>
              <a:rPr lang="hu-HU" sz="2800" dirty="0" smtClean="0"/>
              <a:t>A Misna szerint épül fel: </a:t>
            </a:r>
            <a:br>
              <a:rPr lang="hu-HU" sz="2800" dirty="0" smtClean="0"/>
            </a:br>
            <a:r>
              <a:rPr lang="hu-HU" sz="2400" dirty="0" smtClean="0"/>
              <a:t>Pl. Misna, </a:t>
            </a:r>
            <a:r>
              <a:rPr lang="hu-HU" sz="2400" dirty="0" err="1" smtClean="0"/>
              <a:t>Toszefta</a:t>
            </a:r>
            <a:r>
              <a:rPr lang="hu-HU" sz="2400" dirty="0" smtClean="0"/>
              <a:t>, Jeruzsálemi Talmud, Babilóniai Talmud, talmudi kommentárok…</a:t>
            </a:r>
            <a:br>
              <a:rPr lang="hu-HU" sz="2400" dirty="0" smtClean="0"/>
            </a:br>
            <a:r>
              <a:rPr lang="hu-HU" sz="2400" dirty="0" smtClean="0"/>
              <a:t>(2.5: </a:t>
            </a:r>
            <a:r>
              <a:rPr lang="hu-HU" sz="2400" dirty="0" err="1" smtClean="0"/>
              <a:t>Maimonides</a:t>
            </a:r>
            <a:r>
              <a:rPr lang="hu-HU" sz="2400" dirty="0" smtClean="0"/>
              <a:t>: </a:t>
            </a:r>
            <a:r>
              <a:rPr lang="hu-HU" sz="2400" i="1" dirty="0" err="1" smtClean="0"/>
              <a:t>Misne</a:t>
            </a:r>
            <a:r>
              <a:rPr lang="hu-HU" sz="2400" i="1" dirty="0" smtClean="0"/>
              <a:t> Tora</a:t>
            </a:r>
            <a:r>
              <a:rPr lang="hu-HU" sz="2400" dirty="0" smtClean="0"/>
              <a:t>)</a:t>
            </a:r>
          </a:p>
          <a:p>
            <a:pPr marL="514350" indent="-514350">
              <a:buFont typeface="+mj-lt"/>
              <a:buAutoNum type="arabicPeriod"/>
            </a:pPr>
            <a:r>
              <a:rPr lang="hu-HU" sz="2800" dirty="0" smtClean="0"/>
              <a:t>A </a:t>
            </a:r>
            <a:r>
              <a:rPr lang="hu-HU" sz="2800" dirty="0" err="1" smtClean="0"/>
              <a:t>Tur</a:t>
            </a:r>
            <a:r>
              <a:rPr lang="hu-HU" sz="2800" dirty="0" smtClean="0"/>
              <a:t> és a </a:t>
            </a:r>
            <a:r>
              <a:rPr lang="hu-HU" sz="2800" dirty="0" err="1" smtClean="0"/>
              <a:t>Sulhan</a:t>
            </a:r>
            <a:r>
              <a:rPr lang="hu-HU" sz="2800" dirty="0" smtClean="0"/>
              <a:t> </a:t>
            </a:r>
            <a:r>
              <a:rPr lang="hu-HU" sz="2800" dirty="0" err="1" smtClean="0"/>
              <a:t>Arukh</a:t>
            </a:r>
            <a:r>
              <a:rPr lang="hu-HU" sz="2800" dirty="0" smtClean="0"/>
              <a:t> szerint épül fel:</a:t>
            </a:r>
            <a:r>
              <a:rPr lang="hu-HU" sz="2400" dirty="0" smtClean="0"/>
              <a:t> pl. </a:t>
            </a:r>
            <a:r>
              <a:rPr lang="hu-HU" sz="2400" dirty="0" err="1" smtClean="0"/>
              <a:t>acharonim</a:t>
            </a:r>
            <a:r>
              <a:rPr lang="hu-HU" sz="2400" dirty="0" smtClean="0"/>
              <a:t> </a:t>
            </a:r>
            <a:r>
              <a:rPr lang="hu-HU" sz="2400" dirty="0" err="1" smtClean="0"/>
              <a:t>responsumai</a:t>
            </a:r>
            <a:endParaRPr lang="hu-HU" sz="2400" dirty="0"/>
          </a:p>
        </p:txBody>
      </p:sp>
    </p:spTree>
    <p:extLst>
      <p:ext uri="{BB962C8B-B14F-4D97-AF65-F5344CB8AC3E}">
        <p14:creationId xmlns:p14="http://schemas.microsoft.com/office/powerpoint/2010/main" val="2882458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Jövő hétre</a:t>
            </a:r>
            <a:endParaRPr lang="hu-HU" dirty="0"/>
          </a:p>
        </p:txBody>
      </p:sp>
      <p:sp>
        <p:nvSpPr>
          <p:cNvPr id="3" name="Szöveg helye 2"/>
          <p:cNvSpPr>
            <a:spLocks noGrp="1"/>
          </p:cNvSpPr>
          <p:nvPr>
            <p:ph type="body" idx="1"/>
          </p:nvPr>
        </p:nvSpPr>
        <p:spPr/>
        <p:txBody>
          <a:bodyPr/>
          <a:lstStyle/>
          <a:p>
            <a:endParaRPr lang="hu-HU"/>
          </a:p>
        </p:txBody>
      </p:sp>
    </p:spTree>
    <p:extLst>
      <p:ext uri="{BB962C8B-B14F-4D97-AF65-F5344CB8AC3E}">
        <p14:creationId xmlns:p14="http://schemas.microsoft.com/office/powerpoint/2010/main" val="38330561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ím 1"/>
          <p:cNvSpPr>
            <a:spLocks noGrp="1"/>
          </p:cNvSpPr>
          <p:nvPr>
            <p:ph type="title"/>
          </p:nvPr>
        </p:nvSpPr>
        <p:spPr/>
        <p:txBody>
          <a:bodyPr/>
          <a:lstStyle/>
          <a:p>
            <a:r>
              <a:rPr lang="hu-HU" altLang="hu-HU" dirty="0" smtClean="0"/>
              <a:t>Következő órára olvasandó</a:t>
            </a:r>
          </a:p>
        </p:txBody>
      </p:sp>
      <p:sp>
        <p:nvSpPr>
          <p:cNvPr id="15363" name="Tartalom helye 2"/>
          <p:cNvSpPr>
            <a:spLocks noGrp="1"/>
          </p:cNvSpPr>
          <p:nvPr>
            <p:ph idx="1"/>
          </p:nvPr>
        </p:nvSpPr>
        <p:spPr>
          <a:xfrm>
            <a:off x="838199" y="1825624"/>
            <a:ext cx="10854129" cy="4785037"/>
          </a:xfrm>
        </p:spPr>
        <p:txBody>
          <a:bodyPr>
            <a:normAutofit/>
          </a:bodyPr>
          <a:lstStyle/>
          <a:p>
            <a:pPr marL="0" indent="0">
              <a:lnSpc>
                <a:spcPct val="100000"/>
              </a:lnSpc>
              <a:buNone/>
            </a:pPr>
            <a:r>
              <a:rPr lang="hu-HU" altLang="hu-HU" dirty="0" smtClean="0"/>
              <a:t>Középkori vallásos és világi költészet, </a:t>
            </a:r>
            <a:r>
              <a:rPr lang="hu-HU" altLang="hu-HU" dirty="0" err="1" smtClean="0"/>
              <a:t>pijjut</a:t>
            </a:r>
            <a:r>
              <a:rPr lang="hu-HU" altLang="hu-HU" dirty="0" smtClean="0"/>
              <a:t> (liturgiai költészet)</a:t>
            </a:r>
          </a:p>
          <a:p>
            <a:pPr marL="720725" indent="-452438">
              <a:lnSpc>
                <a:spcPct val="100000"/>
              </a:lnSpc>
              <a:buFont typeface="+mj-lt"/>
              <a:buAutoNum type="arabicPeriod"/>
            </a:pPr>
            <a:r>
              <a:rPr lang="hu-HU" altLang="hu-HU" sz="2600" dirty="0" err="1" smtClean="0"/>
              <a:t>Kallir</a:t>
            </a:r>
            <a:r>
              <a:rPr lang="en-US" altLang="hu-HU" sz="2600" dirty="0" smtClean="0"/>
              <a:t>:</a:t>
            </a:r>
            <a:r>
              <a:rPr lang="hu-HU" altLang="hu-HU" sz="2600" dirty="0" smtClean="0"/>
              <a:t> Ima harmatért</a:t>
            </a:r>
            <a:r>
              <a:rPr lang="en-US" altLang="hu-HU" sz="2600" dirty="0" smtClean="0"/>
              <a:t> (</a:t>
            </a:r>
            <a:r>
              <a:rPr lang="en-US" altLang="hu-HU" sz="2600" dirty="0" err="1" smtClean="0"/>
              <a:t>pijjut</a:t>
            </a:r>
            <a:r>
              <a:rPr lang="en-US" altLang="hu-HU" sz="2600" dirty="0" smtClean="0"/>
              <a:t>)</a:t>
            </a:r>
            <a:endParaRPr lang="hu-HU" altLang="hu-HU" sz="2600" dirty="0" smtClean="0"/>
          </a:p>
          <a:p>
            <a:pPr marL="720725" indent="-452438">
              <a:lnSpc>
                <a:spcPct val="100000"/>
              </a:lnSpc>
              <a:buFont typeface="+mj-lt"/>
              <a:buAutoNum type="arabicPeriod"/>
            </a:pPr>
            <a:r>
              <a:rPr lang="hu-HU" altLang="hu-HU" sz="2600" dirty="0" smtClean="0"/>
              <a:t>Júda ha-Lévi</a:t>
            </a:r>
            <a:r>
              <a:rPr lang="en-US" altLang="hu-HU" sz="2600" dirty="0" smtClean="0"/>
              <a:t>:</a:t>
            </a:r>
            <a:r>
              <a:rPr lang="hu-HU" altLang="hu-HU" sz="2600" dirty="0" smtClean="0"/>
              <a:t> Óda </a:t>
            </a:r>
            <a:r>
              <a:rPr lang="hu-HU" altLang="hu-HU" sz="2600" dirty="0" err="1" smtClean="0"/>
              <a:t>Cionhoz</a:t>
            </a:r>
            <a:r>
              <a:rPr lang="en-US" altLang="hu-HU" sz="2600" dirty="0" smtClean="0"/>
              <a:t> (</a:t>
            </a:r>
            <a:r>
              <a:rPr lang="hu-HU" altLang="hu-HU" sz="2600" dirty="0" smtClean="0"/>
              <a:t>elégi</a:t>
            </a:r>
            <a:r>
              <a:rPr lang="en-US" altLang="hu-HU" sz="2600" dirty="0" smtClean="0"/>
              <a:t>a)</a:t>
            </a:r>
            <a:endParaRPr lang="hu-HU" altLang="hu-HU" sz="2600" dirty="0" smtClean="0"/>
          </a:p>
          <a:p>
            <a:pPr marL="720725" indent="-452438">
              <a:lnSpc>
                <a:spcPct val="100000"/>
              </a:lnSpc>
              <a:buFont typeface="+mj-lt"/>
              <a:buAutoNum type="arabicPeriod"/>
            </a:pPr>
            <a:r>
              <a:rPr lang="hu-HU" altLang="hu-HU" sz="2600" dirty="0" err="1" smtClean="0"/>
              <a:t>Slomo</a:t>
            </a:r>
            <a:r>
              <a:rPr lang="hu-HU" altLang="hu-HU" sz="2600" dirty="0" smtClean="0"/>
              <a:t> </a:t>
            </a:r>
            <a:r>
              <a:rPr lang="hu-HU" altLang="hu-HU" sz="2600" dirty="0" err="1" smtClean="0"/>
              <a:t>ibn</a:t>
            </a:r>
            <a:r>
              <a:rPr lang="hu-HU" altLang="hu-HU" sz="2600" dirty="0" smtClean="0"/>
              <a:t> </a:t>
            </a:r>
            <a:r>
              <a:rPr lang="hu-HU" altLang="hu-HU" sz="2600" dirty="0" err="1" smtClean="0"/>
              <a:t>Gabirol</a:t>
            </a:r>
            <a:r>
              <a:rPr lang="en-US" altLang="hu-HU" sz="2600" dirty="0" smtClean="0"/>
              <a:t>:</a:t>
            </a:r>
            <a:r>
              <a:rPr lang="hu-HU" altLang="hu-HU" sz="2600" dirty="0" smtClean="0"/>
              <a:t> A nap és a bor vitája </a:t>
            </a:r>
            <a:r>
              <a:rPr lang="en-US" altLang="hu-HU" sz="2600" dirty="0" smtClean="0"/>
              <a:t>(</a:t>
            </a:r>
            <a:r>
              <a:rPr lang="hu-HU" altLang="hu-HU" sz="2600" dirty="0" smtClean="0"/>
              <a:t>bor- és gúnydal</a:t>
            </a:r>
            <a:r>
              <a:rPr lang="en-US" altLang="hu-HU" sz="2600" dirty="0" smtClean="0"/>
              <a:t>)</a:t>
            </a:r>
          </a:p>
          <a:p>
            <a:pPr marL="0" indent="0">
              <a:lnSpc>
                <a:spcPct val="100000"/>
              </a:lnSpc>
              <a:buNone/>
            </a:pPr>
            <a:endParaRPr lang="en-US" altLang="hu-HU" sz="2600" dirty="0" smtClean="0"/>
          </a:p>
          <a:p>
            <a:pPr marL="0" indent="0">
              <a:lnSpc>
                <a:spcPct val="100000"/>
              </a:lnSpc>
              <a:buNone/>
            </a:pPr>
            <a:r>
              <a:rPr lang="en-US" altLang="hu-HU" sz="2600" dirty="0" smtClean="0"/>
              <a:t>Magyar </a:t>
            </a:r>
            <a:r>
              <a:rPr lang="hu-HU" altLang="hu-HU" sz="2600" dirty="0" smtClean="0"/>
              <a:t>fordításban: </a:t>
            </a:r>
          </a:p>
          <a:p>
            <a:pPr marL="720725" indent="0">
              <a:lnSpc>
                <a:spcPct val="100000"/>
              </a:lnSpc>
              <a:buNone/>
            </a:pPr>
            <a:r>
              <a:rPr lang="hu-HU" altLang="hu-HU" sz="2400" dirty="0" smtClean="0"/>
              <a:t>Scheiber Sándor. </a:t>
            </a:r>
            <a:r>
              <a:rPr lang="hu-HU" altLang="hu-HU" sz="2400" i="1" dirty="0" smtClean="0"/>
              <a:t>A feliratoktól a felvilágosodásig: Zsidó irodalomtörténeti olvasmányok  </a:t>
            </a:r>
            <a:r>
              <a:rPr lang="hu-HU" altLang="hu-HU" sz="2400" dirty="0" smtClean="0"/>
              <a:t>(New York, Budapest, Jeruzsálem: Múlt és Jövő Kiadó, 1997), </a:t>
            </a:r>
            <a:br>
              <a:rPr lang="hu-HU" altLang="hu-HU" sz="2400" dirty="0" smtClean="0"/>
            </a:br>
            <a:r>
              <a:rPr lang="hu-HU" altLang="hu-HU" sz="2400" dirty="0" smtClean="0"/>
              <a:t>p. 123, pp. 172-174 és pp. 140-141.</a:t>
            </a:r>
            <a:br>
              <a:rPr lang="hu-HU" altLang="hu-HU" sz="2400" dirty="0" smtClean="0"/>
            </a:br>
            <a:r>
              <a:rPr lang="hu-HU" altLang="hu-HU" sz="2400" dirty="0" smtClean="0"/>
              <a:t>Könyvtári kód: </a:t>
            </a:r>
            <a:r>
              <a:rPr lang="hu-HU" sz="2400" dirty="0"/>
              <a:t>[61.1.Sche.1</a:t>
            </a:r>
            <a:r>
              <a:rPr lang="hu-HU" sz="2400" dirty="0" smtClean="0"/>
              <a:t>.]. </a:t>
            </a:r>
            <a:r>
              <a:rPr lang="hu-HU" altLang="hu-HU" sz="2400" dirty="0" err="1" smtClean="0"/>
              <a:t>Szkennelve</a:t>
            </a:r>
            <a:r>
              <a:rPr lang="hu-HU" altLang="hu-HU" sz="2400" dirty="0" smtClean="0"/>
              <a:t> letölthető a honlapról is.</a:t>
            </a:r>
          </a:p>
        </p:txBody>
      </p:sp>
    </p:spTree>
    <p:extLst>
      <p:ext uri="{BB962C8B-B14F-4D97-AF65-F5344CB8AC3E}">
        <p14:creationId xmlns:p14="http://schemas.microsoft.com/office/powerpoint/2010/main" val="39558001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Nevek, címek, fogalmak ezen a héten</a:t>
            </a:r>
            <a:endParaRPr lang="hu-HU" dirty="0"/>
          </a:p>
        </p:txBody>
      </p:sp>
      <p:sp>
        <p:nvSpPr>
          <p:cNvPr id="3" name="Tartalom helye 2"/>
          <p:cNvSpPr>
            <a:spLocks noGrp="1"/>
          </p:cNvSpPr>
          <p:nvPr>
            <p:ph idx="1"/>
          </p:nvPr>
        </p:nvSpPr>
        <p:spPr/>
        <p:txBody>
          <a:bodyPr/>
          <a:lstStyle/>
          <a:p>
            <a:r>
              <a:rPr lang="hu-HU" dirty="0" err="1" smtClean="0"/>
              <a:t>Gaoni</a:t>
            </a:r>
            <a:r>
              <a:rPr lang="hu-HU" dirty="0" smtClean="0"/>
              <a:t> korszak</a:t>
            </a:r>
          </a:p>
          <a:p>
            <a:r>
              <a:rPr lang="hu-HU" dirty="0" err="1" smtClean="0"/>
              <a:t>Risonim</a:t>
            </a:r>
            <a:endParaRPr lang="hu-HU" dirty="0" smtClean="0"/>
          </a:p>
          <a:p>
            <a:r>
              <a:rPr lang="hu-HU" dirty="0" err="1" smtClean="0"/>
              <a:t>Ahronim</a:t>
            </a:r>
            <a:r>
              <a:rPr lang="hu-HU" dirty="0" smtClean="0"/>
              <a:t>/</a:t>
            </a:r>
            <a:r>
              <a:rPr lang="hu-HU" dirty="0" err="1" smtClean="0"/>
              <a:t>achronim</a:t>
            </a:r>
            <a:endParaRPr lang="hu-HU" dirty="0" smtClean="0"/>
          </a:p>
          <a:p>
            <a:r>
              <a:rPr lang="hu-HU" dirty="0" err="1" smtClean="0"/>
              <a:t>Askenázi</a:t>
            </a:r>
            <a:r>
              <a:rPr lang="hu-HU" dirty="0" smtClean="0"/>
              <a:t> világ/kultúrkör</a:t>
            </a:r>
          </a:p>
          <a:p>
            <a:r>
              <a:rPr lang="hu-HU" dirty="0" err="1" smtClean="0"/>
              <a:t>Szfaradi</a:t>
            </a:r>
            <a:r>
              <a:rPr lang="hu-HU" dirty="0" smtClean="0"/>
              <a:t> világ/kultúrkör</a:t>
            </a:r>
            <a:endParaRPr lang="hu-HU" dirty="0"/>
          </a:p>
        </p:txBody>
      </p:sp>
    </p:spTree>
    <p:extLst>
      <p:ext uri="{BB962C8B-B14F-4D97-AF65-F5344CB8AC3E}">
        <p14:creationId xmlns:p14="http://schemas.microsoft.com/office/powerpoint/2010/main" val="1829693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175558"/>
            <a:ext cx="10515600" cy="1325563"/>
          </a:xfrm>
        </p:spPr>
        <p:txBody>
          <a:bodyPr/>
          <a:lstStyle/>
          <a:p>
            <a:pPr algn="ctr"/>
            <a:r>
              <a:rPr lang="hu-HU" i="1" dirty="0" smtClean="0"/>
              <a:t>Viszlát </a:t>
            </a:r>
            <a:r>
              <a:rPr lang="hu-HU" i="1" smtClean="0"/>
              <a:t>jövő szerdán!</a:t>
            </a:r>
            <a:endParaRPr lang="hu-HU" i="1" dirty="0"/>
          </a:p>
        </p:txBody>
      </p:sp>
    </p:spTree>
    <p:extLst>
      <p:ext uri="{BB962C8B-B14F-4D97-AF65-F5344CB8AC3E}">
        <p14:creationId xmlns:p14="http://schemas.microsoft.com/office/powerpoint/2010/main" val="2329962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Követelmények, praktikus dolgok:</a:t>
            </a:r>
            <a:endParaRPr lang="hu-HU" dirty="0"/>
          </a:p>
        </p:txBody>
      </p:sp>
      <p:sp>
        <p:nvSpPr>
          <p:cNvPr id="3" name="Tartalom helye 2"/>
          <p:cNvSpPr>
            <a:spLocks noGrp="1"/>
          </p:cNvSpPr>
          <p:nvPr>
            <p:ph idx="1"/>
          </p:nvPr>
        </p:nvSpPr>
        <p:spPr>
          <a:xfrm>
            <a:off x="838199" y="1690688"/>
            <a:ext cx="10749197" cy="5167311"/>
          </a:xfrm>
        </p:spPr>
        <p:txBody>
          <a:bodyPr>
            <a:normAutofit fontScale="92500" lnSpcReduction="10000"/>
          </a:bodyPr>
          <a:lstStyle/>
          <a:p>
            <a:pPr marL="0" indent="0">
              <a:buNone/>
            </a:pPr>
            <a:r>
              <a:rPr lang="hu-HU" u="sng" dirty="0">
                <a:latin typeface="+mj-lt"/>
              </a:rPr>
              <a:t>Az óra jellege:</a:t>
            </a:r>
            <a:r>
              <a:rPr lang="hu-HU" dirty="0">
                <a:latin typeface="+mj-lt"/>
              </a:rPr>
              <a:t> előadás + forráselemzés, beszélgetés, közös munka, stb.</a:t>
            </a:r>
          </a:p>
          <a:p>
            <a:pPr marL="0" indent="0">
              <a:buNone/>
            </a:pPr>
            <a:endParaRPr lang="hu-HU" sz="500" u="sng" dirty="0" smtClean="0">
              <a:latin typeface="+mj-lt"/>
            </a:endParaRPr>
          </a:p>
          <a:p>
            <a:pPr marL="0" indent="0">
              <a:buNone/>
            </a:pPr>
            <a:r>
              <a:rPr lang="hu-HU" u="sng" dirty="0" smtClean="0">
                <a:latin typeface="+mj-lt"/>
              </a:rPr>
              <a:t>Írásbeli vizsga a félév végén:</a:t>
            </a:r>
          </a:p>
          <a:p>
            <a:pPr>
              <a:lnSpc>
                <a:spcPct val="130000"/>
              </a:lnSpc>
            </a:pPr>
            <a:r>
              <a:rPr lang="hu-HU" dirty="0" smtClean="0">
                <a:latin typeface="+mj-lt"/>
              </a:rPr>
              <a:t>Az </a:t>
            </a:r>
            <a:r>
              <a:rPr lang="hu-HU" dirty="0">
                <a:latin typeface="+mj-lt"/>
              </a:rPr>
              <a:t>órán </a:t>
            </a:r>
            <a:r>
              <a:rPr lang="hu-HU" dirty="0" smtClean="0">
                <a:latin typeface="+mj-lt"/>
              </a:rPr>
              <a:t>elhangzottak (+ egyes előadók által esetleg megjelölt extrák)</a:t>
            </a:r>
          </a:p>
          <a:p>
            <a:pPr>
              <a:lnSpc>
                <a:spcPct val="130000"/>
              </a:lnSpc>
            </a:pPr>
            <a:r>
              <a:rPr lang="hu-HU" dirty="0" smtClean="0">
                <a:latin typeface="+mj-lt"/>
              </a:rPr>
              <a:t>Tankönyv gyanánt (vizsgára): </a:t>
            </a:r>
            <a:r>
              <a:rPr lang="en-US" dirty="0">
                <a:latin typeface="+mj-lt"/>
              </a:rPr>
              <a:t> </a:t>
            </a:r>
            <a:endParaRPr lang="hu-HU" dirty="0">
              <a:latin typeface="+mj-lt"/>
            </a:endParaRPr>
          </a:p>
          <a:p>
            <a:pPr marL="1250950" indent="-712788">
              <a:lnSpc>
                <a:spcPct val="130000"/>
              </a:lnSpc>
              <a:buNone/>
              <a:tabLst>
                <a:tab pos="806450" algn="l"/>
              </a:tabLst>
            </a:pPr>
            <a:r>
              <a:rPr lang="hu-HU" sz="2400" dirty="0" err="1" smtClean="0">
                <a:latin typeface="+mj-lt"/>
              </a:rPr>
              <a:t>Stemberger</a:t>
            </a:r>
            <a:r>
              <a:rPr lang="hu-HU" sz="2400" dirty="0" smtClean="0">
                <a:latin typeface="+mj-lt"/>
              </a:rPr>
              <a:t>, </a:t>
            </a:r>
            <a:r>
              <a:rPr lang="hu-HU" sz="2400" dirty="0" err="1" smtClean="0">
                <a:latin typeface="+mj-lt"/>
              </a:rPr>
              <a:t>Günter</a:t>
            </a:r>
            <a:r>
              <a:rPr lang="hu-HU" sz="2400" dirty="0" smtClean="0">
                <a:latin typeface="+mj-lt"/>
              </a:rPr>
              <a:t> / Dobos Károly, ford. </a:t>
            </a:r>
            <a:r>
              <a:rPr lang="hu-HU" sz="2400" i="1" dirty="0" smtClean="0">
                <a:latin typeface="+mj-lt"/>
              </a:rPr>
              <a:t>A zsidó irodalom története</a:t>
            </a:r>
            <a:r>
              <a:rPr lang="hu-HU" sz="2400" dirty="0" smtClean="0">
                <a:latin typeface="+mj-lt"/>
              </a:rPr>
              <a:t> </a:t>
            </a:r>
            <a:br>
              <a:rPr lang="hu-HU" sz="2400" dirty="0" smtClean="0">
                <a:latin typeface="+mj-lt"/>
              </a:rPr>
            </a:br>
            <a:r>
              <a:rPr lang="hu-HU" sz="2400" dirty="0" smtClean="0">
                <a:latin typeface="+mj-lt"/>
              </a:rPr>
              <a:t>(Budapest: Osiris, 2001), pp. 95–211. [81.Ste.3.]</a:t>
            </a:r>
          </a:p>
          <a:p>
            <a:pPr marL="1250950" indent="-712788">
              <a:lnSpc>
                <a:spcPct val="130000"/>
              </a:lnSpc>
              <a:buNone/>
              <a:tabLst>
                <a:tab pos="806450" algn="l"/>
              </a:tabLst>
            </a:pPr>
            <a:r>
              <a:rPr lang="hu-HU" sz="2400" dirty="0" smtClean="0">
                <a:latin typeface="+mj-lt"/>
              </a:rPr>
              <a:t>Esetleg további rövidebb cikkek, könyvfejezetek egy-egy témakörhöz.</a:t>
            </a:r>
            <a:endParaRPr lang="hu-HU" sz="2000" dirty="0" smtClean="0">
              <a:latin typeface="+mj-lt"/>
            </a:endParaRPr>
          </a:p>
          <a:p>
            <a:pPr>
              <a:lnSpc>
                <a:spcPct val="130000"/>
              </a:lnSpc>
            </a:pPr>
            <a:r>
              <a:rPr lang="hu-HU" dirty="0" smtClean="0">
                <a:latin typeface="+mj-lt"/>
              </a:rPr>
              <a:t>Előadásonként megadott nevek, fogalmak, címek, stb. listája.</a:t>
            </a:r>
          </a:p>
          <a:p>
            <a:pPr>
              <a:lnSpc>
                <a:spcPct val="130000"/>
              </a:lnSpc>
            </a:pPr>
            <a:r>
              <a:rPr lang="hu-HU" dirty="0" smtClean="0">
                <a:latin typeface="+mj-lt"/>
              </a:rPr>
              <a:t>Források ismerete és elemzése (az órán elhangzottak alapján).</a:t>
            </a:r>
          </a:p>
        </p:txBody>
      </p:sp>
    </p:spTree>
    <p:extLst>
      <p:ext uri="{BB962C8B-B14F-4D97-AF65-F5344CB8AC3E}">
        <p14:creationId xmlns:p14="http://schemas.microsoft.com/office/powerpoint/2010/main" val="3643687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Követelmények, praktikus dolgok:</a:t>
            </a:r>
            <a:endParaRPr lang="hu-HU" dirty="0"/>
          </a:p>
        </p:txBody>
      </p:sp>
      <p:sp>
        <p:nvSpPr>
          <p:cNvPr id="3" name="Tartalom helye 2"/>
          <p:cNvSpPr>
            <a:spLocks noGrp="1"/>
          </p:cNvSpPr>
          <p:nvPr>
            <p:ph idx="1"/>
          </p:nvPr>
        </p:nvSpPr>
        <p:spPr>
          <a:xfrm>
            <a:off x="838200" y="1690688"/>
            <a:ext cx="10515600" cy="4884923"/>
          </a:xfrm>
        </p:spPr>
        <p:txBody>
          <a:bodyPr>
            <a:normAutofit/>
          </a:bodyPr>
          <a:lstStyle/>
          <a:p>
            <a:endParaRPr lang="hu-HU" dirty="0" smtClean="0">
              <a:latin typeface="+mj-lt"/>
            </a:endParaRPr>
          </a:p>
          <a:p>
            <a:pPr>
              <a:lnSpc>
                <a:spcPct val="120000"/>
              </a:lnSpc>
            </a:pPr>
            <a:r>
              <a:rPr lang="hu-HU" dirty="0" smtClean="0">
                <a:latin typeface="+mj-lt"/>
              </a:rPr>
              <a:t>A </a:t>
            </a:r>
            <a:r>
              <a:rPr lang="hu-HU" dirty="0">
                <a:latin typeface="+mj-lt"/>
              </a:rPr>
              <a:t>honlapon (http://birot.web.elte.hu/irod3/, </a:t>
            </a:r>
            <a:r>
              <a:rPr lang="hu-HU" dirty="0" smtClean="0">
                <a:latin typeface="+mj-lt"/>
              </a:rPr>
              <a:t>valamint http</a:t>
            </a:r>
            <a:r>
              <a:rPr lang="hu-HU" dirty="0">
                <a:latin typeface="+mj-lt"/>
              </a:rPr>
              <a:t>://hebraisztika.hu/site/kurzusprocess.htm?id=385):</a:t>
            </a:r>
            <a:endParaRPr lang="hu-HU" dirty="0" smtClean="0">
              <a:latin typeface="+mj-lt"/>
            </a:endParaRPr>
          </a:p>
          <a:p>
            <a:pPr lvl="1">
              <a:lnSpc>
                <a:spcPct val="120000"/>
              </a:lnSpc>
            </a:pPr>
            <a:endParaRPr lang="hu-HU" sz="2800" dirty="0" smtClean="0">
              <a:latin typeface="+mj-lt"/>
            </a:endParaRPr>
          </a:p>
          <a:p>
            <a:pPr lvl="1">
              <a:lnSpc>
                <a:spcPct val="120000"/>
              </a:lnSpc>
            </a:pPr>
            <a:r>
              <a:rPr lang="hu-HU" sz="2800" dirty="0" smtClean="0">
                <a:latin typeface="+mj-lt"/>
              </a:rPr>
              <a:t>Előadások prezentációi, </a:t>
            </a:r>
            <a:r>
              <a:rPr lang="hu-HU" sz="2800" dirty="0" err="1" smtClean="0">
                <a:latin typeface="+mj-lt"/>
              </a:rPr>
              <a:t>handoutjai</a:t>
            </a:r>
            <a:r>
              <a:rPr lang="hu-HU" sz="2800" dirty="0" smtClean="0">
                <a:latin typeface="+mj-lt"/>
              </a:rPr>
              <a:t> </a:t>
            </a:r>
            <a:r>
              <a:rPr lang="hu-HU" dirty="0" smtClean="0">
                <a:latin typeface="+mj-lt"/>
              </a:rPr>
              <a:t>(sajnos csak utólag)</a:t>
            </a:r>
            <a:r>
              <a:rPr lang="hu-HU" sz="2800" dirty="0" smtClean="0">
                <a:latin typeface="+mj-lt"/>
              </a:rPr>
              <a:t>.</a:t>
            </a:r>
          </a:p>
          <a:p>
            <a:pPr lvl="1">
              <a:lnSpc>
                <a:spcPct val="120000"/>
              </a:lnSpc>
            </a:pPr>
            <a:r>
              <a:rPr lang="hu-HU" sz="2800" dirty="0" smtClean="0">
                <a:latin typeface="+mj-lt"/>
              </a:rPr>
              <a:t>Kötelezően </a:t>
            </a:r>
            <a:r>
              <a:rPr lang="hu-HU" sz="2800" dirty="0">
                <a:latin typeface="+mj-lt"/>
              </a:rPr>
              <a:t>elolvasandó </a:t>
            </a:r>
            <a:r>
              <a:rPr lang="hu-HU" sz="2800" dirty="0" smtClean="0">
                <a:latin typeface="+mj-lt"/>
              </a:rPr>
              <a:t>források, ajánlott irodalom, stb.</a:t>
            </a:r>
            <a:endParaRPr lang="hu-HU" sz="2800" dirty="0">
              <a:latin typeface="+mj-lt"/>
            </a:endParaRPr>
          </a:p>
          <a:p>
            <a:pPr lvl="1">
              <a:lnSpc>
                <a:spcPct val="120000"/>
              </a:lnSpc>
            </a:pPr>
            <a:r>
              <a:rPr lang="hu-HU" sz="2800" dirty="0" smtClean="0">
                <a:latin typeface="+mj-lt"/>
              </a:rPr>
              <a:t>Néha: </a:t>
            </a:r>
            <a:r>
              <a:rPr lang="hu-HU" sz="2800" dirty="0">
                <a:latin typeface="+mj-lt"/>
              </a:rPr>
              <a:t>felhasználónév, </a:t>
            </a:r>
            <a:r>
              <a:rPr lang="hu-HU" sz="2800" dirty="0" smtClean="0">
                <a:latin typeface="+mj-lt"/>
              </a:rPr>
              <a:t>jelszó.</a:t>
            </a:r>
          </a:p>
          <a:p>
            <a:pPr lvl="1">
              <a:lnSpc>
                <a:spcPct val="120000"/>
              </a:lnSpc>
            </a:pPr>
            <a:r>
              <a:rPr lang="hu-HU" sz="2800" dirty="0" smtClean="0">
                <a:latin typeface="+mj-lt"/>
              </a:rPr>
              <a:t>Stb.</a:t>
            </a:r>
          </a:p>
          <a:p>
            <a:pPr lvl="1">
              <a:lnSpc>
                <a:spcPct val="120000"/>
              </a:lnSpc>
            </a:pPr>
            <a:endParaRPr lang="hu-HU" sz="2800" dirty="0" smtClean="0">
              <a:latin typeface="+mj-lt"/>
            </a:endParaRPr>
          </a:p>
        </p:txBody>
      </p:sp>
    </p:spTree>
    <p:extLst>
      <p:ext uri="{BB962C8B-B14F-4D97-AF65-F5344CB8AC3E}">
        <p14:creationId xmlns:p14="http://schemas.microsoft.com/office/powerpoint/2010/main" val="590684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Az óra céljai:</a:t>
            </a:r>
          </a:p>
        </p:txBody>
      </p:sp>
      <p:sp>
        <p:nvSpPr>
          <p:cNvPr id="3" name="Tartalom helye 2"/>
          <p:cNvSpPr>
            <a:spLocks noGrp="1"/>
          </p:cNvSpPr>
          <p:nvPr>
            <p:ph idx="1"/>
          </p:nvPr>
        </p:nvSpPr>
        <p:spPr>
          <a:xfrm>
            <a:off x="838199" y="1690688"/>
            <a:ext cx="10779177" cy="4845023"/>
          </a:xfrm>
        </p:spPr>
        <p:txBody>
          <a:bodyPr>
            <a:normAutofit/>
          </a:bodyPr>
          <a:lstStyle/>
          <a:p>
            <a:pPr>
              <a:lnSpc>
                <a:spcPct val="110000"/>
              </a:lnSpc>
            </a:pPr>
            <a:r>
              <a:rPr lang="hu-HU" dirty="0" smtClean="0"/>
              <a:t>„</a:t>
            </a:r>
            <a:r>
              <a:rPr lang="hu-HU" b="1" dirty="0" smtClean="0"/>
              <a:t>Középkori </a:t>
            </a:r>
            <a:r>
              <a:rPr lang="hu-HU" b="1" dirty="0"/>
              <a:t>és modern zsidó </a:t>
            </a:r>
            <a:r>
              <a:rPr lang="hu-HU" b="1" dirty="0" smtClean="0"/>
              <a:t>irodalom</a:t>
            </a:r>
            <a:r>
              <a:rPr lang="hu-HU" dirty="0" smtClean="0"/>
              <a:t>”: </a:t>
            </a:r>
          </a:p>
          <a:p>
            <a:pPr lvl="1">
              <a:lnSpc>
                <a:spcPct val="110000"/>
              </a:lnSpc>
            </a:pPr>
            <a:r>
              <a:rPr lang="hu-HU" sz="2600" dirty="0" smtClean="0"/>
              <a:t>Időben: kb. i.sz. 7. sz. – 20. sz. </a:t>
            </a:r>
          </a:p>
          <a:p>
            <a:pPr lvl="1">
              <a:lnSpc>
                <a:spcPct val="110000"/>
              </a:lnSpc>
            </a:pPr>
            <a:r>
              <a:rPr lang="hu-HU" sz="2600" dirty="0" smtClean="0"/>
              <a:t>Zsidó és/vagy héber nyelvű.</a:t>
            </a:r>
          </a:p>
          <a:p>
            <a:pPr lvl="1">
              <a:lnSpc>
                <a:spcPct val="110000"/>
              </a:lnSpc>
            </a:pPr>
            <a:r>
              <a:rPr lang="hu-HU" sz="2600" dirty="0" smtClean="0"/>
              <a:t>„Irodalom” = rabbinikus irodalom, szépirodalom, filozófia, tudomány, stb.</a:t>
            </a:r>
          </a:p>
          <a:p>
            <a:pPr lvl="1">
              <a:lnSpc>
                <a:spcPct val="110000"/>
              </a:lnSpc>
            </a:pPr>
            <a:r>
              <a:rPr lang="hu-HU" sz="2600" dirty="0" smtClean="0"/>
              <a:t>Megközelítés: elsősorban kulturális, történelmi, filológiai szemszögekből.</a:t>
            </a:r>
          </a:p>
          <a:p>
            <a:pPr lvl="1">
              <a:lnSpc>
                <a:spcPct val="110000"/>
              </a:lnSpc>
            </a:pPr>
            <a:endParaRPr lang="hu-HU" dirty="0"/>
          </a:p>
          <a:p>
            <a:pPr marL="514350" indent="-514350">
              <a:lnSpc>
                <a:spcPct val="110000"/>
              </a:lnSpc>
              <a:buAutoNum type="arabicPeriod"/>
            </a:pPr>
            <a:r>
              <a:rPr lang="hu-HU" dirty="0" smtClean="0"/>
              <a:t>Meghatározó </a:t>
            </a:r>
            <a:r>
              <a:rPr lang="hu-HU" dirty="0"/>
              <a:t>műfajok, jelenségek, </a:t>
            </a:r>
            <a:r>
              <a:rPr lang="hu-HU" dirty="0" smtClean="0"/>
              <a:t>jellemző problémák ismerete.</a:t>
            </a:r>
          </a:p>
          <a:p>
            <a:pPr marL="514350" indent="-514350">
              <a:lnSpc>
                <a:spcPct val="110000"/>
              </a:lnSpc>
              <a:buAutoNum type="arabicPeriod"/>
            </a:pPr>
            <a:r>
              <a:rPr lang="hu-HU" dirty="0" smtClean="0"/>
              <a:t>Történelmi, kulturális, vallási </a:t>
            </a:r>
            <a:r>
              <a:rPr lang="hu-HU" dirty="0"/>
              <a:t>beágyazottság </a:t>
            </a:r>
            <a:r>
              <a:rPr lang="hu-HU" dirty="0" smtClean="0"/>
              <a:t>megértése.</a:t>
            </a:r>
          </a:p>
          <a:p>
            <a:pPr marL="514350" indent="-514350">
              <a:lnSpc>
                <a:spcPct val="110000"/>
              </a:lnSpc>
              <a:buAutoNum type="arabicPeriod"/>
            </a:pPr>
            <a:r>
              <a:rPr lang="hu-HU" dirty="0" smtClean="0"/>
              <a:t>Legfontosabb szerzők </a:t>
            </a:r>
            <a:r>
              <a:rPr lang="hu-HU" dirty="0"/>
              <a:t>és művek </a:t>
            </a:r>
            <a:r>
              <a:rPr lang="hu-HU" dirty="0" smtClean="0"/>
              <a:t>megismerése (fordításban).</a:t>
            </a:r>
          </a:p>
        </p:txBody>
      </p:sp>
    </p:spTree>
    <p:extLst>
      <p:ext uri="{BB962C8B-B14F-4D97-AF65-F5344CB8AC3E}">
        <p14:creationId xmlns:p14="http://schemas.microsoft.com/office/powerpoint/2010/main" val="3612566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0"/>
            <a:ext cx="10515600" cy="1325563"/>
          </a:xfrm>
        </p:spPr>
        <p:txBody>
          <a:bodyPr/>
          <a:lstStyle/>
          <a:p>
            <a:r>
              <a:rPr lang="hu-HU" dirty="0" smtClean="0"/>
              <a:t>A félév szerkezete</a:t>
            </a:r>
            <a:endParaRPr lang="hu-HU" dirty="0"/>
          </a:p>
        </p:txBody>
      </p:sp>
      <p:sp>
        <p:nvSpPr>
          <p:cNvPr id="3" name="Tartalom helye 2"/>
          <p:cNvSpPr>
            <a:spLocks noGrp="1"/>
          </p:cNvSpPr>
          <p:nvPr>
            <p:ph idx="1"/>
          </p:nvPr>
        </p:nvSpPr>
        <p:spPr>
          <a:xfrm>
            <a:off x="838200" y="1089212"/>
            <a:ext cx="11213892" cy="5607423"/>
          </a:xfrm>
        </p:spPr>
        <p:txBody>
          <a:bodyPr>
            <a:noAutofit/>
          </a:bodyPr>
          <a:lstStyle/>
          <a:p>
            <a:pPr marL="268288" indent="0">
              <a:lnSpc>
                <a:spcPct val="120000"/>
              </a:lnSpc>
              <a:buNone/>
            </a:pPr>
            <a:endParaRPr lang="hu-HU" sz="2400" dirty="0" smtClean="0"/>
          </a:p>
          <a:p>
            <a:pPr marL="268288" indent="0">
              <a:lnSpc>
                <a:spcPct val="120000"/>
              </a:lnSpc>
              <a:buNone/>
            </a:pPr>
            <a:r>
              <a:rPr lang="hu-HU" sz="2400" dirty="0" smtClean="0"/>
              <a:t>Február 11:	Bevezetés </a:t>
            </a:r>
            <a:r>
              <a:rPr lang="hu-HU" sz="2400" dirty="0"/>
              <a:t>(</a:t>
            </a:r>
            <a:r>
              <a:rPr lang="hu-HU" sz="2400" dirty="0" err="1"/>
              <a:t>Biró</a:t>
            </a:r>
            <a:r>
              <a:rPr lang="hu-HU" sz="2400" dirty="0"/>
              <a:t> Tamás) </a:t>
            </a:r>
          </a:p>
          <a:p>
            <a:pPr marL="268288" indent="0">
              <a:lnSpc>
                <a:spcPct val="120000"/>
              </a:lnSpc>
              <a:buNone/>
            </a:pPr>
            <a:r>
              <a:rPr lang="hu-HU" sz="2400" dirty="0" smtClean="0"/>
              <a:t>Február 18:	Középkori </a:t>
            </a:r>
            <a:r>
              <a:rPr lang="hu-HU" sz="2400" dirty="0"/>
              <a:t>vallási és világi költészet, </a:t>
            </a:r>
            <a:r>
              <a:rPr lang="hu-HU" sz="2400" dirty="0" err="1"/>
              <a:t>pijjut</a:t>
            </a:r>
            <a:r>
              <a:rPr lang="hu-HU" sz="2400" dirty="0"/>
              <a:t> (Koltai Kornélia) </a:t>
            </a:r>
          </a:p>
          <a:p>
            <a:pPr marL="268288" indent="0">
              <a:lnSpc>
                <a:spcPct val="120000"/>
              </a:lnSpc>
              <a:buNone/>
            </a:pPr>
            <a:r>
              <a:rPr lang="hu-HU" sz="2400" dirty="0" smtClean="0"/>
              <a:t>Február 25:	Kódex-irodalom</a:t>
            </a:r>
            <a:r>
              <a:rPr lang="hu-HU" sz="2400" dirty="0"/>
              <a:t>, talmudi kommentárok, </a:t>
            </a:r>
            <a:r>
              <a:rPr lang="hu-HU" sz="2400" dirty="0" err="1"/>
              <a:t>minhag-irodalom</a:t>
            </a:r>
            <a:r>
              <a:rPr lang="hu-HU" sz="2400" dirty="0"/>
              <a:t> (Turán Tamás) </a:t>
            </a:r>
          </a:p>
          <a:p>
            <a:pPr marL="268288" indent="0">
              <a:lnSpc>
                <a:spcPct val="120000"/>
              </a:lnSpc>
              <a:buNone/>
            </a:pPr>
            <a:r>
              <a:rPr lang="hu-HU" sz="2400" dirty="0" smtClean="0"/>
              <a:t>Március </a:t>
            </a:r>
            <a:r>
              <a:rPr lang="hu-HU" sz="2400" dirty="0"/>
              <a:t>4</a:t>
            </a:r>
            <a:r>
              <a:rPr lang="hu-HU" sz="2400" dirty="0" smtClean="0"/>
              <a:t>:	</a:t>
            </a:r>
            <a:r>
              <a:rPr lang="hu-HU" sz="2400" dirty="0" err="1" smtClean="0"/>
              <a:t>Responzumok</a:t>
            </a:r>
            <a:r>
              <a:rPr lang="hu-HU" sz="2400" dirty="0" smtClean="0"/>
              <a:t> </a:t>
            </a:r>
            <a:r>
              <a:rPr lang="hu-HU" sz="2400" dirty="0"/>
              <a:t>(Turán Tamás) </a:t>
            </a:r>
          </a:p>
          <a:p>
            <a:pPr marL="268288" indent="0">
              <a:lnSpc>
                <a:spcPct val="120000"/>
              </a:lnSpc>
              <a:buNone/>
            </a:pPr>
            <a:r>
              <a:rPr lang="hu-HU" sz="2400" dirty="0" smtClean="0"/>
              <a:t>Március </a:t>
            </a:r>
            <a:r>
              <a:rPr lang="hu-HU" sz="2400" dirty="0"/>
              <a:t>11</a:t>
            </a:r>
            <a:r>
              <a:rPr lang="hu-HU" sz="2400" dirty="0" smtClean="0"/>
              <a:t>:	Zsidó </a:t>
            </a:r>
            <a:r>
              <a:rPr lang="hu-HU" sz="2400" dirty="0"/>
              <a:t>Biblia-magyarázat (Buzási Gábor) </a:t>
            </a:r>
          </a:p>
          <a:p>
            <a:pPr marL="268288" indent="0">
              <a:lnSpc>
                <a:spcPct val="120000"/>
              </a:lnSpc>
              <a:buNone/>
            </a:pPr>
            <a:r>
              <a:rPr lang="hu-HU" sz="2400" dirty="0" smtClean="0"/>
              <a:t>Március </a:t>
            </a:r>
            <a:r>
              <a:rPr lang="hu-HU" sz="2400" dirty="0"/>
              <a:t>18</a:t>
            </a:r>
            <a:r>
              <a:rPr lang="hu-HU" sz="2400" dirty="0" smtClean="0"/>
              <a:t>:	</a:t>
            </a:r>
            <a:r>
              <a:rPr lang="hu-HU" sz="2400" i="1" dirty="0" err="1" smtClean="0"/>
              <a:t>Jewish</a:t>
            </a:r>
            <a:r>
              <a:rPr lang="hu-HU" sz="2400" i="1" dirty="0" smtClean="0"/>
              <a:t> </a:t>
            </a:r>
            <a:r>
              <a:rPr lang="hu-HU" sz="2400" i="1" dirty="0" err="1"/>
              <a:t>thought</a:t>
            </a:r>
            <a:r>
              <a:rPr lang="hu-HU" sz="2400" dirty="0"/>
              <a:t>: </a:t>
            </a:r>
            <a:r>
              <a:rPr lang="hu-HU" sz="2400" dirty="0" smtClean="0"/>
              <a:t>középkori, újkori </a:t>
            </a:r>
            <a:r>
              <a:rPr lang="hu-HU" sz="2400" dirty="0"/>
              <a:t>filozófia, miszticizmus, haszidizmus </a:t>
            </a:r>
            <a:r>
              <a:rPr lang="hu-HU" sz="2400" dirty="0" smtClean="0"/>
              <a:t>(BT) </a:t>
            </a:r>
            <a:endParaRPr lang="hu-HU" sz="2400" dirty="0"/>
          </a:p>
          <a:p>
            <a:pPr marL="268288" indent="0">
              <a:lnSpc>
                <a:spcPct val="120000"/>
              </a:lnSpc>
              <a:buNone/>
            </a:pPr>
            <a:r>
              <a:rPr lang="hu-HU" sz="2400" dirty="0" smtClean="0"/>
              <a:t>Március </a:t>
            </a:r>
            <a:r>
              <a:rPr lang="hu-HU" sz="2400" dirty="0"/>
              <a:t>25</a:t>
            </a:r>
            <a:r>
              <a:rPr lang="hu-HU" sz="2400" dirty="0" smtClean="0"/>
              <a:t>:	Természettudományok</a:t>
            </a:r>
            <a:r>
              <a:rPr lang="hu-HU" sz="2400" dirty="0"/>
              <a:t>, nyelvészet, földrajz, historiográfia </a:t>
            </a:r>
            <a:r>
              <a:rPr lang="hu-HU" sz="2400" dirty="0" smtClean="0"/>
              <a:t>(BT) </a:t>
            </a:r>
            <a:endParaRPr lang="hu-HU" sz="2400" dirty="0"/>
          </a:p>
          <a:p>
            <a:pPr marL="268288" indent="0">
              <a:lnSpc>
                <a:spcPct val="120000"/>
              </a:lnSpc>
              <a:buNone/>
            </a:pPr>
            <a:r>
              <a:rPr lang="hu-HU" sz="2400" i="1" dirty="0" smtClean="0"/>
              <a:t>(Április 1:	Tavaszi </a:t>
            </a:r>
            <a:r>
              <a:rPr lang="hu-HU" sz="2400" i="1" dirty="0"/>
              <a:t>szünet) </a:t>
            </a:r>
            <a:endParaRPr lang="hu-HU" sz="2400" i="1" dirty="0" smtClean="0"/>
          </a:p>
          <a:p>
            <a:pPr marL="268288" indent="0">
              <a:lnSpc>
                <a:spcPct val="120000"/>
              </a:lnSpc>
              <a:buNone/>
            </a:pPr>
            <a:r>
              <a:rPr lang="hu-HU" sz="2400" i="1" dirty="0" smtClean="0"/>
              <a:t>…</a:t>
            </a:r>
            <a:endParaRPr lang="hu-HU" sz="2400" i="1" dirty="0"/>
          </a:p>
        </p:txBody>
      </p:sp>
    </p:spTree>
    <p:extLst>
      <p:ext uri="{BB962C8B-B14F-4D97-AF65-F5344CB8AC3E}">
        <p14:creationId xmlns:p14="http://schemas.microsoft.com/office/powerpoint/2010/main" val="366884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0"/>
            <a:ext cx="10515600" cy="1325563"/>
          </a:xfrm>
        </p:spPr>
        <p:txBody>
          <a:bodyPr/>
          <a:lstStyle/>
          <a:p>
            <a:r>
              <a:rPr lang="hu-HU" dirty="0" smtClean="0"/>
              <a:t>A félév szerkezete</a:t>
            </a:r>
            <a:endParaRPr lang="hu-HU" dirty="0"/>
          </a:p>
        </p:txBody>
      </p:sp>
      <p:sp>
        <p:nvSpPr>
          <p:cNvPr id="3" name="Tartalom helye 2"/>
          <p:cNvSpPr>
            <a:spLocks noGrp="1"/>
          </p:cNvSpPr>
          <p:nvPr>
            <p:ph idx="1"/>
          </p:nvPr>
        </p:nvSpPr>
        <p:spPr>
          <a:xfrm>
            <a:off x="838200" y="1089212"/>
            <a:ext cx="11213892" cy="5607423"/>
          </a:xfrm>
        </p:spPr>
        <p:txBody>
          <a:bodyPr>
            <a:noAutofit/>
          </a:bodyPr>
          <a:lstStyle/>
          <a:p>
            <a:pPr marL="268288" indent="0">
              <a:lnSpc>
                <a:spcPct val="120000"/>
              </a:lnSpc>
              <a:buNone/>
            </a:pPr>
            <a:endParaRPr lang="hu-HU" sz="2400" i="1" dirty="0" smtClean="0"/>
          </a:p>
          <a:p>
            <a:pPr marL="268288" indent="0">
              <a:lnSpc>
                <a:spcPct val="120000"/>
              </a:lnSpc>
              <a:buNone/>
            </a:pPr>
            <a:endParaRPr lang="hu-HU" sz="2400" i="1" dirty="0"/>
          </a:p>
          <a:p>
            <a:pPr marL="268288" indent="0">
              <a:lnSpc>
                <a:spcPct val="120000"/>
              </a:lnSpc>
              <a:buNone/>
            </a:pPr>
            <a:r>
              <a:rPr lang="hu-HU" sz="2400" i="1" dirty="0" smtClean="0"/>
              <a:t>…</a:t>
            </a:r>
          </a:p>
          <a:p>
            <a:pPr marL="268288" indent="0">
              <a:lnSpc>
                <a:spcPct val="120000"/>
              </a:lnSpc>
              <a:buNone/>
            </a:pPr>
            <a:r>
              <a:rPr lang="hu-HU" sz="2400" i="1" dirty="0" smtClean="0"/>
              <a:t>(Április 1:	Tavaszi </a:t>
            </a:r>
            <a:r>
              <a:rPr lang="hu-HU" sz="2400" i="1" dirty="0"/>
              <a:t>szünet) </a:t>
            </a:r>
          </a:p>
          <a:p>
            <a:pPr marL="268288" indent="0">
              <a:lnSpc>
                <a:spcPct val="120000"/>
              </a:lnSpc>
              <a:buNone/>
            </a:pPr>
            <a:r>
              <a:rPr lang="hu-HU" sz="2400" dirty="0" smtClean="0"/>
              <a:t>Április </a:t>
            </a:r>
            <a:r>
              <a:rPr lang="hu-HU" sz="2400" dirty="0"/>
              <a:t>8</a:t>
            </a:r>
            <a:r>
              <a:rPr lang="hu-HU" sz="2400" dirty="0" smtClean="0"/>
              <a:t>:	</a:t>
            </a:r>
            <a:r>
              <a:rPr lang="hu-HU" sz="2400" dirty="0" err="1" smtClean="0"/>
              <a:t>Karaita</a:t>
            </a:r>
            <a:r>
              <a:rPr lang="hu-HU" sz="2400" dirty="0" smtClean="0"/>
              <a:t> </a:t>
            </a:r>
            <a:r>
              <a:rPr lang="hu-HU" sz="2400" dirty="0"/>
              <a:t>irodalom; </a:t>
            </a:r>
            <a:r>
              <a:rPr lang="hu-HU" sz="2400" dirty="0" err="1"/>
              <a:t>irodalom</a:t>
            </a:r>
            <a:r>
              <a:rPr lang="hu-HU" sz="2400" dirty="0"/>
              <a:t> zsidó nyelveken (</a:t>
            </a:r>
            <a:r>
              <a:rPr lang="hu-HU" sz="2400" dirty="0" err="1"/>
              <a:t>Biró</a:t>
            </a:r>
            <a:r>
              <a:rPr lang="hu-HU" sz="2400" dirty="0"/>
              <a:t> Tamás) </a:t>
            </a:r>
            <a:r>
              <a:rPr lang="hu-HU" sz="2400" dirty="0" smtClean="0"/>
              <a:t> </a:t>
            </a:r>
            <a:endParaRPr lang="hu-HU" sz="2400" dirty="0"/>
          </a:p>
          <a:p>
            <a:pPr marL="268288" indent="0">
              <a:lnSpc>
                <a:spcPct val="120000"/>
              </a:lnSpc>
              <a:buNone/>
            </a:pPr>
            <a:r>
              <a:rPr lang="hu-HU" sz="2400" dirty="0"/>
              <a:t>Április 15</a:t>
            </a:r>
            <a:r>
              <a:rPr lang="hu-HU" sz="2400" dirty="0" smtClean="0"/>
              <a:t>:	</a:t>
            </a:r>
            <a:r>
              <a:rPr lang="hu-HU" sz="2400" dirty="0" err="1" smtClean="0"/>
              <a:t>Judeo-arab</a:t>
            </a:r>
            <a:r>
              <a:rPr lang="hu-HU" sz="2400" dirty="0" smtClean="0"/>
              <a:t> </a:t>
            </a:r>
            <a:r>
              <a:rPr lang="hu-HU" sz="2400" dirty="0"/>
              <a:t>(Tolnai Ágnes) </a:t>
            </a:r>
          </a:p>
          <a:p>
            <a:pPr marL="268288" indent="0">
              <a:lnSpc>
                <a:spcPct val="120000"/>
              </a:lnSpc>
              <a:buNone/>
            </a:pPr>
            <a:r>
              <a:rPr lang="hu-HU" sz="2400" dirty="0" smtClean="0"/>
              <a:t>Április </a:t>
            </a:r>
            <a:r>
              <a:rPr lang="hu-HU" sz="2400" dirty="0"/>
              <a:t>22</a:t>
            </a:r>
            <a:r>
              <a:rPr lang="hu-HU" sz="2400" dirty="0" smtClean="0"/>
              <a:t>:	Jiddis </a:t>
            </a:r>
            <a:r>
              <a:rPr lang="hu-HU" sz="2400" dirty="0"/>
              <a:t>(</a:t>
            </a:r>
            <a:r>
              <a:rPr lang="hu-HU" sz="2400" dirty="0" err="1"/>
              <a:t>Komoróczy</a:t>
            </a:r>
            <a:r>
              <a:rPr lang="hu-HU" sz="2400" dirty="0"/>
              <a:t> Szonja) </a:t>
            </a:r>
          </a:p>
          <a:p>
            <a:pPr marL="268288" indent="0">
              <a:lnSpc>
                <a:spcPct val="120000"/>
              </a:lnSpc>
              <a:buNone/>
            </a:pPr>
            <a:r>
              <a:rPr lang="hu-HU" sz="2400" dirty="0" smtClean="0"/>
              <a:t>Április </a:t>
            </a:r>
            <a:r>
              <a:rPr lang="hu-HU" sz="2400" dirty="0"/>
              <a:t>29</a:t>
            </a:r>
            <a:r>
              <a:rPr lang="hu-HU" sz="2400" dirty="0" smtClean="0"/>
              <a:t>:	</a:t>
            </a:r>
            <a:r>
              <a:rPr lang="hu-HU" sz="2400" dirty="0" err="1" smtClean="0"/>
              <a:t>Haszkala</a:t>
            </a:r>
            <a:r>
              <a:rPr lang="hu-HU" sz="2400" dirty="0" smtClean="0"/>
              <a:t> </a:t>
            </a:r>
            <a:r>
              <a:rPr lang="hu-HU" sz="2400" dirty="0"/>
              <a:t>és nyelvújítás; héber irodalom Magyarországon (Bányai Viktória) </a:t>
            </a:r>
          </a:p>
          <a:p>
            <a:pPr marL="268288" indent="0">
              <a:lnSpc>
                <a:spcPct val="120000"/>
              </a:lnSpc>
              <a:buNone/>
            </a:pPr>
            <a:r>
              <a:rPr lang="hu-HU" sz="2400" dirty="0" smtClean="0"/>
              <a:t>Május </a:t>
            </a:r>
            <a:r>
              <a:rPr lang="hu-HU" sz="2400" dirty="0"/>
              <a:t>6</a:t>
            </a:r>
            <a:r>
              <a:rPr lang="hu-HU" sz="2400" dirty="0" smtClean="0"/>
              <a:t>:	Modern </a:t>
            </a:r>
            <a:r>
              <a:rPr lang="hu-HU" sz="2400" dirty="0"/>
              <a:t>héber irodalom (</a:t>
            </a:r>
            <a:r>
              <a:rPr lang="hu-HU" sz="2400" dirty="0" err="1"/>
              <a:t>Peremiczky</a:t>
            </a:r>
            <a:r>
              <a:rPr lang="hu-HU" sz="2400" dirty="0"/>
              <a:t> Szilvia) </a:t>
            </a:r>
          </a:p>
          <a:p>
            <a:pPr marL="268288" indent="0">
              <a:lnSpc>
                <a:spcPct val="120000"/>
              </a:lnSpc>
              <a:buNone/>
            </a:pPr>
            <a:r>
              <a:rPr lang="hu-HU" sz="2400" dirty="0" smtClean="0"/>
              <a:t>Május </a:t>
            </a:r>
            <a:r>
              <a:rPr lang="hu-HU" sz="2400" dirty="0"/>
              <a:t>13</a:t>
            </a:r>
            <a:r>
              <a:rPr lang="hu-HU" sz="2400" dirty="0" smtClean="0"/>
              <a:t>:	Magyar</a:t>
            </a:r>
            <a:r>
              <a:rPr lang="hu-HU" sz="2400" dirty="0"/>
              <a:t>(-)zsidó irodalom (Koltai Kornélia) </a:t>
            </a:r>
            <a:endParaRPr lang="hu-HU" sz="2400" dirty="0" smtClean="0"/>
          </a:p>
        </p:txBody>
      </p:sp>
    </p:spTree>
    <p:extLst>
      <p:ext uri="{BB962C8B-B14F-4D97-AF65-F5344CB8AC3E}">
        <p14:creationId xmlns:p14="http://schemas.microsoft.com/office/powerpoint/2010/main" val="2573811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Mitől zsidó a zsidó irodalom?</a:t>
            </a:r>
            <a:endParaRPr lang="hu-HU" dirty="0"/>
          </a:p>
        </p:txBody>
      </p:sp>
      <p:sp>
        <p:nvSpPr>
          <p:cNvPr id="3" name="Szöveg helye 2"/>
          <p:cNvSpPr>
            <a:spLocks noGrp="1"/>
          </p:cNvSpPr>
          <p:nvPr>
            <p:ph type="body" idx="1"/>
          </p:nvPr>
        </p:nvSpPr>
        <p:spPr/>
        <p:txBody>
          <a:bodyPr/>
          <a:lstStyle/>
          <a:p>
            <a:endParaRPr lang="hu-HU"/>
          </a:p>
        </p:txBody>
      </p:sp>
    </p:spTree>
    <p:extLst>
      <p:ext uri="{BB962C8B-B14F-4D97-AF65-F5344CB8AC3E}">
        <p14:creationId xmlns:p14="http://schemas.microsoft.com/office/powerpoint/2010/main" val="3328806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839787" y="457199"/>
            <a:ext cx="4751544" cy="2540833"/>
          </a:xfrm>
        </p:spPr>
        <p:txBody>
          <a:bodyPr>
            <a:normAutofit/>
          </a:bodyPr>
          <a:lstStyle/>
          <a:p>
            <a:pPr algn="ctr">
              <a:lnSpc>
                <a:spcPct val="120000"/>
              </a:lnSpc>
            </a:pPr>
            <a:r>
              <a:rPr lang="hu-HU" sz="3600" dirty="0" smtClean="0"/>
              <a:t>Uri </a:t>
            </a:r>
            <a:r>
              <a:rPr lang="hu-HU" sz="3600" dirty="0" err="1" smtClean="0"/>
              <a:t>Cvi</a:t>
            </a:r>
            <a:r>
              <a:rPr lang="hu-HU" sz="3600" dirty="0" smtClean="0"/>
              <a:t> </a:t>
            </a:r>
            <a:r>
              <a:rPr lang="hu-HU" sz="3600" dirty="0" err="1" smtClean="0"/>
              <a:t>Greenberg</a:t>
            </a:r>
            <a:r>
              <a:rPr lang="hu-HU" sz="3600" dirty="0" smtClean="0"/>
              <a:t/>
            </a:r>
            <a:br>
              <a:rPr lang="hu-HU" sz="3600" dirty="0" smtClean="0"/>
            </a:br>
            <a:r>
              <a:rPr lang="hu-HU" sz="2800" dirty="0" smtClean="0"/>
              <a:t>(1896–1981):</a:t>
            </a:r>
            <a:r>
              <a:rPr lang="hu-HU" sz="3600" dirty="0" smtClean="0"/>
              <a:t/>
            </a:r>
            <a:br>
              <a:rPr lang="hu-HU" sz="3600" dirty="0" smtClean="0"/>
            </a:br>
            <a:r>
              <a:rPr lang="hu-HU" i="1" dirty="0"/>
              <a:t>Uri </a:t>
            </a:r>
            <a:r>
              <a:rPr lang="hu-HU" i="1" dirty="0" err="1" smtClean="0"/>
              <a:t>Tsvi</a:t>
            </a:r>
            <a:r>
              <a:rPr lang="hu-HU" i="1" dirty="0" smtClean="0"/>
              <a:t> </a:t>
            </a:r>
            <a:r>
              <a:rPr lang="hu-HU" i="1" dirty="0" err="1" smtClean="0"/>
              <a:t>farn</a:t>
            </a:r>
            <a:r>
              <a:rPr lang="hu-HU" i="1" dirty="0" smtClean="0"/>
              <a:t> </a:t>
            </a:r>
            <a:r>
              <a:rPr lang="hu-HU" i="1" dirty="0" err="1" smtClean="0"/>
              <a:t>Tselem</a:t>
            </a:r>
            <a:r>
              <a:rPr lang="hu-HU" i="1" dirty="0"/>
              <a:t> </a:t>
            </a:r>
            <a:r>
              <a:rPr lang="hu-HU" i="1" dirty="0" smtClean="0"/>
              <a:t>INRI </a:t>
            </a:r>
            <a:br>
              <a:rPr lang="hu-HU" i="1" dirty="0" smtClean="0"/>
            </a:br>
            <a:r>
              <a:rPr lang="hu-HU" sz="2600" dirty="0"/>
              <a:t>(</a:t>
            </a:r>
            <a:r>
              <a:rPr lang="hu-HU" sz="2600" i="1" dirty="0" err="1" smtClean="0"/>
              <a:t>Albatros</a:t>
            </a:r>
            <a:r>
              <a:rPr lang="hu-HU" sz="2600" dirty="0"/>
              <a:t>, 2 (1922), pp. 3-4</a:t>
            </a:r>
            <a:r>
              <a:rPr lang="hu-HU" sz="2600" dirty="0" smtClean="0"/>
              <a:t>.)</a:t>
            </a:r>
            <a:endParaRPr lang="hu-HU" sz="2600" dirty="0"/>
          </a:p>
        </p:txBody>
      </p:sp>
      <p:pic>
        <p:nvPicPr>
          <p:cNvPr id="4" name="Tartalom hely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26527" y="104932"/>
            <a:ext cx="4763193" cy="65213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zöveg helye 5"/>
          <p:cNvSpPr>
            <a:spLocks noGrp="1"/>
          </p:cNvSpPr>
          <p:nvPr>
            <p:ph type="body" sz="half" idx="2"/>
          </p:nvPr>
        </p:nvSpPr>
        <p:spPr>
          <a:xfrm>
            <a:off x="839788" y="3402766"/>
            <a:ext cx="4751543" cy="3223499"/>
          </a:xfrm>
        </p:spPr>
        <p:txBody>
          <a:bodyPr/>
          <a:lstStyle/>
          <a:p>
            <a:endParaRPr lang="hu-HU" dirty="0"/>
          </a:p>
        </p:txBody>
      </p:sp>
    </p:spTree>
    <p:extLst>
      <p:ext uri="{BB962C8B-B14F-4D97-AF65-F5344CB8AC3E}">
        <p14:creationId xmlns:p14="http://schemas.microsoft.com/office/powerpoint/2010/main" val="1327896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3159</TotalTime>
  <Words>1027</Words>
  <Application>Microsoft Office PowerPoint</Application>
  <PresentationFormat>Szélesvásznú</PresentationFormat>
  <Paragraphs>270</Paragraphs>
  <Slides>28</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28</vt:i4>
      </vt:variant>
    </vt:vector>
  </HeadingPairs>
  <TitlesOfParts>
    <vt:vector size="33" baseType="lpstr">
      <vt:lpstr>Arial</vt:lpstr>
      <vt:lpstr>Calibri</vt:lpstr>
      <vt:lpstr>Calibri Light</vt:lpstr>
      <vt:lpstr>Wingdings</vt:lpstr>
      <vt:lpstr>Office-téma</vt:lpstr>
      <vt:lpstr>Középkori és  modern zsidó irodalom</vt:lpstr>
      <vt:lpstr>Praktikus dolgok:</vt:lpstr>
      <vt:lpstr>Követelmények, praktikus dolgok:</vt:lpstr>
      <vt:lpstr>Követelmények, praktikus dolgok:</vt:lpstr>
      <vt:lpstr>Az óra céljai:</vt:lpstr>
      <vt:lpstr>A félév szerkezete</vt:lpstr>
      <vt:lpstr>A félév szerkezete</vt:lpstr>
      <vt:lpstr>Mitől zsidó a zsidó irodalom?</vt:lpstr>
      <vt:lpstr>Uri Cvi Greenberg (1896–1981): Uri Tsvi farn Tselem INRI  (Albatros, 2 (1922), pp. 3-4.)</vt:lpstr>
      <vt:lpstr>Marc Chagall (1887–1985): White Crucifixion (1938)</vt:lpstr>
      <vt:lpstr>Felix Mendelssohn (1809–1847): Nászinduló (1842)</vt:lpstr>
      <vt:lpstr>Padlómozaik a  Bét Alfa-i zsinagógában (Északkelet-Izrael, i.sz. 6. század?)</vt:lpstr>
      <vt:lpstr>Mitől zsidó a zsidó irodalom?</vt:lpstr>
      <vt:lpstr>Mitől zsidó a zsidó irodalom?</vt:lpstr>
      <vt:lpstr>Mitől zsidó a zsidó irodalom?</vt:lpstr>
      <vt:lpstr>Mitől zsidó a zsidó irodalom?</vt:lpstr>
      <vt:lpstr>Mitől zsidó a zsidó irodalom?</vt:lpstr>
      <vt:lpstr>„Zsidós jelleg”</vt:lpstr>
      <vt:lpstr>Diaszpóralét</vt:lpstr>
      <vt:lpstr>Diaszpóralét:  Szántó T. Gábor: Kafka macskái (Noran Libro, Budapest, 2014)</vt:lpstr>
      <vt:lpstr>Összefoglalás</vt:lpstr>
      <vt:lpstr>Történelem dióhéjban</vt:lpstr>
      <vt:lpstr>Zsidó történelem dióhéjban    (ld. honlap)</vt:lpstr>
      <vt:lpstr>A rabbinikus irodalom korszakai</vt:lpstr>
      <vt:lpstr>Jövő hétre</vt:lpstr>
      <vt:lpstr>Következő órára olvasandó</vt:lpstr>
      <vt:lpstr>Nevek, címek, fogalmak ezen a héten</vt:lpstr>
      <vt:lpstr>Viszlát jövő szerdán!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Sémi összehasonlító nyelvészet</dc:title>
  <dc:creator>birot</dc:creator>
  <cp:lastModifiedBy>birot</cp:lastModifiedBy>
  <cp:revision>257</cp:revision>
  <dcterms:created xsi:type="dcterms:W3CDTF">2014-09-09T08:41:25Z</dcterms:created>
  <dcterms:modified xsi:type="dcterms:W3CDTF">2015-02-12T09:27:19Z</dcterms:modified>
</cp:coreProperties>
</file>