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466" r:id="rId3"/>
    <p:sldId id="469" r:id="rId4"/>
    <p:sldId id="477" r:id="rId5"/>
    <p:sldId id="478" r:id="rId6"/>
    <p:sldId id="475" r:id="rId7"/>
    <p:sldId id="479" r:id="rId8"/>
    <p:sldId id="480" r:id="rId9"/>
    <p:sldId id="427" r:id="rId10"/>
    <p:sldId id="431" r:id="rId11"/>
    <p:sldId id="432" r:id="rId12"/>
    <p:sldId id="433" r:id="rId13"/>
    <p:sldId id="434" r:id="rId14"/>
    <p:sldId id="435" r:id="rId15"/>
    <p:sldId id="436" r:id="rId16"/>
    <p:sldId id="437" r:id="rId17"/>
    <p:sldId id="438" r:id="rId18"/>
    <p:sldId id="439" r:id="rId19"/>
    <p:sldId id="264" r:id="rId2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6C478-EF30-4BA2-82E7-BB1912A6EB19}" type="datetimeFigureOut">
              <a:rPr lang="hu-HU" smtClean="0"/>
              <a:pPr/>
              <a:t>2015.05.12.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DB1EF-4AAE-4828-BB6B-B0D988999B8D}" type="slidenum">
              <a:rPr lang="hu-HU" smtClean="0"/>
              <a:pPr/>
              <a:t>‹#›</a:t>
            </a:fld>
            <a:endParaRPr lang="hu-HU"/>
          </a:p>
        </p:txBody>
      </p:sp>
    </p:spTree>
    <p:extLst>
      <p:ext uri="{BB962C8B-B14F-4D97-AF65-F5344CB8AC3E}">
        <p14:creationId xmlns:p14="http://schemas.microsoft.com/office/powerpoint/2010/main" val="1725193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22792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356372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325028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121612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176633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355381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178624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415778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32964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425734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63A4A82-DD17-4363-9B29-11E444A65FB0}" type="datetimeFigureOut">
              <a:rPr lang="hu-HU" smtClean="0"/>
              <a:pPr/>
              <a:t>2015.05.12.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val="366092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A4A82-DD17-4363-9B29-11E444A65FB0}" type="datetimeFigureOut">
              <a:rPr lang="hu-HU" smtClean="0"/>
              <a:pPr/>
              <a:t>2015.05.12.</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2D5E2-E7FB-4A4E-9AEC-2B2D40CA65D0}" type="slidenum">
              <a:rPr lang="hu-HU" smtClean="0"/>
              <a:pPr/>
              <a:t>‹#›</a:t>
            </a:fld>
            <a:endParaRPr lang="hu-HU"/>
          </a:p>
        </p:txBody>
      </p:sp>
    </p:spTree>
    <p:extLst>
      <p:ext uri="{BB962C8B-B14F-4D97-AF65-F5344CB8AC3E}">
        <p14:creationId xmlns:p14="http://schemas.microsoft.com/office/powerpoint/2010/main" val="232655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ím 1"/>
          <p:cNvSpPr>
            <a:spLocks noGrp="1"/>
          </p:cNvSpPr>
          <p:nvPr>
            <p:ph type="ctrTitle"/>
          </p:nvPr>
        </p:nvSpPr>
        <p:spPr>
          <a:xfrm>
            <a:off x="912000" y="409391"/>
            <a:ext cx="10368000" cy="2387600"/>
          </a:xfrm>
        </p:spPr>
        <p:txBody>
          <a:bodyPr>
            <a:normAutofit fontScale="90000"/>
          </a:bodyPr>
          <a:lstStyle/>
          <a:p>
            <a:r>
              <a:rPr lang="hu-HU" b="1" dirty="0"/>
              <a:t>Nyelvészeti módszerek és irányzatok, bibliai és rabbinikus héber</a:t>
            </a:r>
          </a:p>
        </p:txBody>
      </p:sp>
      <p:sp>
        <p:nvSpPr>
          <p:cNvPr id="2051" name="Alcím 2"/>
          <p:cNvSpPr>
            <a:spLocks noGrp="1"/>
          </p:cNvSpPr>
          <p:nvPr>
            <p:ph type="subTitle" idx="1"/>
          </p:nvPr>
        </p:nvSpPr>
        <p:spPr>
          <a:xfrm>
            <a:off x="1524000" y="3294533"/>
            <a:ext cx="9144000" cy="1371596"/>
          </a:xfrm>
        </p:spPr>
        <p:txBody>
          <a:bodyPr>
            <a:normAutofit/>
          </a:bodyPr>
          <a:lstStyle/>
          <a:p>
            <a:r>
              <a:rPr lang="hu-HU" dirty="0"/>
              <a:t>BMA-HEBD-111, P/TÖ/HB-1, BBV-101.51, </a:t>
            </a:r>
            <a:r>
              <a:rPr lang="hu-HU" dirty="0" smtClean="0"/>
              <a:t>BMVD-101.78</a:t>
            </a:r>
          </a:p>
          <a:p>
            <a:endParaRPr lang="hu-HU" sz="1200" dirty="0" smtClean="0"/>
          </a:p>
          <a:p>
            <a:r>
              <a:rPr lang="hu-HU" altLang="hu-HU" i="1" dirty="0" err="1" smtClean="0"/>
              <a:t>Biró</a:t>
            </a:r>
            <a:r>
              <a:rPr lang="hu-HU" altLang="hu-HU" i="1" dirty="0" smtClean="0"/>
              <a:t> Tamás</a:t>
            </a:r>
          </a:p>
        </p:txBody>
      </p:sp>
      <p:sp>
        <p:nvSpPr>
          <p:cNvPr id="2" name="Szövegdoboz 1"/>
          <p:cNvSpPr txBox="1"/>
          <p:nvPr/>
        </p:nvSpPr>
        <p:spPr>
          <a:xfrm>
            <a:off x="2734235" y="5163671"/>
            <a:ext cx="6723529" cy="1015663"/>
          </a:xfrm>
          <a:prstGeom prst="rect">
            <a:avLst/>
          </a:prstGeom>
          <a:noFill/>
        </p:spPr>
        <p:txBody>
          <a:bodyPr wrap="square" rtlCol="0">
            <a:spAutoFit/>
          </a:bodyPr>
          <a:lstStyle/>
          <a:p>
            <a:pPr algn="ctr"/>
            <a:r>
              <a:rPr lang="hu-HU" sz="3000" i="1" dirty="0" smtClean="0"/>
              <a:t>2015. </a:t>
            </a:r>
            <a:r>
              <a:rPr lang="hu-HU" sz="3000" i="1" smtClean="0"/>
              <a:t>május 12.: </a:t>
            </a:r>
            <a:endParaRPr lang="hu-HU" sz="3000" i="1" dirty="0" smtClean="0"/>
          </a:p>
          <a:p>
            <a:pPr algn="ctr"/>
            <a:r>
              <a:rPr lang="hu-HU" sz="3000" b="1" dirty="0" smtClean="0"/>
              <a:t>Generatív nyelvészet</a:t>
            </a:r>
            <a:endParaRPr lang="hu-HU" sz="3000" b="1" dirty="0"/>
          </a:p>
        </p:txBody>
      </p:sp>
    </p:spTree>
    <p:extLst>
      <p:ext uri="{BB962C8B-B14F-4D97-AF65-F5344CB8AC3E}">
        <p14:creationId xmlns:p14="http://schemas.microsoft.com/office/powerpoint/2010/main" val="4251578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ép 4"/>
          <p:cNvPicPr>
            <a:picLocks noChangeAspect="1"/>
          </p:cNvPicPr>
          <p:nvPr/>
        </p:nvPicPr>
        <p:blipFill>
          <a:blip r:embed="rId2" cstate="print"/>
          <a:stretch>
            <a:fillRect/>
          </a:stretch>
        </p:blipFill>
        <p:spPr>
          <a:xfrm>
            <a:off x="544643" y="1035746"/>
            <a:ext cx="11832236" cy="5075968"/>
          </a:xfrm>
          <a:prstGeom prst="rect">
            <a:avLst/>
          </a:prstGeom>
        </p:spPr>
      </p:pic>
    </p:spTree>
    <p:extLst>
      <p:ext uri="{BB962C8B-B14F-4D97-AF65-F5344CB8AC3E}">
        <p14:creationId xmlns:p14="http://schemas.microsoft.com/office/powerpoint/2010/main" val="266577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cstate="print"/>
          <a:stretch>
            <a:fillRect/>
          </a:stretch>
        </p:blipFill>
        <p:spPr>
          <a:xfrm>
            <a:off x="349770" y="1097059"/>
            <a:ext cx="11240624" cy="4475252"/>
          </a:xfrm>
          <a:prstGeom prst="rect">
            <a:avLst/>
          </a:prstGeom>
        </p:spPr>
      </p:pic>
    </p:spTree>
    <p:extLst>
      <p:ext uri="{BB962C8B-B14F-4D97-AF65-F5344CB8AC3E}">
        <p14:creationId xmlns:p14="http://schemas.microsoft.com/office/powerpoint/2010/main" val="133152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p:cNvPicPr>
            <a:picLocks noChangeAspect="1"/>
          </p:cNvPicPr>
          <p:nvPr/>
        </p:nvPicPr>
        <p:blipFill>
          <a:blip r:embed="rId2" cstate="print"/>
          <a:stretch>
            <a:fillRect/>
          </a:stretch>
        </p:blipFill>
        <p:spPr>
          <a:xfrm>
            <a:off x="693780" y="1110696"/>
            <a:ext cx="11835286" cy="5075968"/>
          </a:xfrm>
          <a:prstGeom prst="rect">
            <a:avLst/>
          </a:prstGeom>
        </p:spPr>
      </p:pic>
    </p:spTree>
    <p:extLst>
      <p:ext uri="{BB962C8B-B14F-4D97-AF65-F5344CB8AC3E}">
        <p14:creationId xmlns:p14="http://schemas.microsoft.com/office/powerpoint/2010/main" val="114258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ép 4"/>
          <p:cNvPicPr>
            <a:picLocks noChangeAspect="1"/>
          </p:cNvPicPr>
          <p:nvPr/>
        </p:nvPicPr>
        <p:blipFill>
          <a:blip r:embed="rId2" cstate="print"/>
          <a:stretch>
            <a:fillRect/>
          </a:stretch>
        </p:blipFill>
        <p:spPr>
          <a:xfrm>
            <a:off x="469692" y="435546"/>
            <a:ext cx="11832236" cy="5438104"/>
          </a:xfrm>
          <a:prstGeom prst="rect">
            <a:avLst/>
          </a:prstGeom>
        </p:spPr>
      </p:pic>
    </p:spTree>
    <p:extLst>
      <p:ext uri="{BB962C8B-B14F-4D97-AF65-F5344CB8AC3E}">
        <p14:creationId xmlns:p14="http://schemas.microsoft.com/office/powerpoint/2010/main" val="263626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cstate="print"/>
          <a:stretch>
            <a:fillRect/>
          </a:stretch>
        </p:blipFill>
        <p:spPr>
          <a:xfrm>
            <a:off x="224853" y="660992"/>
            <a:ext cx="11832236" cy="5075968"/>
          </a:xfrm>
          <a:prstGeom prst="rect">
            <a:avLst/>
          </a:prstGeom>
        </p:spPr>
      </p:pic>
    </p:spTree>
    <p:extLst>
      <p:ext uri="{BB962C8B-B14F-4D97-AF65-F5344CB8AC3E}">
        <p14:creationId xmlns:p14="http://schemas.microsoft.com/office/powerpoint/2010/main" val="1378632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p:cNvPicPr>
            <a:picLocks noChangeAspect="1"/>
          </p:cNvPicPr>
          <p:nvPr/>
        </p:nvPicPr>
        <p:blipFill>
          <a:blip r:embed="rId2" cstate="print"/>
          <a:stretch>
            <a:fillRect/>
          </a:stretch>
        </p:blipFill>
        <p:spPr>
          <a:xfrm>
            <a:off x="244840" y="795310"/>
            <a:ext cx="11832236" cy="5438104"/>
          </a:xfrm>
          <a:prstGeom prst="rect">
            <a:avLst/>
          </a:prstGeom>
        </p:spPr>
      </p:pic>
    </p:spTree>
    <p:extLst>
      <p:ext uri="{BB962C8B-B14F-4D97-AF65-F5344CB8AC3E}">
        <p14:creationId xmlns:p14="http://schemas.microsoft.com/office/powerpoint/2010/main" val="223610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cstate="print"/>
          <a:stretch>
            <a:fillRect/>
          </a:stretch>
        </p:blipFill>
        <p:spPr>
          <a:xfrm>
            <a:off x="359764" y="508551"/>
            <a:ext cx="11832236" cy="6165416"/>
          </a:xfrm>
          <a:prstGeom prst="rect">
            <a:avLst/>
          </a:prstGeom>
        </p:spPr>
      </p:pic>
    </p:spTree>
    <p:extLst>
      <p:ext uri="{BB962C8B-B14F-4D97-AF65-F5344CB8AC3E}">
        <p14:creationId xmlns:p14="http://schemas.microsoft.com/office/powerpoint/2010/main" val="189383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cstate="print"/>
          <a:stretch>
            <a:fillRect/>
          </a:stretch>
        </p:blipFill>
        <p:spPr>
          <a:xfrm>
            <a:off x="359764" y="521089"/>
            <a:ext cx="11832236" cy="5815454"/>
          </a:xfrm>
          <a:prstGeom prst="rect">
            <a:avLst/>
          </a:prstGeom>
        </p:spPr>
      </p:pic>
    </p:spTree>
    <p:extLst>
      <p:ext uri="{BB962C8B-B14F-4D97-AF65-F5344CB8AC3E}">
        <p14:creationId xmlns:p14="http://schemas.microsoft.com/office/powerpoint/2010/main" val="114849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ép 6"/>
          <p:cNvPicPr>
            <a:picLocks noChangeAspect="1"/>
          </p:cNvPicPr>
          <p:nvPr/>
        </p:nvPicPr>
        <p:blipFill>
          <a:blip r:embed="rId2" cstate="print"/>
          <a:stretch>
            <a:fillRect/>
          </a:stretch>
        </p:blipFill>
        <p:spPr>
          <a:xfrm>
            <a:off x="184879" y="794213"/>
            <a:ext cx="11832236" cy="4722964"/>
          </a:xfrm>
          <a:prstGeom prst="rect">
            <a:avLst/>
          </a:prstGeom>
        </p:spPr>
      </p:pic>
    </p:spTree>
    <p:extLst>
      <p:ext uri="{BB962C8B-B14F-4D97-AF65-F5344CB8AC3E}">
        <p14:creationId xmlns:p14="http://schemas.microsoft.com/office/powerpoint/2010/main" val="630573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175558"/>
            <a:ext cx="10515600" cy="1325563"/>
          </a:xfrm>
        </p:spPr>
        <p:txBody>
          <a:bodyPr/>
          <a:lstStyle/>
          <a:p>
            <a:pPr algn="ctr"/>
            <a:r>
              <a:rPr lang="hu-HU" i="1" dirty="0" smtClean="0"/>
              <a:t>Viszlát </a:t>
            </a:r>
            <a:br>
              <a:rPr lang="hu-HU" i="1" dirty="0" smtClean="0"/>
            </a:br>
            <a:r>
              <a:rPr lang="hu-HU" i="1" dirty="0" smtClean="0"/>
              <a:t>és köszönöm a féléves figyelmet!</a:t>
            </a:r>
            <a:endParaRPr lang="hu-HU" i="1" dirty="0"/>
          </a:p>
        </p:txBody>
      </p:sp>
    </p:spTree>
    <p:extLst>
      <p:ext uri="{BB962C8B-B14F-4D97-AF65-F5344CB8AC3E}">
        <p14:creationId xmlns:p14="http://schemas.microsoft.com/office/powerpoint/2010/main" val="232996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err="1" smtClean="0"/>
              <a:t>Coursera</a:t>
            </a:r>
            <a:r>
              <a:rPr lang="hu-HU" dirty="0" smtClean="0"/>
              <a:t>?</a:t>
            </a:r>
            <a:br>
              <a:rPr lang="hu-HU" dirty="0" smtClean="0"/>
            </a:br>
            <a:r>
              <a:rPr lang="nl-NL" dirty="0"/>
              <a:t>Marc van Oostendorp</a:t>
            </a:r>
            <a:r>
              <a:rPr lang="hu-HU" dirty="0"/>
              <a:t> (</a:t>
            </a:r>
            <a:r>
              <a:rPr lang="nl-NL" dirty="0"/>
              <a:t>Universiteit Leiden</a:t>
            </a:r>
            <a:r>
              <a:rPr lang="hu-HU" dirty="0"/>
              <a:t>): </a:t>
            </a:r>
            <a:br>
              <a:rPr lang="hu-HU" dirty="0"/>
            </a:br>
            <a:r>
              <a:rPr lang="en-US" i="1" dirty="0"/>
              <a:t>Miracles of Human Language: An Introduction to </a:t>
            </a:r>
            <a:r>
              <a:rPr lang="en-US" i="1" dirty="0" smtClean="0"/>
              <a:t>Linguistics</a:t>
            </a:r>
            <a:r>
              <a:rPr lang="hu-HU" dirty="0" smtClean="0"/>
              <a:t/>
            </a:r>
            <a:br>
              <a:rPr lang="hu-HU" dirty="0" smtClean="0"/>
            </a:br>
            <a:r>
              <a:rPr lang="hu-HU" dirty="0" smtClean="0"/>
              <a:t>https</a:t>
            </a:r>
            <a:r>
              <a:rPr lang="hu-HU" dirty="0"/>
              <a:t>://www.coursera.org/course/humanlanguage</a:t>
            </a:r>
          </a:p>
          <a:p>
            <a:pPr marL="0" indent="0">
              <a:buNone/>
            </a:pPr>
            <a:endParaRPr lang="hu-HU" dirty="0" smtClean="0"/>
          </a:p>
          <a:p>
            <a:pPr marL="0" indent="0">
              <a:buNone/>
            </a:pPr>
            <a:endParaRPr lang="hu-HU" dirty="0"/>
          </a:p>
          <a:p>
            <a:r>
              <a:rPr lang="hu-HU" dirty="0" smtClean="0"/>
              <a:t>Projektek?</a:t>
            </a:r>
          </a:p>
          <a:p>
            <a:endParaRPr lang="hu-HU" dirty="0"/>
          </a:p>
          <a:p>
            <a:r>
              <a:rPr lang="hu-HU" dirty="0" err="1" smtClean="0"/>
              <a:t>Feedback</a:t>
            </a:r>
            <a:r>
              <a:rPr lang="hu-HU" dirty="0" smtClean="0"/>
              <a:t> nekem!</a:t>
            </a:r>
            <a:endParaRPr lang="hu-HU" dirty="0"/>
          </a:p>
        </p:txBody>
      </p:sp>
    </p:spTree>
    <p:extLst>
      <p:ext uri="{BB962C8B-B14F-4D97-AF65-F5344CB8AC3E}">
        <p14:creationId xmlns:p14="http://schemas.microsoft.com/office/powerpoint/2010/main" val="344892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Mai napra feladott irodalom</a:t>
            </a:r>
            <a:endParaRPr lang="hu-HU" dirty="0"/>
          </a:p>
        </p:txBody>
      </p:sp>
      <p:sp>
        <p:nvSpPr>
          <p:cNvPr id="3" name="Szöveg helye 2"/>
          <p:cNvSpPr>
            <a:spLocks noGrp="1"/>
          </p:cNvSpPr>
          <p:nvPr>
            <p:ph type="body" idx="1"/>
          </p:nvPr>
        </p:nvSpPr>
        <p:spPr/>
        <p:txBody>
          <a:bodyPr/>
          <a:lstStyle/>
          <a:p>
            <a:endParaRPr lang="hu-HU" dirty="0" smtClean="0"/>
          </a:p>
          <a:p>
            <a:r>
              <a:rPr lang="hu-HU" sz="4200" dirty="0" smtClean="0">
                <a:solidFill>
                  <a:schemeClr val="tx1"/>
                </a:solidFill>
              </a:rPr>
              <a:t>Generatív nyelvészet</a:t>
            </a:r>
            <a:endParaRPr lang="hu-HU" sz="4200" dirty="0">
              <a:solidFill>
                <a:schemeClr val="tx1"/>
              </a:solidFill>
            </a:endParaRPr>
          </a:p>
        </p:txBody>
      </p:sp>
    </p:spTree>
    <p:extLst>
      <p:ext uri="{BB962C8B-B14F-4D97-AF65-F5344CB8AC3E}">
        <p14:creationId xmlns:p14="http://schemas.microsoft.com/office/powerpoint/2010/main" val="281120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generatív nyelvészet kontextusa</a:t>
            </a:r>
            <a:endParaRPr lang="hu-HU" dirty="0"/>
          </a:p>
        </p:txBody>
      </p:sp>
      <p:sp>
        <p:nvSpPr>
          <p:cNvPr id="3" name="Tartalom helye 2"/>
          <p:cNvSpPr>
            <a:spLocks noGrp="1"/>
          </p:cNvSpPr>
          <p:nvPr>
            <p:ph idx="1"/>
          </p:nvPr>
        </p:nvSpPr>
        <p:spPr>
          <a:xfrm>
            <a:off x="838199" y="1559860"/>
            <a:ext cx="11075895" cy="5096434"/>
          </a:xfrm>
        </p:spPr>
        <p:txBody>
          <a:bodyPr>
            <a:normAutofit/>
          </a:bodyPr>
          <a:lstStyle/>
          <a:p>
            <a:r>
              <a:rPr lang="hu-HU" dirty="0" smtClean="0"/>
              <a:t>Első számítógépek + hidegháború = számítógépes nyelvészet.</a:t>
            </a:r>
          </a:p>
          <a:p>
            <a:r>
              <a:rPr lang="hu-HU" dirty="0" smtClean="0"/>
              <a:t>1950-es évek: formális nyelvek elmélete és automataelmélet:</a:t>
            </a:r>
          </a:p>
          <a:p>
            <a:pPr lvl="1"/>
            <a:r>
              <a:rPr lang="hu-HU" dirty="0" smtClean="0"/>
              <a:t>A programozási nyelvek matematikai megalapozása.</a:t>
            </a:r>
          </a:p>
          <a:p>
            <a:pPr lvl="1"/>
            <a:r>
              <a:rPr lang="hu-HU" dirty="0" smtClean="0"/>
              <a:t>Emberi nyelvek modellezése.</a:t>
            </a:r>
          </a:p>
          <a:p>
            <a:pPr lvl="1"/>
            <a:r>
              <a:rPr lang="hu-HU" dirty="0" smtClean="0"/>
              <a:t>Valószínűségi megközelítések (</a:t>
            </a:r>
            <a:r>
              <a:rPr lang="hu-HU" dirty="0" err="1" smtClean="0"/>
              <a:t>Markov-modellek</a:t>
            </a:r>
            <a:r>
              <a:rPr lang="hu-HU" dirty="0" smtClean="0"/>
              <a:t>) Chomsky-féle kritikája.</a:t>
            </a:r>
          </a:p>
          <a:p>
            <a:r>
              <a:rPr lang="hu-HU" dirty="0" smtClean="0"/>
              <a:t>A strukturalizmus és a </a:t>
            </a:r>
            <a:r>
              <a:rPr lang="hu-HU" dirty="0" err="1" smtClean="0"/>
              <a:t>behaviorizmus</a:t>
            </a:r>
            <a:r>
              <a:rPr lang="hu-HU" dirty="0" smtClean="0"/>
              <a:t> „kifulladása”.</a:t>
            </a:r>
          </a:p>
          <a:p>
            <a:r>
              <a:rPr lang="hu-HU" dirty="0" smtClean="0"/>
              <a:t>1960-as évek: kognitív forradalom </a:t>
            </a:r>
            <a:r>
              <a:rPr lang="hu-HU" sz="2200" dirty="0" smtClean="0"/>
              <a:t>(pszichológia, számítástudomány, filozófia, nyelvészet, antropológia… később agykutatás, képalkotó eljárások, stb.)</a:t>
            </a:r>
          </a:p>
          <a:p>
            <a:pPr lvl="1"/>
            <a:r>
              <a:rPr lang="hu-HU" dirty="0" smtClean="0"/>
              <a:t>Agy	: biológiai jelenség =&gt; kísérleti módszerek, agyi képalkotó eljárások,</a:t>
            </a:r>
            <a:br>
              <a:rPr lang="hu-HU" dirty="0" smtClean="0"/>
            </a:br>
            <a:r>
              <a:rPr lang="hu-HU" dirty="0" smtClean="0"/>
              <a:t>					ontogenetika és filogenetika, kórós esetek…</a:t>
            </a:r>
          </a:p>
          <a:p>
            <a:pPr lvl="1"/>
            <a:r>
              <a:rPr lang="hu-HU" dirty="0" smtClean="0"/>
              <a:t>Elme	: adatfeldolgozás   =&gt;	formális/számítógépes modellek, ipari alkalmazás 					(</a:t>
            </a:r>
            <a:r>
              <a:rPr lang="hu-HU" dirty="0" err="1" smtClean="0"/>
              <a:t>v.ö</a:t>
            </a:r>
            <a:r>
              <a:rPr lang="hu-HU" dirty="0" smtClean="0"/>
              <a:t>. mesterséges intelligencia, nyelvtechnológia…)</a:t>
            </a:r>
            <a:endParaRPr lang="hu-HU" dirty="0"/>
          </a:p>
        </p:txBody>
      </p:sp>
    </p:spTree>
    <p:extLst>
      <p:ext uri="{BB962C8B-B14F-4D97-AF65-F5344CB8AC3E}">
        <p14:creationId xmlns:p14="http://schemas.microsoft.com/office/powerpoint/2010/main" val="244467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Generatív nyelvészet </a:t>
            </a:r>
            <a:br>
              <a:rPr lang="hu-HU" dirty="0" smtClean="0"/>
            </a:br>
            <a:r>
              <a:rPr lang="hu-HU" dirty="0" smtClean="0"/>
              <a:t>– a szó tág értelmében, klasszikus megközelítésben</a:t>
            </a:r>
            <a:endParaRPr lang="hu-HU" dirty="0"/>
          </a:p>
        </p:txBody>
      </p:sp>
      <p:sp>
        <p:nvSpPr>
          <p:cNvPr id="3" name="Tartalom helye 2"/>
          <p:cNvSpPr>
            <a:spLocks noGrp="1"/>
          </p:cNvSpPr>
          <p:nvPr>
            <p:ph idx="1"/>
          </p:nvPr>
        </p:nvSpPr>
        <p:spPr>
          <a:xfrm>
            <a:off x="838200" y="2353235"/>
            <a:ext cx="10618694" cy="4141694"/>
          </a:xfrm>
        </p:spPr>
        <p:txBody>
          <a:bodyPr>
            <a:normAutofit/>
          </a:bodyPr>
          <a:lstStyle/>
          <a:p>
            <a:pPr marL="0" indent="0">
              <a:lnSpc>
                <a:spcPct val="100000"/>
              </a:lnSpc>
              <a:buNone/>
            </a:pPr>
            <a:r>
              <a:rPr lang="hu-HU" dirty="0" smtClean="0"/>
              <a:t>A nyelv, mint az agy/elme terméke:</a:t>
            </a:r>
          </a:p>
          <a:p>
            <a:pPr>
              <a:lnSpc>
                <a:spcPct val="100000"/>
              </a:lnSpc>
            </a:pPr>
            <a:r>
              <a:rPr lang="hu-HU" dirty="0" smtClean="0"/>
              <a:t>A nyelv, mint az agy terméke: </a:t>
            </a:r>
            <a:r>
              <a:rPr lang="hu-HU" dirty="0" err="1" smtClean="0"/>
              <a:t>pszicholingvisztika</a:t>
            </a:r>
            <a:r>
              <a:rPr lang="hu-HU" dirty="0" smtClean="0"/>
              <a:t>, </a:t>
            </a:r>
            <a:r>
              <a:rPr lang="hu-HU" dirty="0" err="1" smtClean="0"/>
              <a:t>neurolingvisztika</a:t>
            </a:r>
            <a:r>
              <a:rPr lang="hu-HU" dirty="0" smtClean="0"/>
              <a:t>.</a:t>
            </a:r>
          </a:p>
          <a:p>
            <a:pPr>
              <a:lnSpc>
                <a:spcPct val="100000"/>
              </a:lnSpc>
            </a:pPr>
            <a:r>
              <a:rPr lang="hu-HU" dirty="0" smtClean="0"/>
              <a:t>A nyelv, mint az elme terméke: egy </a:t>
            </a:r>
            <a:r>
              <a:rPr lang="hu-HU" dirty="0" err="1" smtClean="0"/>
              <a:t>komputáció</a:t>
            </a:r>
            <a:r>
              <a:rPr lang="hu-HU" dirty="0" smtClean="0"/>
              <a:t> eredménye</a:t>
            </a:r>
          </a:p>
          <a:p>
            <a:pPr marL="914400" lvl="1" indent="-457200">
              <a:lnSpc>
                <a:spcPct val="100000"/>
              </a:lnSpc>
              <a:buAutoNum type="arabicPeriod"/>
            </a:pPr>
            <a:r>
              <a:rPr lang="hu-HU" dirty="0" smtClean="0"/>
              <a:t>Adatstruktúrák = reprezentációk</a:t>
            </a:r>
            <a:br>
              <a:rPr lang="hu-HU" dirty="0" smtClean="0"/>
            </a:br>
            <a:r>
              <a:rPr lang="hu-HU" sz="2200" dirty="0" smtClean="0"/>
              <a:t>=&gt; első körben strukturalista fogalmak átértelmezése </a:t>
            </a:r>
            <a:r>
              <a:rPr lang="hu-HU" sz="2200" dirty="0" err="1" smtClean="0"/>
              <a:t>komputációs</a:t>
            </a:r>
            <a:r>
              <a:rPr lang="hu-HU" sz="2200" dirty="0" smtClean="0"/>
              <a:t> </a:t>
            </a:r>
            <a:r>
              <a:rPr lang="hu-HU" sz="2200" dirty="0" err="1" smtClean="0"/>
              <a:t>kontextustban</a:t>
            </a:r>
            <a:endParaRPr lang="hu-HU" sz="2200" dirty="0" smtClean="0"/>
          </a:p>
          <a:p>
            <a:pPr marL="914400" lvl="1" indent="-457200">
              <a:lnSpc>
                <a:spcPct val="100000"/>
              </a:lnSpc>
              <a:buAutoNum type="arabicPeriod"/>
            </a:pPr>
            <a:r>
              <a:rPr lang="hu-HU" dirty="0" smtClean="0"/>
              <a:t>Műveletek, amelyek manipulálják az adatstruktúrákat</a:t>
            </a:r>
          </a:p>
          <a:p>
            <a:pPr marL="914400" lvl="1" indent="-457200">
              <a:lnSpc>
                <a:spcPct val="100000"/>
              </a:lnSpc>
              <a:buAutoNum type="arabicPeriod"/>
            </a:pPr>
            <a:r>
              <a:rPr lang="hu-HU" dirty="0" smtClean="0"/>
              <a:t>„</a:t>
            </a:r>
            <a:r>
              <a:rPr lang="hu-HU" dirty="0" err="1" smtClean="0"/>
              <a:t>Össz-architektúra</a:t>
            </a:r>
            <a:r>
              <a:rPr lang="hu-HU" dirty="0" smtClean="0"/>
              <a:t>”: műveletek sorozata (program, algoritmus)</a:t>
            </a:r>
            <a:br>
              <a:rPr lang="hu-HU" dirty="0" smtClean="0"/>
            </a:br>
            <a:r>
              <a:rPr lang="hu-HU" sz="2200" dirty="0" smtClean="0"/>
              <a:t>Például /mögöttes reprezentáció/ vagy logikai forma leképezése </a:t>
            </a:r>
            <a:br>
              <a:rPr lang="hu-HU" sz="2200" dirty="0" smtClean="0"/>
            </a:br>
            <a:r>
              <a:rPr lang="hu-HU" sz="2200" dirty="0" smtClean="0">
                <a:latin typeface="Calibri" panose="020F0502020204030204" pitchFamily="34" charset="0"/>
                <a:sym typeface="Wingdings" panose="05000000000000000000" pitchFamily="2" charset="2"/>
              </a:rPr>
              <a:t>[felszíni reprezentáció]</a:t>
            </a:r>
            <a:r>
              <a:rPr lang="hu-HU" sz="2200" dirty="0" err="1" smtClean="0">
                <a:latin typeface="Calibri" panose="020F0502020204030204" pitchFamily="34" charset="0"/>
                <a:sym typeface="Wingdings" panose="05000000000000000000" pitchFamily="2" charset="2"/>
              </a:rPr>
              <a:t>-vá</a:t>
            </a:r>
            <a:r>
              <a:rPr lang="hu-HU" sz="2200" dirty="0" smtClean="0">
                <a:latin typeface="Calibri" panose="020F0502020204030204" pitchFamily="34" charset="0"/>
                <a:sym typeface="Wingdings" panose="05000000000000000000" pitchFamily="2" charset="2"/>
              </a:rPr>
              <a:t>.</a:t>
            </a:r>
            <a:endParaRPr lang="hu-HU" sz="2200" dirty="0"/>
          </a:p>
        </p:txBody>
      </p:sp>
    </p:spTree>
    <p:extLst>
      <p:ext uri="{BB962C8B-B14F-4D97-AF65-F5344CB8AC3E}">
        <p14:creationId xmlns:p14="http://schemas.microsoft.com/office/powerpoint/2010/main" val="93694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a:xfrm>
            <a:off x="838200" y="365125"/>
            <a:ext cx="10793506" cy="1325563"/>
          </a:xfrm>
        </p:spPr>
        <p:txBody>
          <a:bodyPr/>
          <a:lstStyle/>
          <a:p>
            <a:r>
              <a:rPr lang="hu-HU" altLang="hu-HU" dirty="0" smtClean="0"/>
              <a:t>Mai órára: kompetencia és </a:t>
            </a:r>
            <a:r>
              <a:rPr lang="hu-HU" altLang="hu-HU" dirty="0" err="1" smtClean="0"/>
              <a:t>performancia</a:t>
            </a:r>
            <a:endParaRPr lang="hu-HU" altLang="hu-HU" dirty="0" smtClean="0"/>
          </a:p>
        </p:txBody>
      </p:sp>
      <p:sp>
        <p:nvSpPr>
          <p:cNvPr id="15363" name="Tartalom helye 2"/>
          <p:cNvSpPr>
            <a:spLocks noGrp="1"/>
          </p:cNvSpPr>
          <p:nvPr>
            <p:ph idx="1"/>
          </p:nvPr>
        </p:nvSpPr>
        <p:spPr>
          <a:xfrm>
            <a:off x="838199" y="1825625"/>
            <a:ext cx="10901083" cy="4817222"/>
          </a:xfrm>
        </p:spPr>
        <p:txBody>
          <a:bodyPr>
            <a:normAutofit/>
          </a:bodyPr>
          <a:lstStyle/>
          <a:p>
            <a:pPr marL="363538" indent="-363538">
              <a:lnSpc>
                <a:spcPct val="120000"/>
              </a:lnSpc>
            </a:pPr>
            <a:r>
              <a:rPr lang="hu-HU" altLang="hu-HU" sz="2600" dirty="0" err="1" smtClean="0"/>
              <a:t>Noam</a:t>
            </a:r>
            <a:r>
              <a:rPr lang="hu-HU" altLang="hu-HU" sz="2600" dirty="0" smtClean="0"/>
              <a:t> Chomsky (1965). </a:t>
            </a:r>
            <a:r>
              <a:rPr lang="hu-HU" altLang="hu-HU" sz="2600" i="1" dirty="0" err="1" smtClean="0"/>
              <a:t>Aspects</a:t>
            </a:r>
            <a:r>
              <a:rPr lang="hu-HU" altLang="hu-HU" sz="2600" i="1" dirty="0" smtClean="0"/>
              <a:t> of </a:t>
            </a:r>
            <a:r>
              <a:rPr lang="hu-HU" altLang="hu-HU" sz="2600" i="1" dirty="0" err="1" smtClean="0"/>
              <a:t>the</a:t>
            </a:r>
            <a:r>
              <a:rPr lang="hu-HU" altLang="hu-HU" sz="2600" i="1" dirty="0" smtClean="0"/>
              <a:t> </a:t>
            </a:r>
            <a:r>
              <a:rPr lang="hu-HU" altLang="hu-HU" sz="2600" i="1" dirty="0" err="1" smtClean="0"/>
              <a:t>Theory</a:t>
            </a:r>
            <a:r>
              <a:rPr lang="hu-HU" altLang="hu-HU" sz="2600" i="1" dirty="0" smtClean="0"/>
              <a:t> </a:t>
            </a:r>
            <a:r>
              <a:rPr lang="hu-HU" altLang="hu-HU" sz="2600" i="1" dirty="0" err="1" smtClean="0"/>
              <a:t>of</a:t>
            </a:r>
            <a:r>
              <a:rPr lang="hu-HU" altLang="hu-HU" sz="2600" i="1" dirty="0" smtClean="0"/>
              <a:t> </a:t>
            </a:r>
            <a:r>
              <a:rPr lang="hu-HU" altLang="hu-HU" sz="2600" i="1" dirty="0" err="1" smtClean="0"/>
              <a:t>Syntax</a:t>
            </a:r>
            <a:r>
              <a:rPr lang="hu-HU" altLang="hu-HU" sz="2600" dirty="0" smtClean="0"/>
              <a:t>. Cambridge MA: </a:t>
            </a:r>
            <a:br>
              <a:rPr lang="hu-HU" altLang="hu-HU" sz="2600" dirty="0" smtClean="0"/>
            </a:br>
            <a:r>
              <a:rPr lang="hu-HU" altLang="hu-HU" sz="2600" dirty="0" smtClean="0"/>
              <a:t>MIT Press</a:t>
            </a:r>
            <a:r>
              <a:rPr lang="en-US" altLang="hu-HU" sz="2600" dirty="0" smtClean="0"/>
              <a:t>,</a:t>
            </a:r>
            <a:r>
              <a:rPr lang="hu-HU" altLang="hu-HU" sz="2600" dirty="0" smtClean="0"/>
              <a:t> pp.</a:t>
            </a:r>
            <a:r>
              <a:rPr lang="en-US" altLang="hu-HU" sz="2600" dirty="0" smtClean="0"/>
              <a:t> 3-</a:t>
            </a:r>
            <a:r>
              <a:rPr lang="hu-HU" altLang="hu-HU" sz="2600" dirty="0" smtClean="0"/>
              <a:t>4.</a:t>
            </a:r>
          </a:p>
          <a:p>
            <a:pPr marL="363538" indent="-363538">
              <a:lnSpc>
                <a:spcPct val="120000"/>
              </a:lnSpc>
            </a:pPr>
            <a:r>
              <a:rPr lang="hu-HU" altLang="hu-HU" sz="2600" dirty="0" err="1" smtClean="0"/>
              <a:t>Monica</a:t>
            </a:r>
            <a:r>
              <a:rPr lang="hu-HU" altLang="hu-HU" sz="2600" dirty="0" smtClean="0"/>
              <a:t> Macaulay (2006). </a:t>
            </a:r>
            <a:r>
              <a:rPr lang="hu-HU" altLang="hu-HU" sz="2600" i="1" dirty="0" err="1" smtClean="0"/>
              <a:t>Surviving</a:t>
            </a:r>
            <a:r>
              <a:rPr lang="hu-HU" altLang="hu-HU" sz="2600" i="1" dirty="0" smtClean="0"/>
              <a:t> </a:t>
            </a:r>
            <a:r>
              <a:rPr lang="hu-HU" altLang="hu-HU" sz="2600" i="1" dirty="0" err="1" smtClean="0"/>
              <a:t>Linguistics</a:t>
            </a:r>
            <a:r>
              <a:rPr lang="hu-HU" altLang="hu-HU" sz="2600" i="1" dirty="0" smtClean="0"/>
              <a:t>: A </a:t>
            </a:r>
            <a:r>
              <a:rPr lang="hu-HU" altLang="hu-HU" sz="2600" i="1" dirty="0" err="1" smtClean="0"/>
              <a:t>Guide</a:t>
            </a:r>
            <a:r>
              <a:rPr lang="hu-HU" altLang="hu-HU" sz="2600" i="1" dirty="0" smtClean="0"/>
              <a:t> </a:t>
            </a:r>
            <a:r>
              <a:rPr lang="hu-HU" altLang="hu-HU" sz="2600" i="1" dirty="0" err="1" smtClean="0"/>
              <a:t>for</a:t>
            </a:r>
            <a:r>
              <a:rPr lang="hu-HU" altLang="hu-HU" sz="2600" i="1" dirty="0" smtClean="0"/>
              <a:t> </a:t>
            </a:r>
            <a:r>
              <a:rPr lang="hu-HU" altLang="hu-HU" sz="2600" i="1" dirty="0" err="1" smtClean="0"/>
              <a:t>Graduate</a:t>
            </a:r>
            <a:r>
              <a:rPr lang="hu-HU" altLang="hu-HU" sz="2600" i="1" dirty="0" smtClean="0"/>
              <a:t> </a:t>
            </a:r>
            <a:r>
              <a:rPr lang="hu-HU" altLang="hu-HU" sz="2600" i="1" dirty="0" err="1" smtClean="0"/>
              <a:t>Students</a:t>
            </a:r>
            <a:r>
              <a:rPr lang="hu-HU" altLang="hu-HU" sz="2600" dirty="0" smtClean="0"/>
              <a:t>. </a:t>
            </a:r>
            <a:r>
              <a:rPr lang="hu-HU" altLang="hu-HU" sz="2600" dirty="0" err="1" smtClean="0"/>
              <a:t>Somerville</a:t>
            </a:r>
            <a:r>
              <a:rPr lang="hu-HU" altLang="hu-HU" sz="2600" dirty="0" smtClean="0"/>
              <a:t>, MA: </a:t>
            </a:r>
            <a:r>
              <a:rPr lang="hu-HU" altLang="hu-HU" sz="2600" dirty="0" err="1" smtClean="0"/>
              <a:t>Cascadilla</a:t>
            </a:r>
            <a:r>
              <a:rPr lang="hu-HU" altLang="hu-HU" sz="2600" dirty="0" smtClean="0"/>
              <a:t> Press, pp. 35-38 (</a:t>
            </a:r>
            <a:r>
              <a:rPr lang="hu-HU" altLang="hu-HU" sz="2600" dirty="0" err="1" smtClean="0"/>
              <a:t>on</a:t>
            </a:r>
            <a:r>
              <a:rPr lang="hu-HU" altLang="hu-HU" sz="2600" dirty="0" smtClean="0"/>
              <a:t> </a:t>
            </a:r>
            <a:r>
              <a:rPr lang="hu-HU" altLang="hu-HU" sz="2600" dirty="0" err="1" smtClean="0"/>
              <a:t>plagiarism</a:t>
            </a:r>
            <a:r>
              <a:rPr lang="hu-HU" altLang="hu-HU" sz="2600" dirty="0" smtClean="0"/>
              <a:t>).</a:t>
            </a:r>
          </a:p>
          <a:p>
            <a:pPr marL="363538" indent="-363538">
              <a:lnSpc>
                <a:spcPct val="120000"/>
              </a:lnSpc>
            </a:pPr>
            <a:r>
              <a:rPr lang="hu-HU" sz="2400" dirty="0" smtClean="0"/>
              <a:t>Ray </a:t>
            </a:r>
            <a:r>
              <a:rPr lang="en-US" sz="2400" dirty="0" err="1" smtClean="0"/>
              <a:t>Jackendoff</a:t>
            </a:r>
            <a:r>
              <a:rPr lang="hu-HU" sz="2400" dirty="0" smtClean="0"/>
              <a:t> (2007).</a:t>
            </a:r>
            <a:r>
              <a:rPr lang="en-US" sz="2400" dirty="0" smtClean="0"/>
              <a:t> </a:t>
            </a:r>
            <a:r>
              <a:rPr lang="en-US" sz="2400" i="1" dirty="0"/>
              <a:t>Language, Consciousness, Culture: Essays on Mental </a:t>
            </a:r>
            <a:r>
              <a:rPr lang="en-US" sz="2400" i="1" dirty="0" smtClean="0"/>
              <a:t>Structure</a:t>
            </a:r>
            <a:r>
              <a:rPr lang="hu-HU" sz="2400" i="1" dirty="0" smtClean="0"/>
              <a:t>. </a:t>
            </a:r>
            <a:r>
              <a:rPr lang="hu-HU" sz="2400" dirty="0" smtClean="0"/>
              <a:t>(Jean </a:t>
            </a:r>
            <a:r>
              <a:rPr lang="hu-HU" sz="2400" dirty="0" err="1" smtClean="0"/>
              <a:t>Nicod</a:t>
            </a:r>
            <a:r>
              <a:rPr lang="hu-HU" sz="2400" dirty="0" smtClean="0"/>
              <a:t> </a:t>
            </a:r>
            <a:r>
              <a:rPr lang="hu-HU" sz="2400" dirty="0" err="1" smtClean="0"/>
              <a:t>Lectures</a:t>
            </a:r>
            <a:r>
              <a:rPr lang="hu-HU" sz="2400" dirty="0" smtClean="0"/>
              <a:t>)</a:t>
            </a:r>
            <a:r>
              <a:rPr lang="en-US" sz="2400" dirty="0" smtClean="0"/>
              <a:t> </a:t>
            </a:r>
            <a:r>
              <a:rPr lang="en-US" sz="2400" dirty="0" err="1" smtClean="0"/>
              <a:t>Camdridge</a:t>
            </a:r>
            <a:r>
              <a:rPr lang="en-US" sz="2400" dirty="0"/>
              <a:t>, </a:t>
            </a:r>
            <a:r>
              <a:rPr lang="en-US" sz="2400" dirty="0" smtClean="0"/>
              <a:t>MA</a:t>
            </a:r>
            <a:r>
              <a:rPr lang="hu-HU" sz="2400" dirty="0" smtClean="0"/>
              <a:t> – London, UK</a:t>
            </a:r>
            <a:r>
              <a:rPr lang="en-US" sz="2400" dirty="0" smtClean="0"/>
              <a:t>: </a:t>
            </a:r>
            <a:r>
              <a:rPr lang="en-US" sz="2400" dirty="0"/>
              <a:t>MIT Press, </a:t>
            </a:r>
            <a:r>
              <a:rPr lang="hu-HU" sz="2400" dirty="0" smtClean="0"/>
              <a:t/>
            </a:r>
            <a:br>
              <a:rPr lang="hu-HU" sz="2400" dirty="0" smtClean="0"/>
            </a:br>
            <a:r>
              <a:rPr lang="hu-HU" sz="2400" dirty="0" smtClean="0"/>
              <a:t>pp. 25-38.</a:t>
            </a:r>
            <a:endParaRPr lang="hu-HU" altLang="hu-HU" sz="2600" dirty="0" smtClean="0"/>
          </a:p>
        </p:txBody>
      </p:sp>
    </p:spTree>
    <p:extLst>
      <p:ext uri="{BB962C8B-B14F-4D97-AF65-F5344CB8AC3E}">
        <p14:creationId xmlns:p14="http://schemas.microsoft.com/office/powerpoint/2010/main" val="176050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96183"/>
            <a:ext cx="10874188" cy="1325563"/>
          </a:xfrm>
        </p:spPr>
        <p:txBody>
          <a:bodyPr/>
          <a:lstStyle/>
          <a:p>
            <a:r>
              <a:rPr lang="hu-HU" dirty="0" err="1" smtClean="0"/>
              <a:t>Jackendoff</a:t>
            </a:r>
            <a:r>
              <a:rPr lang="hu-HU" dirty="0" smtClean="0"/>
              <a:t>: </a:t>
            </a:r>
            <a:br>
              <a:rPr lang="hu-HU" dirty="0" smtClean="0"/>
            </a:br>
            <a:r>
              <a:rPr lang="hu-HU" dirty="0" smtClean="0"/>
              <a:t>a korai generatív nyelvészet alappillérei</a:t>
            </a:r>
            <a:endParaRPr lang="hu-HU" dirty="0"/>
          </a:p>
        </p:txBody>
      </p:sp>
      <p:sp>
        <p:nvSpPr>
          <p:cNvPr id="3" name="Tartalom helye 2"/>
          <p:cNvSpPr>
            <a:spLocks noGrp="1"/>
          </p:cNvSpPr>
          <p:nvPr>
            <p:ph idx="1"/>
          </p:nvPr>
        </p:nvSpPr>
        <p:spPr>
          <a:xfrm>
            <a:off x="838200" y="1680882"/>
            <a:ext cx="10874188" cy="4840941"/>
          </a:xfrm>
        </p:spPr>
        <p:txBody>
          <a:bodyPr>
            <a:normAutofit/>
          </a:bodyPr>
          <a:lstStyle/>
          <a:p>
            <a:r>
              <a:rPr lang="hu-HU" dirty="0" err="1" smtClean="0"/>
              <a:t>Mentalism</a:t>
            </a:r>
            <a:r>
              <a:rPr lang="hu-HU" dirty="0" smtClean="0"/>
              <a:t>:</a:t>
            </a:r>
          </a:p>
          <a:p>
            <a:pPr lvl="1"/>
            <a:r>
              <a:rPr lang="hu-HU" dirty="0" err="1" smtClean="0"/>
              <a:t>Knowledge</a:t>
            </a:r>
            <a:r>
              <a:rPr lang="hu-HU" dirty="0" smtClean="0"/>
              <a:t>: </a:t>
            </a:r>
            <a:r>
              <a:rPr lang="hu-HU" dirty="0" err="1" smtClean="0"/>
              <a:t>whatever</a:t>
            </a:r>
            <a:r>
              <a:rPr lang="hu-HU" dirty="0" smtClean="0"/>
              <a:t> is </a:t>
            </a:r>
            <a:r>
              <a:rPr lang="hu-HU" dirty="0" err="1" smtClean="0"/>
              <a:t>in</a:t>
            </a:r>
            <a:r>
              <a:rPr lang="hu-HU" dirty="0" smtClean="0"/>
              <a:t> </a:t>
            </a:r>
            <a:r>
              <a:rPr lang="hu-HU" dirty="0" err="1" smtClean="0"/>
              <a:t>speakers</a:t>
            </a:r>
            <a:r>
              <a:rPr lang="hu-HU" dirty="0" smtClean="0"/>
              <a:t>’ </a:t>
            </a:r>
            <a:r>
              <a:rPr lang="hu-HU" dirty="0" err="1" smtClean="0"/>
              <a:t>heads</a:t>
            </a:r>
            <a:r>
              <a:rPr lang="hu-HU" dirty="0" smtClean="0"/>
              <a:t> </a:t>
            </a:r>
            <a:r>
              <a:rPr lang="hu-HU" dirty="0" err="1" smtClean="0"/>
              <a:t>that</a:t>
            </a:r>
            <a:r>
              <a:rPr lang="hu-HU" dirty="0" smtClean="0"/>
              <a:t> </a:t>
            </a:r>
            <a:r>
              <a:rPr lang="hu-HU" dirty="0" err="1" smtClean="0"/>
              <a:t>enables</a:t>
            </a:r>
            <a:r>
              <a:rPr lang="hu-HU" dirty="0" smtClean="0"/>
              <a:t> </a:t>
            </a:r>
            <a:r>
              <a:rPr lang="hu-HU" dirty="0" err="1" smtClean="0"/>
              <a:t>them</a:t>
            </a:r>
            <a:r>
              <a:rPr lang="hu-HU" dirty="0" smtClean="0"/>
              <a:t> </a:t>
            </a:r>
            <a:r>
              <a:rPr lang="hu-HU" dirty="0" err="1" smtClean="0"/>
              <a:t>to</a:t>
            </a:r>
            <a:r>
              <a:rPr lang="hu-HU" dirty="0" smtClean="0"/>
              <a:t> </a:t>
            </a:r>
            <a:r>
              <a:rPr lang="hu-HU" dirty="0" err="1" smtClean="0"/>
              <a:t>speak</a:t>
            </a:r>
            <a:r>
              <a:rPr lang="hu-HU" dirty="0" smtClean="0"/>
              <a:t> and </a:t>
            </a:r>
            <a:r>
              <a:rPr lang="hu-HU" dirty="0" err="1" smtClean="0"/>
              <a:t>understand</a:t>
            </a:r>
            <a:r>
              <a:rPr lang="hu-HU" dirty="0" smtClean="0"/>
              <a:t> </a:t>
            </a:r>
            <a:r>
              <a:rPr lang="hu-HU" dirty="0" err="1" smtClean="0"/>
              <a:t>their</a:t>
            </a:r>
            <a:r>
              <a:rPr lang="hu-HU" dirty="0" smtClean="0"/>
              <a:t> </a:t>
            </a:r>
            <a:r>
              <a:rPr lang="hu-HU" dirty="0" err="1" smtClean="0"/>
              <a:t>native</a:t>
            </a:r>
            <a:r>
              <a:rPr lang="hu-HU" dirty="0" smtClean="0"/>
              <a:t> </a:t>
            </a:r>
            <a:r>
              <a:rPr lang="hu-HU" dirty="0" err="1" smtClean="0"/>
              <a:t>language</a:t>
            </a:r>
            <a:r>
              <a:rPr lang="hu-HU" dirty="0" smtClean="0"/>
              <a:t>(s)</a:t>
            </a:r>
          </a:p>
          <a:p>
            <a:r>
              <a:rPr lang="hu-HU" dirty="0" err="1" smtClean="0"/>
              <a:t>Combinatoriality</a:t>
            </a:r>
            <a:r>
              <a:rPr lang="hu-HU" dirty="0" smtClean="0"/>
              <a:t>:</a:t>
            </a:r>
          </a:p>
          <a:p>
            <a:pPr lvl="1"/>
            <a:r>
              <a:rPr lang="hu-HU" dirty="0" smtClean="0"/>
              <a:t>Hogyan lehet végtelen nyelvet generálni véges eszközökkel?</a:t>
            </a:r>
          </a:p>
          <a:p>
            <a:r>
              <a:rPr lang="hu-HU" dirty="0" err="1" smtClean="0"/>
              <a:t>Acquisition</a:t>
            </a:r>
            <a:r>
              <a:rPr lang="hu-HU" dirty="0" smtClean="0"/>
              <a:t>:</a:t>
            </a:r>
          </a:p>
          <a:p>
            <a:pPr lvl="1"/>
            <a:r>
              <a:rPr lang="hu-HU" dirty="0" smtClean="0"/>
              <a:t>Hogyan képes minden gyermek bármely nyelvet gyorsan elsajátítani?</a:t>
            </a:r>
          </a:p>
          <a:p>
            <a:r>
              <a:rPr lang="hu-HU" dirty="0" smtClean="0"/>
              <a:t>Deep </a:t>
            </a:r>
            <a:r>
              <a:rPr lang="hu-HU" dirty="0" err="1" smtClean="0"/>
              <a:t>structure</a:t>
            </a:r>
            <a:r>
              <a:rPr lang="hu-HU" dirty="0" smtClean="0"/>
              <a:t> </a:t>
            </a:r>
            <a:r>
              <a:rPr lang="hu-HU" dirty="0" err="1" smtClean="0"/>
              <a:t>would</a:t>
            </a:r>
            <a:r>
              <a:rPr lang="hu-HU" dirty="0" smtClean="0"/>
              <a:t> be </a:t>
            </a:r>
            <a:r>
              <a:rPr lang="hu-HU" dirty="0" err="1" smtClean="0"/>
              <a:t>the</a:t>
            </a:r>
            <a:r>
              <a:rPr lang="hu-HU" dirty="0" smtClean="0"/>
              <a:t> </a:t>
            </a:r>
            <a:r>
              <a:rPr lang="hu-HU" dirty="0" err="1" smtClean="0"/>
              <a:t>key</a:t>
            </a:r>
            <a:r>
              <a:rPr lang="hu-HU" dirty="0" smtClean="0"/>
              <a:t> </a:t>
            </a:r>
            <a:r>
              <a:rPr lang="hu-HU" dirty="0" err="1" smtClean="0"/>
              <a:t>to</a:t>
            </a:r>
            <a:r>
              <a:rPr lang="hu-HU" dirty="0" smtClean="0"/>
              <a:t> </a:t>
            </a:r>
            <a:r>
              <a:rPr lang="hu-HU" dirty="0" err="1" smtClean="0"/>
              <a:t>the</a:t>
            </a:r>
            <a:r>
              <a:rPr lang="hu-HU" dirty="0" smtClean="0"/>
              <a:t> mind – „</a:t>
            </a:r>
            <a:r>
              <a:rPr lang="hu-HU" dirty="0" err="1" smtClean="0"/>
              <a:t>broken</a:t>
            </a:r>
            <a:r>
              <a:rPr lang="hu-HU" dirty="0" smtClean="0"/>
              <a:t> </a:t>
            </a:r>
            <a:r>
              <a:rPr lang="hu-HU" dirty="0" err="1" smtClean="0"/>
              <a:t>premise</a:t>
            </a:r>
            <a:r>
              <a:rPr lang="hu-HU" dirty="0" smtClean="0"/>
              <a:t>”</a:t>
            </a:r>
          </a:p>
          <a:p>
            <a:pPr lvl="1"/>
            <a:r>
              <a:rPr lang="hu-HU" dirty="0" smtClean="0"/>
              <a:t>Nem, generatív szemantika nem működött. Visszatérés a nyelvtaníráshoz.</a:t>
            </a:r>
          </a:p>
          <a:p>
            <a:r>
              <a:rPr lang="hu-HU" dirty="0" err="1" smtClean="0"/>
              <a:t>Syntactocentrism</a:t>
            </a:r>
            <a:endParaRPr lang="hu-HU" dirty="0" smtClean="0"/>
          </a:p>
          <a:p>
            <a:pPr lvl="1"/>
            <a:r>
              <a:rPr lang="hu-HU" dirty="0" smtClean="0"/>
              <a:t>Mai napig megosztja a generatív nyelvészeket</a:t>
            </a:r>
          </a:p>
          <a:p>
            <a:endParaRPr lang="hu-HU" dirty="0"/>
          </a:p>
        </p:txBody>
      </p:sp>
    </p:spTree>
    <p:extLst>
      <p:ext uri="{BB962C8B-B14F-4D97-AF65-F5344CB8AC3E}">
        <p14:creationId xmlns:p14="http://schemas.microsoft.com/office/powerpoint/2010/main" val="146540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Noam</a:t>
            </a:r>
            <a:r>
              <a:rPr lang="hu-HU" dirty="0" smtClean="0"/>
              <a:t> Chomsky:</a:t>
            </a:r>
            <a:br>
              <a:rPr lang="hu-HU" dirty="0" smtClean="0"/>
            </a:br>
            <a:r>
              <a:rPr lang="en-US" i="1" dirty="0" smtClean="0"/>
              <a:t>Aspects of the Theory of Syntax</a:t>
            </a:r>
            <a:r>
              <a:rPr lang="en-US" dirty="0" smtClean="0"/>
              <a:t> (1965)</a:t>
            </a:r>
            <a:endParaRPr lang="en-US" dirty="0"/>
          </a:p>
        </p:txBody>
      </p:sp>
      <p:sp>
        <p:nvSpPr>
          <p:cNvPr id="3" name="Tartalom helye 2"/>
          <p:cNvSpPr>
            <a:spLocks noGrp="1"/>
          </p:cNvSpPr>
          <p:nvPr>
            <p:ph idx="1"/>
          </p:nvPr>
        </p:nvSpPr>
        <p:spPr>
          <a:xfrm>
            <a:off x="838200" y="2148354"/>
            <a:ext cx="10515600" cy="4351338"/>
          </a:xfrm>
        </p:spPr>
        <p:txBody>
          <a:bodyPr>
            <a:normAutofit lnSpcReduction="10000"/>
          </a:bodyPr>
          <a:lstStyle/>
          <a:p>
            <a:pPr marL="0" indent="0">
              <a:lnSpc>
                <a:spcPct val="125000"/>
              </a:lnSpc>
              <a:buNone/>
            </a:pPr>
            <a:r>
              <a:rPr lang="en-US" dirty="0" smtClean="0"/>
              <a:t>Linguistic theory is concerned primarily with an ideal speaker-listener, in a completely homogeneous speech-community, who knows its language perfectly and is unaffected by such grammatically irrelevant conditions as memory limitations, distractions, shifts of attention and interest, and errors (random or characteristic) in applying his knowledge of the language in actual performance. This seems to me to have been the position of the founders of modern general linguistics, and no cogent reason for modifying it has been offered. </a:t>
            </a:r>
            <a:r>
              <a:rPr lang="hu-HU" dirty="0" smtClean="0"/>
              <a:t>(pp 3-4)</a:t>
            </a:r>
            <a:endParaRPr lang="en-US" dirty="0"/>
          </a:p>
        </p:txBody>
      </p:sp>
    </p:spTree>
    <p:extLst>
      <p:ext uri="{BB962C8B-B14F-4D97-AF65-F5344CB8AC3E}">
        <p14:creationId xmlns:p14="http://schemas.microsoft.com/office/powerpoint/2010/main" val="167781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42020" y="1709738"/>
            <a:ext cx="6805430" cy="2852737"/>
          </a:xfrm>
        </p:spPr>
        <p:txBody>
          <a:bodyPr/>
          <a:lstStyle/>
          <a:p>
            <a:r>
              <a:rPr lang="hu-HU" dirty="0" smtClean="0"/>
              <a:t>A nyelv és beszélője</a:t>
            </a:r>
            <a:endParaRPr lang="hu-HU" dirty="0"/>
          </a:p>
        </p:txBody>
      </p:sp>
      <p:sp>
        <p:nvSpPr>
          <p:cNvPr id="3" name="Szöveg helye 2"/>
          <p:cNvSpPr>
            <a:spLocks noGrp="1"/>
          </p:cNvSpPr>
          <p:nvPr>
            <p:ph type="body" idx="1"/>
          </p:nvPr>
        </p:nvSpPr>
        <p:spPr/>
        <p:txBody>
          <a:bodyPr/>
          <a:lstStyle/>
          <a:p>
            <a:endParaRPr lang="hu-HU"/>
          </a:p>
        </p:txBody>
      </p:sp>
      <p:pic>
        <p:nvPicPr>
          <p:cNvPr id="1026" name="Kép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717" y="664330"/>
            <a:ext cx="4114286" cy="570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2063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4594</TotalTime>
  <Words>337</Words>
  <Application>Microsoft Office PowerPoint</Application>
  <PresentationFormat>Szélesvásznú</PresentationFormat>
  <Paragraphs>51</Paragraphs>
  <Slides>19</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19</vt:i4>
      </vt:variant>
    </vt:vector>
  </HeadingPairs>
  <TitlesOfParts>
    <vt:vector size="24" baseType="lpstr">
      <vt:lpstr>Arial</vt:lpstr>
      <vt:lpstr>Calibri</vt:lpstr>
      <vt:lpstr>Calibri Light</vt:lpstr>
      <vt:lpstr>Wingdings</vt:lpstr>
      <vt:lpstr>Office-téma</vt:lpstr>
      <vt:lpstr>Nyelvészeti módszerek és irányzatok, bibliai és rabbinikus héber</vt:lpstr>
      <vt:lpstr>PowerPoint bemutató</vt:lpstr>
      <vt:lpstr>Mai napra feladott irodalom</vt:lpstr>
      <vt:lpstr>A generatív nyelvészet kontextusa</vt:lpstr>
      <vt:lpstr>Generatív nyelvészet  – a szó tág értelmében, klasszikus megközelítésben</vt:lpstr>
      <vt:lpstr>Mai órára: kompetencia és performancia</vt:lpstr>
      <vt:lpstr>Jackendoff:  a korai generatív nyelvészet alappillérei</vt:lpstr>
      <vt:lpstr>Noam Chomsky: Aspects of the Theory of Syntax (1965)</vt:lpstr>
      <vt:lpstr>A nyelv és beszélője</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Viszlát  és köszönöm a féléves figyelmet!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Nyelvészeti módszerek és irányzatok, bibliai és rabbinikus héber</dc:title>
  <dc:creator>Biró Tamás</dc:creator>
  <cp:lastModifiedBy>birot</cp:lastModifiedBy>
  <cp:revision>352</cp:revision>
  <dcterms:created xsi:type="dcterms:W3CDTF">2014-09-09T08:41:25Z</dcterms:created>
  <dcterms:modified xsi:type="dcterms:W3CDTF">2015-05-12T14:55:54Z</dcterms:modified>
</cp:coreProperties>
</file>